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4" r:id="rId2"/>
    <p:sldMasterId id="2147483666" r:id="rId3"/>
    <p:sldMasterId id="2147483674" r:id="rId4"/>
    <p:sldMasterId id="2147483678" r:id="rId5"/>
  </p:sldMasterIdLst>
  <p:notesMasterIdLst>
    <p:notesMasterId r:id="rId53"/>
  </p:notesMasterIdLst>
  <p:sldIdLst>
    <p:sldId id="256" r:id="rId6"/>
    <p:sldId id="257" r:id="rId7"/>
    <p:sldId id="258" r:id="rId8"/>
    <p:sldId id="259" r:id="rId9"/>
    <p:sldId id="260" r:id="rId10"/>
    <p:sldId id="624" r:id="rId11"/>
    <p:sldId id="625" r:id="rId12"/>
    <p:sldId id="290" r:id="rId13"/>
    <p:sldId id="613" r:id="rId14"/>
    <p:sldId id="614" r:id="rId15"/>
    <p:sldId id="615" r:id="rId16"/>
    <p:sldId id="621" r:id="rId17"/>
    <p:sldId id="623" r:id="rId18"/>
    <p:sldId id="622" r:id="rId19"/>
    <p:sldId id="289" r:id="rId20"/>
    <p:sldId id="261" r:id="rId21"/>
    <p:sldId id="262" r:id="rId22"/>
    <p:sldId id="263" r:id="rId23"/>
    <p:sldId id="285"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94" r:id="rId37"/>
    <p:sldId id="295" r:id="rId38"/>
    <p:sldId id="276" r:id="rId39"/>
    <p:sldId id="277" r:id="rId40"/>
    <p:sldId id="278" r:id="rId41"/>
    <p:sldId id="279" r:id="rId42"/>
    <p:sldId id="281" r:id="rId43"/>
    <p:sldId id="286" r:id="rId44"/>
    <p:sldId id="296" r:id="rId45"/>
    <p:sldId id="288" r:id="rId46"/>
    <p:sldId id="280" r:id="rId47"/>
    <p:sldId id="282" r:id="rId48"/>
    <p:sldId id="283" r:id="rId49"/>
    <p:sldId id="287" r:id="rId50"/>
    <p:sldId id="293" r:id="rId51"/>
    <p:sldId id="284" r:id="rId52"/>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9" d="100"/>
          <a:sy n="79" d="100"/>
        </p:scale>
        <p:origin x="82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pPr algn="ctr"/>
            <a:r>
              <a:rPr lang="pl-PL" sz="4400" b="0" strike="noStrike" spc="-1">
                <a:solidFill>
                  <a:srgbClr val="000000"/>
                </a:solidFill>
                <a:latin typeface="Arial"/>
              </a:rPr>
              <a:t>Kliknij, aby przesunąć slajd</a:t>
            </a:r>
          </a:p>
        </p:txBody>
      </p:sp>
      <p:sp>
        <p:nvSpPr>
          <p:cNvPr id="12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pl-PL" sz="2000" b="0" strike="noStrike" spc="-1">
                <a:solidFill>
                  <a:srgbClr val="000000"/>
                </a:solidFill>
                <a:latin typeface="Arial"/>
              </a:rPr>
              <a:t>Kliknij, aby edytować format notatek</a:t>
            </a:r>
          </a:p>
        </p:txBody>
      </p:sp>
      <p:sp>
        <p:nvSpPr>
          <p:cNvPr id="127"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pl-PL" sz="1400" b="0" strike="noStrike" spc="-1">
                <a:solidFill>
                  <a:srgbClr val="000000"/>
                </a:solidFill>
                <a:latin typeface="Times New Roman"/>
              </a:rPr>
              <a:t>&lt;główka&gt;</a:t>
            </a:r>
          </a:p>
        </p:txBody>
      </p:sp>
      <p:sp>
        <p:nvSpPr>
          <p:cNvPr id="128"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pl-PL" sz="1400" b="0" strike="noStrike" spc="-1">
                <a:solidFill>
                  <a:srgbClr val="000000"/>
                </a:solidFill>
                <a:latin typeface="Times New Roman"/>
              </a:defRPr>
            </a:lvl1pPr>
          </a:lstStyle>
          <a:p>
            <a:pPr indent="0" algn="r">
              <a:buNone/>
            </a:pPr>
            <a:r>
              <a:rPr lang="pl-PL" sz="1400" b="0" strike="noStrike" spc="-1">
                <a:solidFill>
                  <a:srgbClr val="000000"/>
                </a:solidFill>
                <a:latin typeface="Times New Roman"/>
              </a:rPr>
              <a:t>&lt;data/godzina&gt;</a:t>
            </a:r>
          </a:p>
        </p:txBody>
      </p:sp>
      <p:sp>
        <p:nvSpPr>
          <p:cNvPr id="129"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&lt;stopka&gt;</a:t>
            </a:r>
          </a:p>
        </p:txBody>
      </p:sp>
      <p:sp>
        <p:nvSpPr>
          <p:cNvPr id="130"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pl-PL" sz="1400" b="0" strike="noStrike" spc="-1">
                <a:solidFill>
                  <a:srgbClr val="000000"/>
                </a:solidFill>
                <a:latin typeface="Times New Roman"/>
              </a:defRPr>
            </a:lvl1pPr>
          </a:lstStyle>
          <a:p>
            <a:pPr indent="0" algn="r">
              <a:buNone/>
            </a:pPr>
            <a:fld id="{CBEFF492-6EC2-4079-B523-E13B598B5520}" type="slidenum">
              <a:rPr lang="pl-PL" sz="1400" b="0" strike="noStrike" spc="-1">
                <a:solidFill>
                  <a:srgbClr val="000000"/>
                </a:solidFill>
                <a:latin typeface="Times New Roman"/>
              </a:rPr>
              <a:t>‹#›</a:t>
            </a:fld>
            <a:endParaRPr lang="pl-PL"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Powitanie i agenda - Ania</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76625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Michał</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10</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92304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Michał</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11</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98388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Michał</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12</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884095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Michał</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13</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78293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Michał</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14</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42797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1C9DD-E38F-0D9B-6730-DE81C163888F}"/>
            </a:ext>
          </a:extLst>
        </p:cNvPr>
        <p:cNvGrpSpPr/>
        <p:nvPr/>
      </p:nvGrpSpPr>
      <p:grpSpPr>
        <a:xfrm>
          <a:off x="0" y="0"/>
          <a:ext cx="0" cy="0"/>
          <a:chOff x="0" y="0"/>
          <a:chExt cx="0" cy="0"/>
        </a:xfrm>
      </p:grpSpPr>
      <p:sp>
        <p:nvSpPr>
          <p:cNvPr id="211" name="PlaceHolder 1">
            <a:extLst>
              <a:ext uri="{FF2B5EF4-FFF2-40B4-BE49-F238E27FC236}">
                <a16:creationId xmlns:a16="http://schemas.microsoft.com/office/drawing/2014/main" id="{4349EB54-9611-9BCD-3EDF-96A14AA52C9F}"/>
              </a:ext>
            </a:extLst>
          </p:cNvPr>
          <p:cNvSpPr>
            <a:spLocks noGrp="1" noRot="1" noChangeAspect="1"/>
          </p:cNvSpPr>
          <p:nvPr>
            <p:ph type="sldImg"/>
          </p:nvPr>
        </p:nvSpPr>
        <p:spPr>
          <a:xfrm>
            <a:off x="422275" y="1241425"/>
            <a:ext cx="5951538" cy="3348038"/>
          </a:xfrm>
          <a:prstGeom prst="rect">
            <a:avLst/>
          </a:prstGeom>
          <a:ln w="0">
            <a:noFill/>
          </a:ln>
        </p:spPr>
      </p:sp>
      <p:sp>
        <p:nvSpPr>
          <p:cNvPr id="212" name="PlaceHolder 2">
            <a:extLst>
              <a:ext uri="{FF2B5EF4-FFF2-40B4-BE49-F238E27FC236}">
                <a16:creationId xmlns:a16="http://schemas.microsoft.com/office/drawing/2014/main" id="{002A73A0-459F-CBF9-37A3-3CEDE748C1E5}"/>
              </a:ext>
            </a:extLst>
          </p:cNvPr>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Magda/Janusz</a:t>
            </a:r>
          </a:p>
        </p:txBody>
      </p:sp>
      <p:sp>
        <p:nvSpPr>
          <p:cNvPr id="213" name="PlaceHolder 3">
            <a:extLst>
              <a:ext uri="{FF2B5EF4-FFF2-40B4-BE49-F238E27FC236}">
                <a16:creationId xmlns:a16="http://schemas.microsoft.com/office/drawing/2014/main" id="{F3DDEEDD-3A83-DC5E-8D79-BD0C3F254803}"/>
              </a:ext>
            </a:extLst>
          </p:cNvPr>
          <p:cNvSpPr>
            <a:spLocks noGrp="1"/>
          </p:cNvSpPr>
          <p:nvPr>
            <p:ph type="sldNum" idx="4"/>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8BCE40B1-2894-4C07-A521-955FDD6A3F42}" type="slidenum">
              <a:rPr lang="de-DE" sz="1200" b="0" strike="noStrike" spc="-1">
                <a:solidFill>
                  <a:srgbClr val="000000"/>
                </a:solidFill>
                <a:latin typeface="Times New Roman"/>
              </a:rPr>
              <a:t>15</a:t>
            </a:fld>
            <a:endParaRPr lang="pl-PL" sz="1200" b="0" strike="noStrike" spc="-1">
              <a:solidFill>
                <a:srgbClr val="000000"/>
              </a:solidFill>
              <a:latin typeface="Times New Roman"/>
            </a:endParaRPr>
          </a:p>
        </p:txBody>
      </p:sp>
    </p:spTree>
    <p:extLst>
      <p:ext uri="{BB962C8B-B14F-4D97-AF65-F5344CB8AC3E}">
        <p14:creationId xmlns:p14="http://schemas.microsoft.com/office/powerpoint/2010/main" val="2358083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noRot="1" noChangeAspect="1"/>
          </p:cNvSpPr>
          <p:nvPr>
            <p:ph type="sldImg"/>
          </p:nvPr>
        </p:nvSpPr>
        <p:spPr>
          <a:xfrm>
            <a:off x="422275" y="1241425"/>
            <a:ext cx="5951538" cy="3348038"/>
          </a:xfrm>
          <a:prstGeom prst="rect">
            <a:avLst/>
          </a:prstGeom>
          <a:ln w="0">
            <a:noFill/>
          </a:ln>
        </p:spPr>
      </p:sp>
      <p:sp>
        <p:nvSpPr>
          <p:cNvPr id="215"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mn-lt"/>
              </a:rPr>
              <a:t>Magda/Janusz</a:t>
            </a:r>
          </a:p>
          <a:p>
            <a:pPr marL="216000" indent="-216000">
              <a:buNone/>
            </a:pPr>
            <a:endParaRPr lang="pl-PL" sz="1800" b="0" strike="noStrike" spc="-1" dirty="0">
              <a:solidFill>
                <a:srgbClr val="000000"/>
              </a:solidFill>
              <a:latin typeface="Arial"/>
            </a:endParaRPr>
          </a:p>
        </p:txBody>
      </p:sp>
      <p:sp>
        <p:nvSpPr>
          <p:cNvPr id="216" name="PlaceHolder 3"/>
          <p:cNvSpPr>
            <a:spLocks noGrp="1"/>
          </p:cNvSpPr>
          <p:nvPr>
            <p:ph type="sldNum" idx="5"/>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2D81FAB1-8D13-42FE-B9F4-EB0334D4C193}" type="slidenum">
              <a:rPr lang="de-DE" sz="1200" b="0" strike="noStrike" spc="-1">
                <a:solidFill>
                  <a:srgbClr val="000000"/>
                </a:solidFill>
                <a:latin typeface="Times New Roman"/>
              </a:rPr>
              <a:t>16</a:t>
            </a:fld>
            <a:endParaRPr lang="pl-PL"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422275" y="1241425"/>
            <a:ext cx="5951538" cy="3348038"/>
          </a:xfrm>
          <a:prstGeom prst="rect">
            <a:avLst/>
          </a:prstGeom>
          <a:ln w="0">
            <a:noFill/>
          </a:ln>
        </p:spPr>
      </p:sp>
      <p:sp>
        <p:nvSpPr>
          <p:cNvPr id="218"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mn-lt"/>
              </a:rPr>
              <a:t>Magda/Janusz</a:t>
            </a:r>
          </a:p>
          <a:p>
            <a:pPr marL="216000" indent="-216000">
              <a:buNone/>
            </a:pPr>
            <a:endParaRPr lang="pl-PL" sz="1800" b="0" strike="noStrike" spc="-1" dirty="0">
              <a:solidFill>
                <a:srgbClr val="000000"/>
              </a:solidFill>
              <a:latin typeface="Arial"/>
            </a:endParaRPr>
          </a:p>
        </p:txBody>
      </p:sp>
      <p:sp>
        <p:nvSpPr>
          <p:cNvPr id="219" name="PlaceHolder 3"/>
          <p:cNvSpPr>
            <a:spLocks noGrp="1"/>
          </p:cNvSpPr>
          <p:nvPr>
            <p:ph type="sldNum" idx="6"/>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B18519B9-B8EA-45AE-B945-B939749A07E8}" type="slidenum">
              <a:rPr lang="de-DE" sz="1200" b="0" strike="noStrike" spc="-1">
                <a:solidFill>
                  <a:srgbClr val="000000"/>
                </a:solidFill>
                <a:latin typeface="Times New Roman"/>
              </a:rPr>
              <a:t>17</a:t>
            </a:fld>
            <a:endParaRPr lang="pl-PL"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strike="noStrike" spc="-1" dirty="0">
                <a:solidFill>
                  <a:srgbClr val="000000"/>
                </a:solidFill>
                <a:latin typeface="+mn-lt"/>
              </a:rPr>
              <a:t>Magda/Janusz</a:t>
            </a:r>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18</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371178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strike="noStrike" spc="-1" dirty="0">
                <a:solidFill>
                  <a:srgbClr val="000000"/>
                </a:solidFill>
                <a:latin typeface="+mn-lt"/>
              </a:rPr>
              <a:t>Magda/Janusz</a:t>
            </a:r>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19</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212421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Powitanie i agenda - Ania</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2289868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20</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51379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noRot="1" noChangeAspect="1"/>
          </p:cNvSpPr>
          <p:nvPr>
            <p:ph type="sldImg"/>
          </p:nvPr>
        </p:nvSpPr>
        <p:spPr>
          <a:xfrm>
            <a:off x="422275" y="1241425"/>
            <a:ext cx="5951538" cy="3348038"/>
          </a:xfrm>
          <a:prstGeom prst="rect">
            <a:avLst/>
          </a:prstGeom>
          <a:ln w="0">
            <a:noFill/>
          </a:ln>
        </p:spPr>
      </p:sp>
      <p:sp>
        <p:nvSpPr>
          <p:cNvPr id="221"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Zbyszek omawia modelowanie technicznie, w razie pytań przekierowanie</a:t>
            </a:r>
          </a:p>
        </p:txBody>
      </p:sp>
      <p:sp>
        <p:nvSpPr>
          <p:cNvPr id="222" name="PlaceHolder 3"/>
          <p:cNvSpPr>
            <a:spLocks noGrp="1"/>
          </p:cNvSpPr>
          <p:nvPr>
            <p:ph type="sldNum" idx="7"/>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9A34D5A2-7D81-4250-AB9C-A106DF124962}" type="slidenum">
              <a:rPr lang="de-DE" sz="1200" b="0" strike="noStrike" spc="-1">
                <a:solidFill>
                  <a:srgbClr val="000000"/>
                </a:solidFill>
                <a:latin typeface="Times New Roman"/>
              </a:rPr>
              <a:t>21</a:t>
            </a:fld>
            <a:endParaRPr lang="pl-PL"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22</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435746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23</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301481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noRot="1" noChangeAspect="1"/>
          </p:cNvSpPr>
          <p:nvPr>
            <p:ph type="sldImg"/>
          </p:nvPr>
        </p:nvSpPr>
        <p:spPr>
          <a:xfrm>
            <a:off x="422275" y="1241425"/>
            <a:ext cx="5951538" cy="3348038"/>
          </a:xfrm>
          <a:prstGeom prst="rect">
            <a:avLst/>
          </a:prstGeom>
          <a:ln w="0">
            <a:noFill/>
          </a:ln>
        </p:spPr>
      </p:sp>
      <p:sp>
        <p:nvSpPr>
          <p:cNvPr id="224"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pl-PL" sz="1800" dirty="0"/>
              <a:t>Zbyszek</a:t>
            </a:r>
            <a:endParaRPr lang="de-AT" sz="1800" dirty="0"/>
          </a:p>
          <a:p>
            <a:pPr marL="216000" indent="-216000">
              <a:buNone/>
            </a:pPr>
            <a:endParaRPr lang="pl-PL" sz="1800" b="0" strike="noStrike" spc="-1" dirty="0">
              <a:solidFill>
                <a:srgbClr val="000000"/>
              </a:solidFill>
              <a:latin typeface="Arial"/>
            </a:endParaRPr>
          </a:p>
        </p:txBody>
      </p:sp>
      <p:sp>
        <p:nvSpPr>
          <p:cNvPr id="225" name="PlaceHolder 3"/>
          <p:cNvSpPr>
            <a:spLocks noGrp="1"/>
          </p:cNvSpPr>
          <p:nvPr>
            <p:ph type="sldNum" idx="8"/>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72A870ED-FED4-4458-9570-A1A04D736B39}" type="slidenum">
              <a:rPr lang="de-DE" sz="1200" b="0" strike="noStrike" spc="-1">
                <a:solidFill>
                  <a:srgbClr val="000000"/>
                </a:solidFill>
                <a:latin typeface="Times New Roman"/>
              </a:rPr>
              <a:t>24</a:t>
            </a:fld>
            <a:endParaRPr lang="pl-PL"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25</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388732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26</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139679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27</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426505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28</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95394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29</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53388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819476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30</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074451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31</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206387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32</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294699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33</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193332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noRot="1" noChangeAspect="1"/>
          </p:cNvSpPr>
          <p:nvPr>
            <p:ph type="sldImg"/>
          </p:nvPr>
        </p:nvSpPr>
        <p:spPr>
          <a:xfrm>
            <a:off x="422280" y="1241280"/>
            <a:ext cx="5951880" cy="3348720"/>
          </a:xfrm>
          <a:prstGeom prst="rect">
            <a:avLst/>
          </a:prstGeom>
          <a:ln w="0">
            <a:noFill/>
          </a:ln>
        </p:spPr>
      </p:sp>
      <p:sp>
        <p:nvSpPr>
          <p:cNvPr id="227"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pl-PL" sz="1800" dirty="0"/>
              <a:t>Zbyszek</a:t>
            </a:r>
            <a:endParaRPr lang="de-AT" sz="1800" dirty="0"/>
          </a:p>
          <a:p>
            <a:pPr marL="216000" indent="-216000">
              <a:buNone/>
            </a:pPr>
            <a:endParaRPr lang="pl-PL" sz="1800" b="0" strike="noStrike" spc="-1" dirty="0">
              <a:solidFill>
                <a:srgbClr val="000000"/>
              </a:solidFill>
              <a:latin typeface="Arial"/>
            </a:endParaRPr>
          </a:p>
        </p:txBody>
      </p:sp>
      <p:sp>
        <p:nvSpPr>
          <p:cNvPr id="228" name="PlaceHolder 3"/>
          <p:cNvSpPr>
            <a:spLocks noGrp="1"/>
          </p:cNvSpPr>
          <p:nvPr>
            <p:ph type="sldNum" idx="9"/>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0647F104-48FD-46F0-BAD6-D27D065BB9E7}" type="slidenum">
              <a:rPr lang="de-DE" sz="1200" b="0" strike="noStrike" spc="-1">
                <a:solidFill>
                  <a:srgbClr val="000000"/>
                </a:solidFill>
                <a:latin typeface="Times New Roman"/>
              </a:rPr>
              <a:t>34</a:t>
            </a:fld>
            <a:endParaRPr lang="pl-PL" sz="12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35</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841649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laceHolder 1"/>
          <p:cNvSpPr>
            <a:spLocks noGrp="1" noRot="1" noChangeAspect="1"/>
          </p:cNvSpPr>
          <p:nvPr>
            <p:ph type="sldImg"/>
          </p:nvPr>
        </p:nvSpPr>
        <p:spPr>
          <a:xfrm>
            <a:off x="422280" y="1241280"/>
            <a:ext cx="5951880" cy="3348720"/>
          </a:xfrm>
          <a:prstGeom prst="rect">
            <a:avLst/>
          </a:prstGeom>
          <a:ln w="0">
            <a:noFill/>
          </a:ln>
        </p:spPr>
      </p:sp>
      <p:sp>
        <p:nvSpPr>
          <p:cNvPr id="230"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pl-PL" sz="1800" dirty="0"/>
              <a:t>Zbyszek</a:t>
            </a:r>
            <a:endParaRPr lang="de-AT" sz="1800" dirty="0"/>
          </a:p>
          <a:p>
            <a:pPr marL="216000" indent="-216000">
              <a:buNone/>
            </a:pPr>
            <a:endParaRPr lang="pl-PL" sz="1800" b="0" strike="noStrike" spc="-1" dirty="0">
              <a:solidFill>
                <a:srgbClr val="000000"/>
              </a:solidFill>
              <a:latin typeface="Arial"/>
            </a:endParaRPr>
          </a:p>
        </p:txBody>
      </p:sp>
      <p:sp>
        <p:nvSpPr>
          <p:cNvPr id="231" name="PlaceHolder 3"/>
          <p:cNvSpPr>
            <a:spLocks noGrp="1"/>
          </p:cNvSpPr>
          <p:nvPr>
            <p:ph type="sldNum" idx="10"/>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26564B67-6039-4BDE-BB00-33633AE1FF17}" type="slidenum">
              <a:rPr lang="de-DE" sz="1200" b="0" strike="noStrike" spc="-1">
                <a:solidFill>
                  <a:srgbClr val="000000"/>
                </a:solidFill>
                <a:latin typeface="Times New Roman"/>
              </a:rPr>
              <a:t>36</a:t>
            </a:fld>
            <a:endParaRPr lang="pl-PL" sz="12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37</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68536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38</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704333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Michał?</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39</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06573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Zbyszek</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790772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10011-8978-3CED-000B-13AF79E8B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CA06A-643A-DB74-D25E-78C5A0D725B8}"/>
              </a:ext>
            </a:extLst>
          </p:cNvPr>
          <p:cNvSpPr>
            <a:spLocks noGrp="1" noRot="1" noChangeAspect="1"/>
          </p:cNvSpPr>
          <p:nvPr>
            <p:ph type="sldImg"/>
          </p:nvPr>
        </p:nvSpPr>
        <p:spPr>
          <a:xfrm>
            <a:off x="0" y="812800"/>
            <a:ext cx="0" cy="0"/>
          </a:xfrm>
        </p:spPr>
      </p:sp>
      <p:sp>
        <p:nvSpPr>
          <p:cNvPr id="3" name="Notes Placeholder 2">
            <a:extLst>
              <a:ext uri="{FF2B5EF4-FFF2-40B4-BE49-F238E27FC236}">
                <a16:creationId xmlns:a16="http://schemas.microsoft.com/office/drawing/2014/main" id="{17B3266F-188A-992E-FAE5-91CCB6F4DD7E}"/>
              </a:ext>
            </a:extLst>
          </p:cNvPr>
          <p:cNvSpPr>
            <a:spLocks noGrp="1"/>
          </p:cNvSpPr>
          <p:nvPr>
            <p:ph type="body" idx="1"/>
          </p:nvPr>
        </p:nvSpPr>
        <p:spPr/>
        <p:txBody>
          <a:bodyPr/>
          <a:lstStyle/>
          <a:p>
            <a:r>
              <a:rPr lang="pl-PL" dirty="0"/>
              <a:t>Michał?</a:t>
            </a:r>
            <a:endParaRPr lang="de-AT" dirty="0"/>
          </a:p>
        </p:txBody>
      </p:sp>
      <p:sp>
        <p:nvSpPr>
          <p:cNvPr id="4" name="Slide Number Placeholder 3">
            <a:extLst>
              <a:ext uri="{FF2B5EF4-FFF2-40B4-BE49-F238E27FC236}">
                <a16:creationId xmlns:a16="http://schemas.microsoft.com/office/drawing/2014/main" id="{F6DC6054-ADD5-98FC-9930-893FBB8882E0}"/>
              </a:ext>
            </a:extLst>
          </p:cNvPr>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40</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610782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Michał</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41</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382322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42</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2842581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Zbyszek</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43</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3736569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noRot="1" noChangeAspect="1"/>
          </p:cNvSpPr>
          <p:nvPr>
            <p:ph type="sldImg"/>
          </p:nvPr>
        </p:nvSpPr>
        <p:spPr>
          <a:xfrm>
            <a:off x="422275" y="1241425"/>
            <a:ext cx="5951538" cy="3348038"/>
          </a:xfrm>
          <a:prstGeom prst="rect">
            <a:avLst/>
          </a:prstGeom>
          <a:ln w="0">
            <a:noFill/>
          </a:ln>
        </p:spPr>
      </p:sp>
      <p:sp>
        <p:nvSpPr>
          <p:cNvPr id="233"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Zbyszek (+ może mini demo w systemie na generycznych przykładach)</a:t>
            </a:r>
          </a:p>
        </p:txBody>
      </p:sp>
      <p:sp>
        <p:nvSpPr>
          <p:cNvPr id="234" name="PlaceHolder 3"/>
          <p:cNvSpPr>
            <a:spLocks noGrp="1"/>
          </p:cNvSpPr>
          <p:nvPr>
            <p:ph type="sldNum" idx="11"/>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6F219E1D-A36F-464A-A219-BA17E303AB1B}" type="slidenum">
              <a:rPr lang="de-DE" sz="1200" b="0" strike="noStrike" spc="-1">
                <a:solidFill>
                  <a:srgbClr val="000000"/>
                </a:solidFill>
                <a:latin typeface="Times New Roman"/>
              </a:rPr>
              <a:t>44</a:t>
            </a:fld>
            <a:endParaRPr lang="pl-PL" sz="1200" b="0" strike="noStrike" spc="-1">
              <a:solidFill>
                <a:srgbClr val="000000"/>
              </a:solidFill>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Magda i Janusz</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45</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729053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Magda i Janusz</a:t>
            </a:r>
            <a:endParaRPr lang="de-AT" dirty="0"/>
          </a:p>
          <a:p>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46</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1490434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laceHolder 1"/>
          <p:cNvSpPr>
            <a:spLocks noGrp="1" noRot="1" noChangeAspect="1"/>
          </p:cNvSpPr>
          <p:nvPr>
            <p:ph type="sldImg"/>
          </p:nvPr>
        </p:nvSpPr>
        <p:spPr>
          <a:xfrm>
            <a:off x="422280" y="1241280"/>
            <a:ext cx="5951880" cy="3348720"/>
          </a:xfrm>
          <a:prstGeom prst="rect">
            <a:avLst/>
          </a:prstGeom>
          <a:ln w="0">
            <a:noFill/>
          </a:ln>
        </p:spPr>
      </p:sp>
      <p:sp>
        <p:nvSpPr>
          <p:cNvPr id="236" name="PlaceHolder 2"/>
          <p:cNvSpPr>
            <a:spLocks noGrp="1"/>
          </p:cNvSpPr>
          <p:nvPr>
            <p:ph type="body"/>
          </p:nvPr>
        </p:nvSpPr>
        <p:spPr>
          <a:xfrm>
            <a:off x="679680" y="4777200"/>
            <a:ext cx="5437080" cy="3907440"/>
          </a:xfrm>
          <a:prstGeom prst="rect">
            <a:avLst/>
          </a:prstGeom>
          <a:noFill/>
          <a:ln w="0">
            <a:noFill/>
          </a:ln>
        </p:spPr>
        <p:txBody>
          <a:bodyPr lIns="91440" tIns="45720" rIns="91440" bIns="45720" anchor="t">
            <a:noAutofit/>
          </a:bodyPr>
          <a:lstStyle/>
          <a:p>
            <a:pPr marL="216000" indent="-216000">
              <a:buNone/>
            </a:pPr>
            <a:endParaRPr lang="pl-PL" sz="1800" b="0" strike="noStrike" spc="-1">
              <a:solidFill>
                <a:srgbClr val="000000"/>
              </a:solidFill>
              <a:latin typeface="Arial"/>
            </a:endParaRPr>
          </a:p>
        </p:txBody>
      </p:sp>
      <p:sp>
        <p:nvSpPr>
          <p:cNvPr id="237" name="PlaceHolder 3"/>
          <p:cNvSpPr>
            <a:spLocks noGrp="1"/>
          </p:cNvSpPr>
          <p:nvPr>
            <p:ph type="sldNum" idx="12"/>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58CCE862-E14E-4F55-8DCF-5A0F1C48467C}" type="slidenum">
              <a:rPr lang="en-GB" sz="1200" b="0" strike="noStrike" spc="-1">
                <a:solidFill>
                  <a:srgbClr val="000000"/>
                </a:solidFill>
                <a:latin typeface="Times New Roman"/>
              </a:rPr>
              <a:t>47</a:t>
            </a:fld>
            <a:endParaRPr lang="pl-PL"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422275" y="1241425"/>
            <a:ext cx="5951538" cy="3348038"/>
          </a:xfrm>
          <a:prstGeom prst="rect">
            <a:avLst/>
          </a:prstGeom>
          <a:ln w="0">
            <a:noFill/>
          </a:ln>
        </p:spPr>
      </p:sp>
      <p:sp>
        <p:nvSpPr>
          <p:cNvPr id="212" name="PlaceHolder 2"/>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Magda</a:t>
            </a:r>
          </a:p>
        </p:txBody>
      </p:sp>
      <p:sp>
        <p:nvSpPr>
          <p:cNvPr id="213" name="PlaceHolder 3"/>
          <p:cNvSpPr>
            <a:spLocks noGrp="1"/>
          </p:cNvSpPr>
          <p:nvPr>
            <p:ph type="sldNum" idx="4"/>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8BCE40B1-2894-4C07-A521-955FDD6A3F42}" type="slidenum">
              <a:rPr lang="de-DE" sz="1200" b="0" strike="noStrike" spc="-1">
                <a:solidFill>
                  <a:srgbClr val="000000"/>
                </a:solidFill>
                <a:latin typeface="Times New Roman"/>
              </a:rPr>
              <a:t>5</a:t>
            </a:fld>
            <a:endParaRPr lang="pl-PL"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5276A-4D0F-E97D-91FD-90148132D781}"/>
            </a:ext>
          </a:extLst>
        </p:cNvPr>
        <p:cNvGrpSpPr/>
        <p:nvPr/>
      </p:nvGrpSpPr>
      <p:grpSpPr>
        <a:xfrm>
          <a:off x="0" y="0"/>
          <a:ext cx="0" cy="0"/>
          <a:chOff x="0" y="0"/>
          <a:chExt cx="0" cy="0"/>
        </a:xfrm>
      </p:grpSpPr>
      <p:sp>
        <p:nvSpPr>
          <p:cNvPr id="211" name="PlaceHolder 1">
            <a:extLst>
              <a:ext uri="{FF2B5EF4-FFF2-40B4-BE49-F238E27FC236}">
                <a16:creationId xmlns:a16="http://schemas.microsoft.com/office/drawing/2014/main" id="{F1EC392C-A1A3-F246-00DB-C40178F1ABB2}"/>
              </a:ext>
            </a:extLst>
          </p:cNvPr>
          <p:cNvSpPr>
            <a:spLocks noGrp="1" noRot="1" noChangeAspect="1"/>
          </p:cNvSpPr>
          <p:nvPr>
            <p:ph type="sldImg"/>
          </p:nvPr>
        </p:nvSpPr>
        <p:spPr>
          <a:xfrm>
            <a:off x="422275" y="1241425"/>
            <a:ext cx="5951538" cy="3348038"/>
          </a:xfrm>
          <a:prstGeom prst="rect">
            <a:avLst/>
          </a:prstGeom>
          <a:ln w="0">
            <a:noFill/>
          </a:ln>
        </p:spPr>
      </p:sp>
      <p:sp>
        <p:nvSpPr>
          <p:cNvPr id="212" name="PlaceHolder 2">
            <a:extLst>
              <a:ext uri="{FF2B5EF4-FFF2-40B4-BE49-F238E27FC236}">
                <a16:creationId xmlns:a16="http://schemas.microsoft.com/office/drawing/2014/main" id="{F700071D-524F-F08D-0FDA-E2964826CE9F}"/>
              </a:ext>
            </a:extLst>
          </p:cNvPr>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Magda</a:t>
            </a:r>
          </a:p>
        </p:txBody>
      </p:sp>
      <p:sp>
        <p:nvSpPr>
          <p:cNvPr id="213" name="PlaceHolder 3">
            <a:extLst>
              <a:ext uri="{FF2B5EF4-FFF2-40B4-BE49-F238E27FC236}">
                <a16:creationId xmlns:a16="http://schemas.microsoft.com/office/drawing/2014/main" id="{9EA01D82-39E2-EB47-8B4C-D09D38493580}"/>
              </a:ext>
            </a:extLst>
          </p:cNvPr>
          <p:cNvSpPr>
            <a:spLocks noGrp="1"/>
          </p:cNvSpPr>
          <p:nvPr>
            <p:ph type="sldNum" idx="4"/>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8BCE40B1-2894-4C07-A521-955FDD6A3F42}" type="slidenum">
              <a:rPr lang="de-DE" sz="1200" b="0" strike="noStrike" spc="-1">
                <a:solidFill>
                  <a:srgbClr val="000000"/>
                </a:solidFill>
                <a:latin typeface="Times New Roman"/>
              </a:rPr>
              <a:t>6</a:t>
            </a:fld>
            <a:endParaRPr lang="pl-PL" sz="1200" b="0" strike="noStrike" spc="-1">
              <a:solidFill>
                <a:srgbClr val="000000"/>
              </a:solidFill>
              <a:latin typeface="Times New Roman"/>
            </a:endParaRPr>
          </a:p>
        </p:txBody>
      </p:sp>
    </p:spTree>
    <p:extLst>
      <p:ext uri="{BB962C8B-B14F-4D97-AF65-F5344CB8AC3E}">
        <p14:creationId xmlns:p14="http://schemas.microsoft.com/office/powerpoint/2010/main" val="62720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A0FFC-C1E1-BA32-7D95-841A3D769D73}"/>
            </a:ext>
          </a:extLst>
        </p:cNvPr>
        <p:cNvGrpSpPr/>
        <p:nvPr/>
      </p:nvGrpSpPr>
      <p:grpSpPr>
        <a:xfrm>
          <a:off x="0" y="0"/>
          <a:ext cx="0" cy="0"/>
          <a:chOff x="0" y="0"/>
          <a:chExt cx="0" cy="0"/>
        </a:xfrm>
      </p:grpSpPr>
      <p:sp>
        <p:nvSpPr>
          <p:cNvPr id="211" name="PlaceHolder 1">
            <a:extLst>
              <a:ext uri="{FF2B5EF4-FFF2-40B4-BE49-F238E27FC236}">
                <a16:creationId xmlns:a16="http://schemas.microsoft.com/office/drawing/2014/main" id="{BC6E9869-AA70-484C-26C0-EB336B036480}"/>
              </a:ext>
            </a:extLst>
          </p:cNvPr>
          <p:cNvSpPr>
            <a:spLocks noGrp="1" noRot="1" noChangeAspect="1"/>
          </p:cNvSpPr>
          <p:nvPr>
            <p:ph type="sldImg"/>
          </p:nvPr>
        </p:nvSpPr>
        <p:spPr>
          <a:xfrm>
            <a:off x="422275" y="1241425"/>
            <a:ext cx="5951538" cy="3348038"/>
          </a:xfrm>
          <a:prstGeom prst="rect">
            <a:avLst/>
          </a:prstGeom>
          <a:ln w="0">
            <a:noFill/>
          </a:ln>
        </p:spPr>
      </p:sp>
      <p:sp>
        <p:nvSpPr>
          <p:cNvPr id="212" name="PlaceHolder 2">
            <a:extLst>
              <a:ext uri="{FF2B5EF4-FFF2-40B4-BE49-F238E27FC236}">
                <a16:creationId xmlns:a16="http://schemas.microsoft.com/office/drawing/2014/main" id="{63BF42AA-C2B2-3AB6-769A-38FCA9B72DE7}"/>
              </a:ext>
            </a:extLst>
          </p:cNvPr>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Magda</a:t>
            </a:r>
          </a:p>
        </p:txBody>
      </p:sp>
      <p:sp>
        <p:nvSpPr>
          <p:cNvPr id="213" name="PlaceHolder 3">
            <a:extLst>
              <a:ext uri="{FF2B5EF4-FFF2-40B4-BE49-F238E27FC236}">
                <a16:creationId xmlns:a16="http://schemas.microsoft.com/office/drawing/2014/main" id="{98A9FE7B-3B16-E742-D6F2-18A98A1BB17B}"/>
              </a:ext>
            </a:extLst>
          </p:cNvPr>
          <p:cNvSpPr>
            <a:spLocks noGrp="1"/>
          </p:cNvSpPr>
          <p:nvPr>
            <p:ph type="sldNum" idx="4"/>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8BCE40B1-2894-4C07-A521-955FDD6A3F42}" type="slidenum">
              <a:rPr lang="de-DE" sz="1200" b="0" strike="noStrike" spc="-1">
                <a:solidFill>
                  <a:srgbClr val="000000"/>
                </a:solidFill>
                <a:latin typeface="Times New Roman"/>
              </a:rPr>
              <a:t>7</a:t>
            </a:fld>
            <a:endParaRPr lang="pl-PL" sz="1200" b="0" strike="noStrike" spc="-1">
              <a:solidFill>
                <a:srgbClr val="000000"/>
              </a:solidFill>
              <a:latin typeface="Times New Roman"/>
            </a:endParaRPr>
          </a:p>
        </p:txBody>
      </p:sp>
    </p:spTree>
    <p:extLst>
      <p:ext uri="{BB962C8B-B14F-4D97-AF65-F5344CB8AC3E}">
        <p14:creationId xmlns:p14="http://schemas.microsoft.com/office/powerpoint/2010/main" val="68906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26061-F725-0DF0-FF1B-1F3680E607CD}"/>
            </a:ext>
          </a:extLst>
        </p:cNvPr>
        <p:cNvGrpSpPr/>
        <p:nvPr/>
      </p:nvGrpSpPr>
      <p:grpSpPr>
        <a:xfrm>
          <a:off x="0" y="0"/>
          <a:ext cx="0" cy="0"/>
          <a:chOff x="0" y="0"/>
          <a:chExt cx="0" cy="0"/>
        </a:xfrm>
      </p:grpSpPr>
      <p:sp>
        <p:nvSpPr>
          <p:cNvPr id="211" name="PlaceHolder 1">
            <a:extLst>
              <a:ext uri="{FF2B5EF4-FFF2-40B4-BE49-F238E27FC236}">
                <a16:creationId xmlns:a16="http://schemas.microsoft.com/office/drawing/2014/main" id="{EC35B7F4-B952-7F65-4165-721310A9F33C}"/>
              </a:ext>
            </a:extLst>
          </p:cNvPr>
          <p:cNvSpPr>
            <a:spLocks noGrp="1" noRot="1" noChangeAspect="1"/>
          </p:cNvSpPr>
          <p:nvPr>
            <p:ph type="sldImg"/>
          </p:nvPr>
        </p:nvSpPr>
        <p:spPr>
          <a:xfrm>
            <a:off x="422275" y="1241425"/>
            <a:ext cx="5951538" cy="3348038"/>
          </a:xfrm>
          <a:prstGeom prst="rect">
            <a:avLst/>
          </a:prstGeom>
          <a:ln w="0">
            <a:noFill/>
          </a:ln>
        </p:spPr>
      </p:sp>
      <p:sp>
        <p:nvSpPr>
          <p:cNvPr id="212" name="PlaceHolder 2">
            <a:extLst>
              <a:ext uri="{FF2B5EF4-FFF2-40B4-BE49-F238E27FC236}">
                <a16:creationId xmlns:a16="http://schemas.microsoft.com/office/drawing/2014/main" id="{AD617C6A-254E-66BD-9E66-0EA23C12BAB9}"/>
              </a:ext>
            </a:extLst>
          </p:cNvPr>
          <p:cNvSpPr>
            <a:spLocks noGrp="1"/>
          </p:cNvSpPr>
          <p:nvPr>
            <p:ph type="body"/>
          </p:nvPr>
        </p:nvSpPr>
        <p:spPr>
          <a:xfrm>
            <a:off x="679680" y="4777200"/>
            <a:ext cx="5437080" cy="3907440"/>
          </a:xfrm>
          <a:prstGeom prst="rect">
            <a:avLst/>
          </a:prstGeom>
          <a:noFill/>
          <a:ln w="0">
            <a:noFill/>
          </a:ln>
        </p:spPr>
        <p:txBody>
          <a:bodyPr lIns="91440" tIns="45720" rIns="91440" bIns="45720" numCol="1" spcCol="0" anchor="t">
            <a:noAutofit/>
          </a:bodyPr>
          <a:lstStyle/>
          <a:p>
            <a:pPr marL="216000" indent="-216000">
              <a:buNone/>
            </a:pPr>
            <a:r>
              <a:rPr lang="pl-PL" sz="1800" b="0" strike="noStrike" spc="-1" dirty="0">
                <a:solidFill>
                  <a:srgbClr val="000000"/>
                </a:solidFill>
                <a:latin typeface="Arial"/>
              </a:rPr>
              <a:t>Zbyszek</a:t>
            </a:r>
          </a:p>
        </p:txBody>
      </p:sp>
      <p:sp>
        <p:nvSpPr>
          <p:cNvPr id="213" name="PlaceHolder 3">
            <a:extLst>
              <a:ext uri="{FF2B5EF4-FFF2-40B4-BE49-F238E27FC236}">
                <a16:creationId xmlns:a16="http://schemas.microsoft.com/office/drawing/2014/main" id="{3FE4FD96-D48F-9138-1CB6-0F2D9C4683E9}"/>
              </a:ext>
            </a:extLst>
          </p:cNvPr>
          <p:cNvSpPr>
            <a:spLocks noGrp="1"/>
          </p:cNvSpPr>
          <p:nvPr>
            <p:ph type="sldNum" idx="4"/>
          </p:nvPr>
        </p:nvSpPr>
        <p:spPr>
          <a:xfrm>
            <a:off x="3850560" y="9428760"/>
            <a:ext cx="2944440" cy="49680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strike="noStrike" spc="-1">
                <a:solidFill>
                  <a:srgbClr val="000000"/>
                </a:solidFill>
                <a:latin typeface="Times New Roman"/>
              </a:defRPr>
            </a:lvl1pPr>
          </a:lstStyle>
          <a:p>
            <a:pPr indent="0" algn="r">
              <a:lnSpc>
                <a:spcPct val="100000"/>
              </a:lnSpc>
              <a:buNone/>
              <a:tabLst>
                <a:tab pos="0" algn="l"/>
              </a:tabLst>
            </a:pPr>
            <a:fld id="{8BCE40B1-2894-4C07-A521-955FDD6A3F42}" type="slidenum">
              <a:rPr lang="de-DE" sz="1200" b="0" strike="noStrike" spc="-1">
                <a:solidFill>
                  <a:srgbClr val="000000"/>
                </a:solidFill>
                <a:latin typeface="Times New Roman"/>
              </a:rPr>
              <a:t>8</a:t>
            </a:fld>
            <a:endParaRPr lang="pl-PL" sz="1200" b="0" strike="noStrike" spc="-1">
              <a:solidFill>
                <a:srgbClr val="000000"/>
              </a:solidFill>
              <a:latin typeface="Times New Roman"/>
            </a:endParaRPr>
          </a:p>
        </p:txBody>
      </p:sp>
    </p:spTree>
    <p:extLst>
      <p:ext uri="{BB962C8B-B14F-4D97-AF65-F5344CB8AC3E}">
        <p14:creationId xmlns:p14="http://schemas.microsoft.com/office/powerpoint/2010/main" val="29586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12800"/>
            <a:ext cx="0" cy="0"/>
          </a:xfrm>
        </p:spPr>
      </p:sp>
      <p:sp>
        <p:nvSpPr>
          <p:cNvPr id="3" name="Notes Placeholder 2"/>
          <p:cNvSpPr>
            <a:spLocks noGrp="1"/>
          </p:cNvSpPr>
          <p:nvPr>
            <p:ph type="body" idx="1"/>
          </p:nvPr>
        </p:nvSpPr>
        <p:spPr/>
        <p:txBody>
          <a:bodyPr/>
          <a:lstStyle/>
          <a:p>
            <a:r>
              <a:rPr lang="pl-PL" dirty="0"/>
              <a:t>Michał</a:t>
            </a:r>
            <a:endParaRPr lang="de-AT" dirty="0"/>
          </a:p>
        </p:txBody>
      </p:sp>
      <p:sp>
        <p:nvSpPr>
          <p:cNvPr id="4" name="Slide Number Placeholder 3"/>
          <p:cNvSpPr>
            <a:spLocks noGrp="1"/>
          </p:cNvSpPr>
          <p:nvPr>
            <p:ph type="sldNum" idx="3"/>
          </p:nvPr>
        </p:nvSpPr>
        <p:spPr/>
        <p:txBody>
          <a:bodyPr/>
          <a:lstStyle/>
          <a:p>
            <a:pPr indent="0" algn="r">
              <a:buNone/>
            </a:pPr>
            <a:fld id="{CBEFF492-6EC2-4079-B523-E13B598B5520}" type="slidenum">
              <a:rPr lang="pl-PL" sz="1400" b="0" strike="noStrike" spc="-1" smtClean="0">
                <a:solidFill>
                  <a:srgbClr val="000000"/>
                </a:solidFill>
                <a:latin typeface="Times New Roman"/>
              </a:rPr>
              <a:t>9</a:t>
            </a:fld>
            <a:endParaRPr lang="pl-PL" sz="1400" b="0" strike="noStrike" spc="-1">
              <a:solidFill>
                <a:srgbClr val="000000"/>
              </a:solidFill>
              <a:latin typeface="Times New Roman"/>
            </a:endParaRPr>
          </a:p>
        </p:txBody>
      </p:sp>
    </p:spTree>
    <p:extLst>
      <p:ext uri="{BB962C8B-B14F-4D97-AF65-F5344CB8AC3E}">
        <p14:creationId xmlns:p14="http://schemas.microsoft.com/office/powerpoint/2010/main" val="5652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ntent B">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ntent A (no logo)">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Opener A">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Domyślny">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ntent A">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DC8F754-8B04-4785-BE47-1B7B6C3E093E}" type="datetimeFigureOut">
              <a:rPr lang="pl-PL" smtClean="0"/>
              <a:t>18.09.2025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27D000A-E0CD-4F49-A36C-2BC4D1558205}" type="slidenum">
              <a:rPr lang="pl-PL" smtClean="0"/>
              <a:t>‹#›</a:t>
            </a:fld>
            <a:endParaRPr lang="pl-PL"/>
          </a:p>
        </p:txBody>
      </p:sp>
    </p:spTree>
    <p:extLst>
      <p:ext uri="{BB962C8B-B14F-4D97-AF65-F5344CB8AC3E}">
        <p14:creationId xmlns:p14="http://schemas.microsoft.com/office/powerpoint/2010/main" val="3734186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1040" cy="568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12960" rIns="90000" bIns="12960" anchor="ctr">
            <a:noAutofit/>
          </a:bodyPr>
          <a:lstStyle/>
          <a:p>
            <a:pPr algn="ctr" defTabSz="914400">
              <a:lnSpc>
                <a:spcPct val="100000"/>
              </a:lnSpc>
            </a:pPr>
            <a:endParaRPr lang="de-AT" sz="1800" b="0" strike="noStrike" spc="-1">
              <a:solidFill>
                <a:schemeClr val="lt1"/>
              </a:solidFill>
              <a:latin typeface="Arial Narrow"/>
            </a:endParaRPr>
          </a:p>
        </p:txBody>
      </p:sp>
      <p:sp>
        <p:nvSpPr>
          <p:cNvPr id="8" name="Foliennummernplatzhalter 5"/>
          <p:cNvSpPr/>
          <p:nvPr/>
        </p:nvSpPr>
        <p:spPr>
          <a:xfrm>
            <a:off x="11353680" y="66780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58E01F04-140F-48FC-A696-94A90667AEDC}" type="slidenum">
              <a:rPr lang="de-DE" sz="900" b="0" strike="noStrike" spc="-1">
                <a:solidFill>
                  <a:srgbClr val="4D4D4D"/>
                </a:solidFill>
                <a:latin typeface="Arial Narrow"/>
              </a:rPr>
              <a:t>‹#›</a:t>
            </a:fld>
            <a:endParaRPr lang="pl-PL" sz="900" b="0" strike="noStrike" spc="-1">
              <a:solidFill>
                <a:srgbClr val="000000"/>
              </a:solidFill>
              <a:latin typeface="Arial"/>
            </a:endParaRPr>
          </a:p>
        </p:txBody>
      </p:sp>
      <p:sp>
        <p:nvSpPr>
          <p:cNvPr id="9" name="Rechteck 9"/>
          <p:cNvSpPr/>
          <p:nvPr/>
        </p:nvSpPr>
        <p:spPr>
          <a:xfrm>
            <a:off x="0" y="6710760"/>
            <a:ext cx="12191040" cy="14616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tabLst>
                <a:tab pos="0" algn="l"/>
              </a:tabLst>
            </a:pPr>
            <a:r>
              <a:rPr lang="de-AT" sz="800" b="0" strike="noStrike" spc="-1">
                <a:solidFill>
                  <a:srgbClr val="4D4D4D"/>
                </a:solidFill>
                <a:latin typeface="Arial Narrow"/>
              </a:rPr>
              <a:t>© BOC Group  |  www.boc-group.com</a:t>
            </a:r>
            <a:endParaRPr lang="pl-PL" sz="800" b="0" strike="noStrike" spc="-1">
              <a:solidFill>
                <a:srgbClr val="000000"/>
              </a:solidFill>
              <a:latin typeface="Arial"/>
            </a:endParaRPr>
          </a:p>
        </p:txBody>
      </p:sp>
      <p:sp>
        <p:nvSpPr>
          <p:cNvPr id="10" name="Foliennummernplatzhalter 5"/>
          <p:cNvSpPr/>
          <p:nvPr/>
        </p:nvSpPr>
        <p:spPr>
          <a:xfrm>
            <a:off x="11391840" y="66942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20F3177A-C80C-41F5-800A-D7DC27BE7902}" type="slidenum">
              <a:rPr lang="de-DE" sz="800" b="0" strike="noStrike" spc="-1">
                <a:solidFill>
                  <a:srgbClr val="4D4D4D"/>
                </a:solidFill>
                <a:latin typeface="Arial Narrow"/>
              </a:rPr>
              <a:t>‹#›</a:t>
            </a:fld>
            <a:endParaRPr lang="pl-PL" sz="800" b="0" strike="noStrike" spc="-1">
              <a:solidFill>
                <a:srgbClr val="000000"/>
              </a:solidFill>
              <a:latin typeface="Arial"/>
            </a:endParaRPr>
          </a:p>
        </p:txBody>
      </p:sp>
      <p:cxnSp>
        <p:nvCxnSpPr>
          <p:cNvPr id="11" name="Straight Connector 7"/>
          <p:cNvCxnSpPr/>
          <p:nvPr/>
        </p:nvCxnSpPr>
        <p:spPr>
          <a:xfrm>
            <a:off x="878760" y="955440"/>
            <a:ext cx="3702600" cy="1080"/>
          </a:xfrm>
          <a:prstGeom prst="straightConnector1">
            <a:avLst/>
          </a:prstGeom>
          <a:ln w="19050">
            <a:solidFill>
              <a:srgbClr val="0066B0"/>
            </a:solidFill>
            <a:round/>
          </a:ln>
        </p:spPr>
      </p:cxnSp>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 name="Rectangle 6"/>
          <p:cNvSpPr/>
          <p:nvPr/>
        </p:nvSpPr>
        <p:spPr>
          <a:xfrm>
            <a:off x="0" y="0"/>
            <a:ext cx="12191040" cy="568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12960" rIns="90000" bIns="12960" anchor="ctr">
            <a:noAutofit/>
          </a:bodyPr>
          <a:lstStyle/>
          <a:p>
            <a:pPr algn="ctr" defTabSz="914400">
              <a:lnSpc>
                <a:spcPct val="100000"/>
              </a:lnSpc>
            </a:pPr>
            <a:endParaRPr lang="de-AT" sz="1800" b="0" strike="noStrike" spc="-1">
              <a:solidFill>
                <a:schemeClr val="lt1"/>
              </a:solidFill>
              <a:latin typeface="Arial Narrow"/>
            </a:endParaRPr>
          </a:p>
        </p:txBody>
      </p:sp>
      <p:sp>
        <p:nvSpPr>
          <p:cNvPr id="21" name="Foliennummernplatzhalter 5"/>
          <p:cNvSpPr/>
          <p:nvPr/>
        </p:nvSpPr>
        <p:spPr>
          <a:xfrm>
            <a:off x="11353680" y="66780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302E96B3-D829-42B5-AD5B-A1742F87BB8A}" type="slidenum">
              <a:rPr lang="de-DE" sz="900" b="0" strike="noStrike" spc="-1">
                <a:solidFill>
                  <a:srgbClr val="4D4D4D"/>
                </a:solidFill>
                <a:latin typeface="Arial Narrow"/>
              </a:rPr>
              <a:t>‹#›</a:t>
            </a:fld>
            <a:endParaRPr lang="pl-PL" sz="900" b="0" strike="noStrike" spc="-1">
              <a:solidFill>
                <a:srgbClr val="000000"/>
              </a:solidFill>
              <a:latin typeface="Arial"/>
            </a:endParaRPr>
          </a:p>
        </p:txBody>
      </p:sp>
      <p:sp>
        <p:nvSpPr>
          <p:cNvPr id="22" name="Rechteck 9"/>
          <p:cNvSpPr/>
          <p:nvPr/>
        </p:nvSpPr>
        <p:spPr>
          <a:xfrm>
            <a:off x="0" y="6710760"/>
            <a:ext cx="12191040" cy="14616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tabLst>
                <a:tab pos="0" algn="l"/>
              </a:tabLst>
            </a:pPr>
            <a:r>
              <a:rPr lang="de-AT" sz="800" b="0" strike="noStrike" spc="-1">
                <a:solidFill>
                  <a:srgbClr val="4D4D4D"/>
                </a:solidFill>
                <a:latin typeface="Arial Narrow"/>
              </a:rPr>
              <a:t>© BOC Group  |  www.boc-group.com</a:t>
            </a:r>
            <a:endParaRPr lang="pl-PL" sz="800" b="0" strike="noStrike" spc="-1">
              <a:solidFill>
                <a:srgbClr val="000000"/>
              </a:solidFill>
              <a:latin typeface="Arial"/>
            </a:endParaRPr>
          </a:p>
        </p:txBody>
      </p:sp>
      <p:sp>
        <p:nvSpPr>
          <p:cNvPr id="23" name="Foliennummernplatzhalter 5"/>
          <p:cNvSpPr/>
          <p:nvPr/>
        </p:nvSpPr>
        <p:spPr>
          <a:xfrm>
            <a:off x="11391840" y="66942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51BCF093-43F5-45C3-A3CC-704F2711A259}" type="slidenum">
              <a:rPr lang="de-DE" sz="800" b="0" strike="noStrike" spc="-1">
                <a:solidFill>
                  <a:srgbClr val="4D4D4D"/>
                </a:solidFill>
                <a:latin typeface="Arial Narrow"/>
              </a:rPr>
              <a:t>‹#›</a:t>
            </a:fld>
            <a:endParaRPr lang="pl-PL" sz="800" b="0" strike="noStrike" spc="-1">
              <a:solidFill>
                <a:srgbClr val="000000"/>
              </a:solidFill>
              <a:latin typeface="Arial"/>
            </a:endParaRPr>
          </a:p>
        </p:txBody>
      </p:sp>
      <p:cxnSp>
        <p:nvCxnSpPr>
          <p:cNvPr id="24" name="Straight Connector 7"/>
          <p:cNvCxnSpPr/>
          <p:nvPr/>
        </p:nvCxnSpPr>
        <p:spPr>
          <a:xfrm>
            <a:off x="878760" y="955440"/>
            <a:ext cx="3702600" cy="1080"/>
          </a:xfrm>
          <a:prstGeom prst="straightConnector1">
            <a:avLst/>
          </a:prstGeom>
          <a:ln w="19050">
            <a:solidFill>
              <a:srgbClr val="0066B0"/>
            </a:solidFill>
            <a:round/>
          </a:ln>
        </p:spPr>
      </p:cxnSp>
      <p:pic>
        <p:nvPicPr>
          <p:cNvPr id="2" name="Picture 6">
            <a:extLst>
              <a:ext uri="{FF2B5EF4-FFF2-40B4-BE49-F238E27FC236}">
                <a16:creationId xmlns:a16="http://schemas.microsoft.com/office/drawing/2014/main" id="{FA8F24CD-3A93-250A-746C-59510B301D82}"/>
              </a:ext>
            </a:extLst>
          </p:cNvPr>
          <p:cNvPicPr/>
          <p:nvPr userDrawn="1"/>
        </p:nvPicPr>
        <p:blipFill>
          <a:blip r:embed="rId3"/>
          <a:stretch/>
        </p:blipFill>
        <p:spPr>
          <a:xfrm>
            <a:off x="10469415" y="6051096"/>
            <a:ext cx="1361644" cy="628415"/>
          </a:xfrm>
          <a:prstGeom prst="rect">
            <a:avLst/>
          </a:prstGeom>
          <a:ln w="0">
            <a:noFill/>
          </a:ln>
        </p:spPr>
      </p:pic>
      <p:pic>
        <p:nvPicPr>
          <p:cNvPr id="3" name="Picture 9">
            <a:extLst>
              <a:ext uri="{FF2B5EF4-FFF2-40B4-BE49-F238E27FC236}">
                <a16:creationId xmlns:a16="http://schemas.microsoft.com/office/drawing/2014/main" id="{9B581367-FA77-DF59-384E-E1EB949F3214}"/>
              </a:ext>
            </a:extLst>
          </p:cNvPr>
          <p:cNvPicPr/>
          <p:nvPr userDrawn="1"/>
        </p:nvPicPr>
        <p:blipFill>
          <a:blip r:embed="rId4"/>
          <a:stretch/>
        </p:blipFill>
        <p:spPr>
          <a:xfrm>
            <a:off x="5127576" y="6047922"/>
            <a:ext cx="1495235" cy="593789"/>
          </a:xfrm>
          <a:prstGeom prst="rect">
            <a:avLst/>
          </a:prstGeom>
          <a:ln w="0">
            <a:noFill/>
          </a:ln>
        </p:spPr>
      </p:pic>
      <p:pic>
        <p:nvPicPr>
          <p:cNvPr id="4" name="Picture 11">
            <a:extLst>
              <a:ext uri="{FF2B5EF4-FFF2-40B4-BE49-F238E27FC236}">
                <a16:creationId xmlns:a16="http://schemas.microsoft.com/office/drawing/2014/main" id="{EFEE1FC6-BAFC-DF28-DDD4-365C790FB02B}"/>
              </a:ext>
            </a:extLst>
          </p:cNvPr>
          <p:cNvPicPr/>
          <p:nvPr userDrawn="1"/>
        </p:nvPicPr>
        <p:blipFill>
          <a:blip r:embed="rId5"/>
          <a:stretch/>
        </p:blipFill>
        <p:spPr>
          <a:xfrm>
            <a:off x="733752" y="6046032"/>
            <a:ext cx="1361645" cy="59028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 name="Rectangle 6"/>
          <p:cNvSpPr/>
          <p:nvPr/>
        </p:nvSpPr>
        <p:spPr>
          <a:xfrm>
            <a:off x="0" y="0"/>
            <a:ext cx="12191040" cy="568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12960" rIns="90000" bIns="12960" anchor="ctr">
            <a:noAutofit/>
          </a:bodyPr>
          <a:lstStyle/>
          <a:p>
            <a:pPr algn="ctr" defTabSz="914400">
              <a:lnSpc>
                <a:spcPct val="100000"/>
              </a:lnSpc>
            </a:pPr>
            <a:endParaRPr lang="de-AT" sz="1800" b="0" strike="noStrike" spc="-1">
              <a:solidFill>
                <a:schemeClr val="lt1"/>
              </a:solidFill>
              <a:latin typeface="Arial Narrow"/>
            </a:endParaRPr>
          </a:p>
        </p:txBody>
      </p:sp>
      <p:sp>
        <p:nvSpPr>
          <p:cNvPr id="57" name="Foliennummernplatzhalter 5"/>
          <p:cNvSpPr/>
          <p:nvPr/>
        </p:nvSpPr>
        <p:spPr>
          <a:xfrm>
            <a:off x="11353680" y="66780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DBD055D6-3317-406D-AB49-DEB8680F5CA2}" type="slidenum">
              <a:rPr lang="de-DE" sz="900" b="0" strike="noStrike" spc="-1">
                <a:solidFill>
                  <a:srgbClr val="4D4D4D"/>
                </a:solidFill>
                <a:latin typeface="Arial Narrow"/>
              </a:rPr>
              <a:t>‹#›</a:t>
            </a:fld>
            <a:endParaRPr lang="pl-PL" sz="900" b="0" strike="noStrike" spc="-1">
              <a:solidFill>
                <a:srgbClr val="000000"/>
              </a:solidFill>
              <a:latin typeface="Arial"/>
            </a:endParaRPr>
          </a:p>
        </p:txBody>
      </p:sp>
      <p:sp>
        <p:nvSpPr>
          <p:cNvPr id="58" name="Rechteck 9"/>
          <p:cNvSpPr/>
          <p:nvPr/>
        </p:nvSpPr>
        <p:spPr>
          <a:xfrm>
            <a:off x="0" y="6710760"/>
            <a:ext cx="12191040" cy="14616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tabLst>
                <a:tab pos="0" algn="l"/>
              </a:tabLst>
            </a:pPr>
            <a:r>
              <a:rPr lang="de-AT" sz="800" b="0" strike="noStrike" spc="-1">
                <a:solidFill>
                  <a:srgbClr val="4D4D4D"/>
                </a:solidFill>
                <a:latin typeface="Arial Narrow"/>
              </a:rPr>
              <a:t>© BOC Group  |  www.boc-group.com</a:t>
            </a:r>
            <a:endParaRPr lang="pl-PL" sz="800" b="0" strike="noStrike" spc="-1">
              <a:solidFill>
                <a:srgbClr val="000000"/>
              </a:solidFill>
              <a:latin typeface="Arial"/>
            </a:endParaRPr>
          </a:p>
        </p:txBody>
      </p:sp>
      <p:sp>
        <p:nvSpPr>
          <p:cNvPr id="59" name="Foliennummernplatzhalter 5"/>
          <p:cNvSpPr/>
          <p:nvPr/>
        </p:nvSpPr>
        <p:spPr>
          <a:xfrm>
            <a:off x="11391840" y="66942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6F0733DF-B472-4869-916A-6BC680162C96}" type="slidenum">
              <a:rPr lang="de-DE" sz="800" b="0" strike="noStrike" spc="-1">
                <a:solidFill>
                  <a:srgbClr val="4D4D4D"/>
                </a:solidFill>
                <a:latin typeface="Arial Narrow"/>
              </a:rPr>
              <a:t>‹#›</a:t>
            </a:fld>
            <a:endParaRPr lang="pl-PL" sz="800" b="0" strike="noStrike" spc="-1">
              <a:solidFill>
                <a:srgbClr val="000000"/>
              </a:solidFill>
              <a:latin typeface="Arial"/>
            </a:endParaRPr>
          </a:p>
        </p:txBody>
      </p:sp>
      <p:sp>
        <p:nvSpPr>
          <p:cNvPr id="60" name="Rechteck 10"/>
          <p:cNvSpPr/>
          <p:nvPr/>
        </p:nvSpPr>
        <p:spPr>
          <a:xfrm>
            <a:off x="0" y="6613560"/>
            <a:ext cx="12191040" cy="24012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AT" sz="1800" b="0" strike="noStrike" spc="-1">
              <a:solidFill>
                <a:schemeClr val="lt1"/>
              </a:solidFill>
              <a:latin typeface="Arial Narrow"/>
            </a:endParaRPr>
          </a:p>
        </p:txBody>
      </p:sp>
      <p:pic>
        <p:nvPicPr>
          <p:cNvPr id="61" name="Picture 18"/>
          <p:cNvPicPr/>
          <p:nvPr/>
        </p:nvPicPr>
        <p:blipFill>
          <a:blip r:embed="rId3"/>
          <a:stretch/>
        </p:blipFill>
        <p:spPr>
          <a:xfrm>
            <a:off x="3912840" y="59400"/>
            <a:ext cx="8289000" cy="6854400"/>
          </a:xfrm>
          <a:prstGeom prst="rect">
            <a:avLst/>
          </a:prstGeom>
          <a:ln w="0">
            <a:noFill/>
          </a:ln>
        </p:spPr>
      </p:pic>
      <p:sp>
        <p:nvSpPr>
          <p:cNvPr id="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6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 name="Rectangle 6"/>
          <p:cNvSpPr/>
          <p:nvPr/>
        </p:nvSpPr>
        <p:spPr>
          <a:xfrm>
            <a:off x="0" y="0"/>
            <a:ext cx="12191040" cy="568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12960" rIns="90000" bIns="12960" anchor="ctr">
            <a:noAutofit/>
          </a:bodyPr>
          <a:lstStyle/>
          <a:p>
            <a:pPr algn="ctr" defTabSz="914400">
              <a:lnSpc>
                <a:spcPct val="100000"/>
              </a:lnSpc>
            </a:pPr>
            <a:endParaRPr lang="de-AT" sz="1800" b="0" strike="noStrike" spc="-1">
              <a:solidFill>
                <a:schemeClr val="lt1"/>
              </a:solidFill>
              <a:latin typeface="Arial Narrow"/>
            </a:endParaRPr>
          </a:p>
        </p:txBody>
      </p:sp>
      <p:sp>
        <p:nvSpPr>
          <p:cNvPr id="87" name="Foliennummernplatzhalter 5"/>
          <p:cNvSpPr/>
          <p:nvPr/>
        </p:nvSpPr>
        <p:spPr>
          <a:xfrm>
            <a:off x="11353680" y="66780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79E550F7-25A4-4A3D-BD3B-D671D525697F}" type="slidenum">
              <a:rPr lang="de-DE" sz="900" b="0" strike="noStrike" spc="-1">
                <a:solidFill>
                  <a:srgbClr val="4D4D4D"/>
                </a:solidFill>
                <a:latin typeface="Arial Narrow"/>
              </a:rPr>
              <a:t>‹#›</a:t>
            </a:fld>
            <a:endParaRPr lang="pl-PL" sz="900" b="0" strike="noStrike" spc="-1">
              <a:solidFill>
                <a:srgbClr val="000000"/>
              </a:solidFill>
              <a:latin typeface="Arial"/>
            </a:endParaRPr>
          </a:p>
        </p:txBody>
      </p:sp>
      <p:sp>
        <p:nvSpPr>
          <p:cNvPr id="88" name="Rechteck 9"/>
          <p:cNvSpPr/>
          <p:nvPr/>
        </p:nvSpPr>
        <p:spPr>
          <a:xfrm>
            <a:off x="0" y="6710760"/>
            <a:ext cx="12191040" cy="14616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tabLst>
                <a:tab pos="0" algn="l"/>
              </a:tabLst>
            </a:pPr>
            <a:r>
              <a:rPr lang="de-AT" sz="800" b="0" strike="noStrike" spc="-1">
                <a:solidFill>
                  <a:srgbClr val="4D4D4D"/>
                </a:solidFill>
                <a:latin typeface="Arial Narrow"/>
              </a:rPr>
              <a:t>© BOC Group  |  www.boc-group.com</a:t>
            </a:r>
            <a:endParaRPr lang="pl-PL" sz="800" b="0" strike="noStrike" spc="-1">
              <a:solidFill>
                <a:srgbClr val="000000"/>
              </a:solidFill>
              <a:latin typeface="Arial"/>
            </a:endParaRPr>
          </a:p>
        </p:txBody>
      </p:sp>
      <p:sp>
        <p:nvSpPr>
          <p:cNvPr id="89" name="Foliennummernplatzhalter 5"/>
          <p:cNvSpPr/>
          <p:nvPr/>
        </p:nvSpPr>
        <p:spPr>
          <a:xfrm>
            <a:off x="11391840" y="66942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65F465F4-6BDF-4581-9DEF-61AD968E6313}" type="slidenum">
              <a:rPr lang="de-DE" sz="800" b="0" strike="noStrike" spc="-1">
                <a:solidFill>
                  <a:srgbClr val="4D4D4D"/>
                </a:solidFill>
                <a:latin typeface="Arial Narrow"/>
              </a:rPr>
              <a:t>‹#›</a:t>
            </a:fld>
            <a:endParaRPr lang="pl-PL" sz="800" b="0" strike="noStrike" spc="-1">
              <a:solidFill>
                <a:srgbClr val="000000"/>
              </a:solidFill>
              <a:latin typeface="Arial"/>
            </a:endParaRPr>
          </a:p>
        </p:txBody>
      </p:sp>
      <p:pic>
        <p:nvPicPr>
          <p:cNvPr id="90" name="Grafik 5"/>
          <p:cNvPicPr/>
          <p:nvPr/>
        </p:nvPicPr>
        <p:blipFill>
          <a:blip r:embed="rId3">
            <a:alphaModFix amt="70000"/>
          </a:blip>
          <a:srcRect t="1376" b="1376"/>
          <a:stretch/>
        </p:blipFill>
        <p:spPr>
          <a:xfrm>
            <a:off x="0" y="48960"/>
            <a:ext cx="12191040" cy="6668280"/>
          </a:xfrm>
          <a:prstGeom prst="rect">
            <a:avLst/>
          </a:prstGeom>
          <a:ln w="0">
            <a:noFill/>
          </a:ln>
        </p:spPr>
      </p:pic>
      <p:sp>
        <p:nvSpPr>
          <p:cNvPr id="91" name="Rechteck 1"/>
          <p:cNvSpPr/>
          <p:nvPr/>
        </p:nvSpPr>
        <p:spPr>
          <a:xfrm>
            <a:off x="4680000" y="2292840"/>
            <a:ext cx="4836960" cy="2726280"/>
          </a:xfrm>
          <a:prstGeom prst="roundRect">
            <a:avLst>
              <a:gd name="adj" fmla="val 4183"/>
            </a:avLst>
          </a:prstGeom>
          <a:solidFill>
            <a:schemeClr val="bg1">
              <a:lumMod val="95000"/>
            </a:schemeClr>
          </a:solidFill>
          <a:ln>
            <a:noFill/>
          </a:ln>
          <a:effectLst>
            <a:outerShdw blurRad="330120" dist="37674" dir="2700000" algn="tl" rotWithShape="0">
              <a:srgbClr val="000000">
                <a:alpha val="19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CH" sz="1800" b="0" strike="noStrike" spc="-1">
              <a:solidFill>
                <a:schemeClr val="lt1"/>
              </a:solidFill>
              <a:latin typeface="Arial Narrow"/>
            </a:endParaRPr>
          </a:p>
        </p:txBody>
      </p:sp>
      <p:pic>
        <p:nvPicPr>
          <p:cNvPr id="92" name="Picture 8"/>
          <p:cNvPicPr/>
          <p:nvPr/>
        </p:nvPicPr>
        <p:blipFill>
          <a:blip r:embed="rId4">
            <a:extLst>
              <a:ext uri="{96DAC541-7B7A-43D3-8B79-37D633B846F1}">
                <asvg:svgBlip xmlns:asvg="http://schemas.microsoft.com/office/drawing/2016/SVG/main" r:embed="rId5"/>
              </a:ext>
            </a:extLst>
          </a:blip>
          <a:stretch/>
        </p:blipFill>
        <p:spPr>
          <a:xfrm>
            <a:off x="9559440" y="399600"/>
            <a:ext cx="2156400" cy="451440"/>
          </a:xfrm>
          <a:prstGeom prst="rect">
            <a:avLst/>
          </a:prstGeom>
          <a:ln w="0">
            <a:noFill/>
          </a:ln>
        </p:spPr>
      </p:pic>
      <p:cxnSp>
        <p:nvCxnSpPr>
          <p:cNvPr id="93" name="Straight Connector 9"/>
          <p:cNvCxnSpPr/>
          <p:nvPr/>
        </p:nvCxnSpPr>
        <p:spPr>
          <a:xfrm>
            <a:off x="878760" y="955440"/>
            <a:ext cx="3702600" cy="1080"/>
          </a:xfrm>
          <a:prstGeom prst="straightConnector1">
            <a:avLst/>
          </a:prstGeom>
          <a:ln w="19050">
            <a:solidFill>
              <a:srgbClr val="0066B0"/>
            </a:solidFill>
            <a:round/>
          </a:ln>
        </p:spPr>
      </p:cxnSp>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9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Rectangle 6"/>
          <p:cNvSpPr/>
          <p:nvPr/>
        </p:nvSpPr>
        <p:spPr>
          <a:xfrm>
            <a:off x="0" y="0"/>
            <a:ext cx="12191040" cy="568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12960" rIns="90000" bIns="12960" anchor="ctr">
            <a:noAutofit/>
          </a:bodyPr>
          <a:lstStyle/>
          <a:p>
            <a:pPr algn="ctr" defTabSz="914400">
              <a:lnSpc>
                <a:spcPct val="100000"/>
              </a:lnSpc>
            </a:pPr>
            <a:endParaRPr lang="de-AT" sz="1800" b="0" strike="noStrike" spc="-1">
              <a:solidFill>
                <a:schemeClr val="lt1"/>
              </a:solidFill>
              <a:latin typeface="Arial Narrow"/>
            </a:endParaRPr>
          </a:p>
        </p:txBody>
      </p:sp>
      <p:sp>
        <p:nvSpPr>
          <p:cNvPr id="118" name="Foliennummernplatzhalter 5"/>
          <p:cNvSpPr/>
          <p:nvPr/>
        </p:nvSpPr>
        <p:spPr>
          <a:xfrm>
            <a:off x="11353680" y="66780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6C48EB5C-5A50-4FB0-825F-D0FDD8A08217}" type="slidenum">
              <a:rPr lang="de-DE" sz="900" b="0" strike="noStrike" spc="-1">
                <a:solidFill>
                  <a:srgbClr val="4D4D4D"/>
                </a:solidFill>
                <a:latin typeface="Arial Narrow"/>
              </a:rPr>
              <a:t>‹#›</a:t>
            </a:fld>
            <a:endParaRPr lang="pl-PL" sz="900" b="0" strike="noStrike" spc="-1">
              <a:solidFill>
                <a:srgbClr val="000000"/>
              </a:solidFill>
              <a:latin typeface="Arial"/>
            </a:endParaRPr>
          </a:p>
        </p:txBody>
      </p:sp>
      <p:sp>
        <p:nvSpPr>
          <p:cNvPr id="119" name="Rechteck 9"/>
          <p:cNvSpPr/>
          <p:nvPr/>
        </p:nvSpPr>
        <p:spPr>
          <a:xfrm>
            <a:off x="0" y="6710760"/>
            <a:ext cx="12191040" cy="14616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tabLst>
                <a:tab pos="0" algn="l"/>
              </a:tabLst>
            </a:pPr>
            <a:r>
              <a:rPr lang="de-AT" sz="800" b="0" strike="noStrike" spc="-1">
                <a:solidFill>
                  <a:srgbClr val="4D4D4D"/>
                </a:solidFill>
                <a:latin typeface="Arial Narrow"/>
              </a:rPr>
              <a:t>© BOC Group  |  www.boc-group.com</a:t>
            </a:r>
            <a:endParaRPr lang="pl-PL" sz="800" b="0" strike="noStrike" spc="-1">
              <a:solidFill>
                <a:srgbClr val="000000"/>
              </a:solidFill>
              <a:latin typeface="Arial"/>
            </a:endParaRPr>
          </a:p>
        </p:txBody>
      </p:sp>
      <p:sp>
        <p:nvSpPr>
          <p:cNvPr id="120" name="Foliennummernplatzhalter 5"/>
          <p:cNvSpPr/>
          <p:nvPr/>
        </p:nvSpPr>
        <p:spPr>
          <a:xfrm>
            <a:off x="11391840" y="6694200"/>
            <a:ext cx="837000" cy="1789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fld id="{BB2A77A0-9F62-40FB-B626-589124F3582B}" type="slidenum">
              <a:rPr lang="de-DE" sz="800" b="0" strike="noStrike" spc="-1">
                <a:solidFill>
                  <a:srgbClr val="4D4D4D"/>
                </a:solidFill>
                <a:latin typeface="Arial Narrow"/>
              </a:rPr>
              <a:t>‹#›</a:t>
            </a:fld>
            <a:endParaRPr lang="pl-PL" sz="800" b="0" strike="noStrike" spc="-1">
              <a:solidFill>
                <a:srgbClr val="000000"/>
              </a:solidFill>
              <a:latin typeface="Arial"/>
            </a:endParaRPr>
          </a:p>
        </p:txBody>
      </p:sp>
      <p:cxnSp>
        <p:nvCxnSpPr>
          <p:cNvPr id="121" name="Straight Connector 6"/>
          <p:cNvCxnSpPr/>
          <p:nvPr/>
        </p:nvCxnSpPr>
        <p:spPr>
          <a:xfrm>
            <a:off x="878760" y="955440"/>
            <a:ext cx="3702600" cy="1080"/>
          </a:xfrm>
          <a:prstGeom prst="straightConnector1">
            <a:avLst/>
          </a:prstGeom>
          <a:ln w="19050">
            <a:solidFill>
              <a:srgbClr val="0066B0"/>
            </a:solidFill>
            <a:round/>
          </a:ln>
        </p:spPr>
      </p:cxnSp>
      <p:pic>
        <p:nvPicPr>
          <p:cNvPr id="122" name="Grafik 15"/>
          <p:cNvPicPr/>
          <p:nvPr/>
        </p:nvPicPr>
        <p:blipFill>
          <a:blip r:embed="rId4"/>
          <a:stretch/>
        </p:blipFill>
        <p:spPr>
          <a:xfrm>
            <a:off x="10786680" y="-6120"/>
            <a:ext cx="1127160" cy="1844280"/>
          </a:xfrm>
          <a:prstGeom prst="rect">
            <a:avLst/>
          </a:prstGeom>
          <a:ln w="0">
            <a:noFill/>
          </a:ln>
        </p:spPr>
      </p:pic>
      <p:sp>
        <p:nvSpPr>
          <p:cNvPr id="1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2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0.xml"/><Relationship Id="rId7" Type="http://schemas.openxmlformats.org/officeDocument/2006/relationships/image" Target="../media/image24.png"/><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2.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5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p:nvPr>
        </p:nvSpPr>
        <p:spPr>
          <a:xfrm>
            <a:off x="282600" y="3636000"/>
            <a:ext cx="3936600" cy="368640"/>
          </a:xfrm>
          <a:prstGeom prst="rect">
            <a:avLst/>
          </a:prstGeom>
          <a:noFill/>
          <a:ln w="0">
            <a:noFill/>
          </a:ln>
        </p:spPr>
        <p:txBody>
          <a:bodyPr lIns="90000" tIns="45000" rIns="90000" bIns="45000" anchor="t">
            <a:noAutofit/>
          </a:bodyPr>
          <a:lstStyle/>
          <a:p>
            <a:pPr indent="0" defTabSz="914400">
              <a:lnSpc>
                <a:spcPct val="90000"/>
              </a:lnSpc>
              <a:spcBef>
                <a:spcPts val="1001"/>
              </a:spcBef>
              <a:buNone/>
              <a:tabLst>
                <a:tab pos="0" algn="l"/>
              </a:tabLst>
            </a:pPr>
            <a:r>
              <a:rPr lang="pl-PL" sz="1800" b="0" strike="noStrike" spc="-1">
                <a:solidFill>
                  <a:schemeClr val="lt2">
                    <a:lumMod val="25000"/>
                  </a:schemeClr>
                </a:solidFill>
                <a:latin typeface="Arial Narrow"/>
              </a:rPr>
              <a:t>Magda Pietrzyk – Kierownik Biura Cyfryzacji Miasta, Urząd Miejski w Świdnicy</a:t>
            </a:r>
            <a:endParaRPr lang="pl-PL" sz="1800" b="0" strike="noStrike" spc="-1">
              <a:solidFill>
                <a:srgbClr val="000000"/>
              </a:solidFill>
              <a:latin typeface="Arial"/>
            </a:endParaRPr>
          </a:p>
          <a:p>
            <a:pPr indent="0" defTabSz="914400">
              <a:lnSpc>
                <a:spcPct val="90000"/>
              </a:lnSpc>
              <a:spcBef>
                <a:spcPts val="1001"/>
              </a:spcBef>
              <a:buNone/>
              <a:tabLst>
                <a:tab pos="0" algn="l"/>
              </a:tabLst>
            </a:pPr>
            <a:r>
              <a:rPr lang="pl-PL" sz="1800" b="0" strike="noStrike" spc="-1">
                <a:solidFill>
                  <a:schemeClr val="lt2">
                    <a:lumMod val="25000"/>
                  </a:schemeClr>
                </a:solidFill>
                <a:latin typeface="Arial Narrow"/>
              </a:rPr>
              <a:t>Janusz Sasak – Adiunkt w Instytucie Spraw Publicznych Uniwersytetu Jagiellońskiego</a:t>
            </a:r>
            <a:endParaRPr lang="pl-PL" sz="1800" b="0" strike="noStrike" spc="-1">
              <a:solidFill>
                <a:srgbClr val="000000"/>
              </a:solidFill>
              <a:latin typeface="Arial"/>
            </a:endParaRPr>
          </a:p>
          <a:p>
            <a:pPr indent="0" defTabSz="914400">
              <a:lnSpc>
                <a:spcPct val="90000"/>
              </a:lnSpc>
              <a:spcBef>
                <a:spcPts val="1001"/>
              </a:spcBef>
              <a:buNone/>
              <a:tabLst>
                <a:tab pos="0" algn="l"/>
              </a:tabLst>
            </a:pPr>
            <a:r>
              <a:rPr lang="pl-PL" sz="1800" b="0" strike="noStrike" spc="-1">
                <a:solidFill>
                  <a:schemeClr val="lt2">
                    <a:lumMod val="25000"/>
                  </a:schemeClr>
                </a:solidFill>
                <a:latin typeface="Arial Narrow"/>
              </a:rPr>
              <a:t>Zbigniew Misiak – Senior Consultant, BOC Group</a:t>
            </a:r>
            <a:endParaRPr lang="pl-PL" sz="1800" b="0" strike="noStrike" spc="-1">
              <a:solidFill>
                <a:srgbClr val="000000"/>
              </a:solidFill>
              <a:latin typeface="Arial"/>
            </a:endParaRPr>
          </a:p>
          <a:p>
            <a:pPr indent="0" defTabSz="914400">
              <a:lnSpc>
                <a:spcPct val="90000"/>
              </a:lnSpc>
              <a:spcBef>
                <a:spcPts val="1001"/>
              </a:spcBef>
              <a:buNone/>
              <a:tabLst>
                <a:tab pos="0" algn="l"/>
              </a:tabLst>
            </a:pPr>
            <a:r>
              <a:rPr lang="pl-PL" sz="1800" b="0" strike="noStrike" spc="-1">
                <a:solidFill>
                  <a:schemeClr val="lt2">
                    <a:lumMod val="25000"/>
                  </a:schemeClr>
                </a:solidFill>
                <a:latin typeface="Arial Narrow"/>
              </a:rPr>
              <a:t>Michał Wawiórko – Ekspert ds. robotyzacji, Wizlink</a:t>
            </a:r>
            <a:r>
              <a:rPr lang="pl-PL" sz="1800" b="0" strike="noStrike" spc="-1" baseline="30000">
                <a:solidFill>
                  <a:schemeClr val="lt2">
                    <a:lumMod val="25000"/>
                  </a:schemeClr>
                </a:solidFill>
                <a:latin typeface="Arial Narrow"/>
              </a:rPr>
              <a:t>®</a:t>
            </a:r>
            <a:endParaRPr lang="pl-PL" sz="1800" b="0" strike="noStrike" spc="-1">
              <a:solidFill>
                <a:srgbClr val="000000"/>
              </a:solidFill>
              <a:latin typeface="Arial"/>
            </a:endParaRPr>
          </a:p>
        </p:txBody>
      </p:sp>
      <p:sp>
        <p:nvSpPr>
          <p:cNvPr id="132" name="PlaceHolder 2"/>
          <p:cNvSpPr>
            <a:spLocks noGrp="1"/>
          </p:cNvSpPr>
          <p:nvPr>
            <p:ph/>
          </p:nvPr>
        </p:nvSpPr>
        <p:spPr>
          <a:xfrm>
            <a:off x="282600" y="232200"/>
            <a:ext cx="4046040" cy="583560"/>
          </a:xfrm>
          <a:prstGeom prst="rect">
            <a:avLst/>
          </a:prstGeom>
          <a:noFill/>
          <a:ln w="0">
            <a:noFill/>
          </a:ln>
        </p:spPr>
        <p:txBody>
          <a:bodyPr lIns="90000" tIns="45000" rIns="90000" bIns="45000" anchor="t">
            <a:noAutofit/>
          </a:bodyPr>
          <a:lstStyle/>
          <a:p>
            <a:pPr indent="0" defTabSz="914400">
              <a:lnSpc>
                <a:spcPct val="90000"/>
              </a:lnSpc>
              <a:spcBef>
                <a:spcPts val="1001"/>
              </a:spcBef>
              <a:buNone/>
              <a:tabLst>
                <a:tab pos="0" algn="l"/>
              </a:tabLst>
            </a:pPr>
            <a:r>
              <a:rPr lang="pl-PL" sz="4000" b="1" strike="noStrike" spc="-1">
                <a:solidFill>
                  <a:srgbClr val="0066B0"/>
                </a:solidFill>
                <a:latin typeface="Arial Narrow"/>
              </a:rPr>
              <a:t>Procesy, dane, RPA – droga do spójnej architektury informacyjnej miasta</a:t>
            </a:r>
            <a:endParaRPr lang="pl-PL" sz="4000" b="0" strike="noStrike" spc="-1">
              <a:solidFill>
                <a:srgbClr val="000000"/>
              </a:solidFill>
              <a:latin typeface="Arial"/>
            </a:endParaRPr>
          </a:p>
        </p:txBody>
      </p:sp>
      <p:pic>
        <p:nvPicPr>
          <p:cNvPr id="133" name="Picture 6"/>
          <p:cNvPicPr/>
          <p:nvPr/>
        </p:nvPicPr>
        <p:blipFill>
          <a:blip r:embed="rId3"/>
          <a:stretch/>
        </p:blipFill>
        <p:spPr>
          <a:xfrm>
            <a:off x="9901440" y="5768640"/>
            <a:ext cx="2095200" cy="966960"/>
          </a:xfrm>
          <a:prstGeom prst="rect">
            <a:avLst/>
          </a:prstGeom>
          <a:ln w="0">
            <a:noFill/>
          </a:ln>
        </p:spPr>
      </p:pic>
      <p:pic>
        <p:nvPicPr>
          <p:cNvPr id="134" name="Picture 9"/>
          <p:cNvPicPr/>
          <p:nvPr/>
        </p:nvPicPr>
        <p:blipFill>
          <a:blip r:embed="rId4"/>
          <a:stretch/>
        </p:blipFill>
        <p:spPr>
          <a:xfrm>
            <a:off x="7376760" y="5784120"/>
            <a:ext cx="2300760" cy="913680"/>
          </a:xfrm>
          <a:prstGeom prst="rect">
            <a:avLst/>
          </a:prstGeom>
          <a:ln w="0">
            <a:noFill/>
          </a:ln>
        </p:spPr>
      </p:pic>
      <p:pic>
        <p:nvPicPr>
          <p:cNvPr id="135" name="Picture 11"/>
          <p:cNvPicPr/>
          <p:nvPr/>
        </p:nvPicPr>
        <p:blipFill>
          <a:blip r:embed="rId5"/>
          <a:stretch/>
        </p:blipFill>
        <p:spPr>
          <a:xfrm>
            <a:off x="4951800" y="5784120"/>
            <a:ext cx="2095200" cy="9082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98B9F-56B6-72D1-A7B4-B0D9B715E075}"/>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AB1B497D-A2CC-E6AD-621E-209BE5023C5D}"/>
              </a:ext>
            </a:extLst>
          </p:cNvPr>
          <p:cNvPicPr>
            <a:picLocks noChangeAspect="1"/>
          </p:cNvPicPr>
          <p:nvPr/>
        </p:nvPicPr>
        <p:blipFill>
          <a:blip r:embed="rId4"/>
          <a:stretch>
            <a:fillRect/>
          </a:stretch>
        </p:blipFill>
        <p:spPr>
          <a:xfrm>
            <a:off x="10095875" y="5866846"/>
            <a:ext cx="2096125" cy="968029"/>
          </a:xfrm>
          <a:prstGeom prst="rect">
            <a:avLst/>
          </a:prstGeom>
        </p:spPr>
      </p:pic>
      <p:pic>
        <p:nvPicPr>
          <p:cNvPr id="4" name="Obraz 3">
            <a:extLst>
              <a:ext uri="{FF2B5EF4-FFF2-40B4-BE49-F238E27FC236}">
                <a16:creationId xmlns:a16="http://schemas.microsoft.com/office/drawing/2014/main" id="{383414D8-DE60-58A2-0741-761B3F71BFDA}"/>
              </a:ext>
            </a:extLst>
          </p:cNvPr>
          <p:cNvPicPr>
            <a:picLocks noChangeAspect="1"/>
          </p:cNvPicPr>
          <p:nvPr/>
        </p:nvPicPr>
        <p:blipFill>
          <a:blip r:embed="rId5"/>
          <a:stretch>
            <a:fillRect/>
          </a:stretch>
        </p:blipFill>
        <p:spPr>
          <a:xfrm>
            <a:off x="4856807" y="4196048"/>
            <a:ext cx="2710725" cy="1751311"/>
          </a:xfrm>
          <a:prstGeom prst="rect">
            <a:avLst/>
          </a:prstGeom>
        </p:spPr>
      </p:pic>
      <p:pic>
        <p:nvPicPr>
          <p:cNvPr id="5" name="Obraz 4">
            <a:extLst>
              <a:ext uri="{FF2B5EF4-FFF2-40B4-BE49-F238E27FC236}">
                <a16:creationId xmlns:a16="http://schemas.microsoft.com/office/drawing/2014/main" id="{649426AA-21A3-F2C7-FE91-714B4B20C309}"/>
              </a:ext>
            </a:extLst>
          </p:cNvPr>
          <p:cNvPicPr>
            <a:picLocks noChangeAspect="1"/>
          </p:cNvPicPr>
          <p:nvPr/>
        </p:nvPicPr>
        <p:blipFill>
          <a:blip r:embed="rId6"/>
          <a:stretch>
            <a:fillRect/>
          </a:stretch>
        </p:blipFill>
        <p:spPr>
          <a:xfrm>
            <a:off x="9026065" y="2756476"/>
            <a:ext cx="2905541" cy="1457412"/>
          </a:xfrm>
          <a:prstGeom prst="rect">
            <a:avLst/>
          </a:prstGeom>
        </p:spPr>
      </p:pic>
      <p:pic>
        <p:nvPicPr>
          <p:cNvPr id="3" name="Obraz 2">
            <a:extLst>
              <a:ext uri="{FF2B5EF4-FFF2-40B4-BE49-F238E27FC236}">
                <a16:creationId xmlns:a16="http://schemas.microsoft.com/office/drawing/2014/main" id="{DC589C48-DF26-381E-E480-467536C4670E}"/>
              </a:ext>
            </a:extLst>
          </p:cNvPr>
          <p:cNvPicPr>
            <a:picLocks noChangeAspect="1"/>
          </p:cNvPicPr>
          <p:nvPr/>
        </p:nvPicPr>
        <p:blipFill>
          <a:blip r:embed="rId7"/>
          <a:stretch>
            <a:fillRect/>
          </a:stretch>
        </p:blipFill>
        <p:spPr>
          <a:xfrm>
            <a:off x="6575670" y="850975"/>
            <a:ext cx="2530045" cy="1558689"/>
          </a:xfrm>
          <a:prstGeom prst="rect">
            <a:avLst/>
          </a:prstGeom>
        </p:spPr>
      </p:pic>
      <p:sp>
        <p:nvSpPr>
          <p:cNvPr id="10" name="pole tekstowe 9">
            <a:extLst>
              <a:ext uri="{FF2B5EF4-FFF2-40B4-BE49-F238E27FC236}">
                <a16:creationId xmlns:a16="http://schemas.microsoft.com/office/drawing/2014/main" id="{DE9B578A-D01D-8167-D383-2B42C894FB03}"/>
              </a:ext>
            </a:extLst>
          </p:cNvPr>
          <p:cNvSpPr txBox="1"/>
          <p:nvPr/>
        </p:nvSpPr>
        <p:spPr>
          <a:xfrm>
            <a:off x="194068" y="2177541"/>
            <a:ext cx="4452036" cy="2797689"/>
          </a:xfrm>
          <a:prstGeom prst="rect">
            <a:avLst/>
          </a:prstGeom>
          <a:noFill/>
        </p:spPr>
        <p:txBody>
          <a:bodyPr wrap="square" rtlCol="0">
            <a:spAutoFit/>
          </a:bodyPr>
          <a:lstStyle/>
          <a:p>
            <a:pPr algn="ctr">
              <a:lnSpc>
                <a:spcPct val="150000"/>
              </a:lnSpc>
            </a:pPr>
            <a:r>
              <a:rPr lang="pl-PL" sz="2400" b="1" dirty="0">
                <a:latin typeface="Gotham Book" pitchFamily="50" charset="0"/>
                <a:cs typeface="Gotham Book" pitchFamily="50" charset="0"/>
              </a:rPr>
              <a:t>Program komputerowy, </a:t>
            </a:r>
          </a:p>
          <a:p>
            <a:pPr algn="ctr">
              <a:lnSpc>
                <a:spcPct val="150000"/>
              </a:lnSpc>
            </a:pPr>
            <a:r>
              <a:rPr lang="pl-PL" sz="2400" b="1" dirty="0">
                <a:latin typeface="Gotham Book" pitchFamily="50" charset="0"/>
                <a:cs typeface="Gotham Book" pitchFamily="50" charset="0"/>
              </a:rPr>
              <a:t>który jest w stanie zastąpić człowieka (jego ręce) w powtarzalnych czynnościach.</a:t>
            </a:r>
          </a:p>
        </p:txBody>
      </p:sp>
      <p:sp>
        <p:nvSpPr>
          <p:cNvPr id="20" name="Prostokąt 3">
            <a:extLst>
              <a:ext uri="{FF2B5EF4-FFF2-40B4-BE49-F238E27FC236}">
                <a16:creationId xmlns:a16="http://schemas.microsoft.com/office/drawing/2014/main" id="{BE751EBB-812C-70AC-2633-4759FDE81E51}"/>
              </a:ext>
            </a:extLst>
          </p:cNvPr>
          <p:cNvSpPr>
            <a:spLocks noChangeAspect="1"/>
          </p:cNvSpPr>
          <p:nvPr/>
        </p:nvSpPr>
        <p:spPr>
          <a:xfrm>
            <a:off x="0" y="-1"/>
            <a:ext cx="12192000" cy="1025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Montserrat" panose="00000500000000000000" pitchFamily="2" charset="-52"/>
              <a:cs typeface="Gotham Book" pitchFamily="50" charset="0"/>
            </a:endParaRPr>
          </a:p>
        </p:txBody>
      </p:sp>
      <p:sp>
        <p:nvSpPr>
          <p:cNvPr id="21" name="Tytuł 1">
            <a:extLst>
              <a:ext uri="{FF2B5EF4-FFF2-40B4-BE49-F238E27FC236}">
                <a16:creationId xmlns:a16="http://schemas.microsoft.com/office/drawing/2014/main" id="{78137C56-7953-F551-89EC-E5F940BA6873}"/>
              </a:ext>
            </a:extLst>
          </p:cNvPr>
          <p:cNvSpPr txBox="1">
            <a:spLocks/>
          </p:cNvSpPr>
          <p:nvPr/>
        </p:nvSpPr>
        <p:spPr>
          <a:xfrm>
            <a:off x="760875" y="247147"/>
            <a:ext cx="11361130" cy="578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b="1" dirty="0">
                <a:ea typeface="Droid Sans" panose="020B0606030804020204" pitchFamily="34" charset="0"/>
                <a:cs typeface="Gotham Book" pitchFamily="50" charset="0"/>
              </a:rPr>
              <a:t>CZYM JEST ROBOT PROGRAMOWY</a:t>
            </a:r>
            <a:r>
              <a:rPr lang="en-US" sz="2800" b="1" dirty="0">
                <a:ea typeface="Droid Sans" panose="020B0606030804020204" pitchFamily="34" charset="0"/>
                <a:cs typeface="Gotham Book" pitchFamily="50" charset="0"/>
              </a:rPr>
              <a:t>?</a:t>
            </a:r>
            <a:endParaRPr lang="en-GB" sz="2800" b="1" dirty="0">
              <a:ea typeface="Droid Sans" panose="020B0606030804020204" pitchFamily="34" charset="0"/>
              <a:cs typeface="Gotham Book" pitchFamily="50" charset="0"/>
            </a:endParaRPr>
          </a:p>
        </p:txBody>
      </p:sp>
      <p:sp>
        <p:nvSpPr>
          <p:cNvPr id="23" name="Prostokąt 3">
            <a:extLst>
              <a:ext uri="{FF2B5EF4-FFF2-40B4-BE49-F238E27FC236}">
                <a16:creationId xmlns:a16="http://schemas.microsoft.com/office/drawing/2014/main" id="{70825DED-DE42-4F6D-C492-11D8976DD1DF}"/>
              </a:ext>
            </a:extLst>
          </p:cNvPr>
          <p:cNvSpPr>
            <a:spLocks noChangeAspect="1"/>
          </p:cNvSpPr>
          <p:nvPr/>
        </p:nvSpPr>
        <p:spPr>
          <a:xfrm>
            <a:off x="607513" y="187264"/>
            <a:ext cx="83368" cy="694116"/>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Gotham Book" pitchFamily="50" charset="0"/>
              <a:cs typeface="Gotham Book" pitchFamily="50" charset="0"/>
            </a:endParaRPr>
          </a:p>
        </p:txBody>
      </p:sp>
      <p:pic>
        <p:nvPicPr>
          <p:cNvPr id="19" name="Picture 3" descr="C:\Users\Kajtek\Documents\Dokumenty\Kajtek.FirstByte.Common\Produkt.Puzon\Connecta - sprzedaż\Prezentacje\app2.jpg">
            <a:extLst>
              <a:ext uri="{FF2B5EF4-FFF2-40B4-BE49-F238E27FC236}">
                <a16:creationId xmlns:a16="http://schemas.microsoft.com/office/drawing/2014/main" id="{0DBDA394-537F-F3C5-BE81-C17E65039C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2820" y="2578384"/>
            <a:ext cx="1467351" cy="1081265"/>
          </a:xfrm>
          <a:prstGeom prst="rect">
            <a:avLst/>
          </a:prstGeom>
          <a:noFill/>
          <a:extLst>
            <a:ext uri="{909E8E84-426E-40DD-AFC4-6F175D3DCCD1}">
              <a14:hiddenFill xmlns:a14="http://schemas.microsoft.com/office/drawing/2010/main">
                <a:solidFill>
                  <a:srgbClr val="FFFFFF"/>
                </a:solidFill>
              </a14:hiddenFill>
            </a:ext>
          </a:extLst>
        </p:spPr>
      </p:pic>
      <p:pic>
        <p:nvPicPr>
          <p:cNvPr id="25" name="Obraz 24">
            <a:extLst>
              <a:ext uri="{FF2B5EF4-FFF2-40B4-BE49-F238E27FC236}">
                <a16:creationId xmlns:a16="http://schemas.microsoft.com/office/drawing/2014/main" id="{0A415611-0394-42E7-A8E1-9E97FEE3543A}"/>
              </a:ext>
            </a:extLst>
          </p:cNvPr>
          <p:cNvPicPr>
            <a:picLocks noChangeAspect="1"/>
          </p:cNvPicPr>
          <p:nvPr/>
        </p:nvPicPr>
        <p:blipFill>
          <a:blip r:embed="rId9"/>
          <a:stretch>
            <a:fillRect/>
          </a:stretch>
        </p:blipFill>
        <p:spPr>
          <a:xfrm>
            <a:off x="8196103" y="4538728"/>
            <a:ext cx="3155276" cy="1468297"/>
          </a:xfrm>
          <a:prstGeom prst="rect">
            <a:avLst/>
          </a:prstGeom>
        </p:spPr>
      </p:pic>
      <p:sp>
        <p:nvSpPr>
          <p:cNvPr id="35" name="Prostokąt: zaokrąglone rogi 34">
            <a:extLst>
              <a:ext uri="{FF2B5EF4-FFF2-40B4-BE49-F238E27FC236}">
                <a16:creationId xmlns:a16="http://schemas.microsoft.com/office/drawing/2014/main" id="{D8F8D5AE-14B6-CFD0-809E-0412C25D1DCB}"/>
              </a:ext>
            </a:extLst>
          </p:cNvPr>
          <p:cNvSpPr/>
          <p:nvPr/>
        </p:nvSpPr>
        <p:spPr>
          <a:xfrm>
            <a:off x="5533407" y="3249689"/>
            <a:ext cx="467634" cy="156995"/>
          </a:xfrm>
          <a:prstGeom prst="roundRect">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E2E3481B-2B95-EB70-416C-11701021750A}"/>
              </a:ext>
            </a:extLst>
          </p:cNvPr>
          <p:cNvSpPr/>
          <p:nvPr/>
        </p:nvSpPr>
        <p:spPr>
          <a:xfrm>
            <a:off x="10764598" y="3406684"/>
            <a:ext cx="467634" cy="156995"/>
          </a:xfrm>
          <a:prstGeom prst="roundRect">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1087F558-7164-B706-F32F-D6F885A259BE}"/>
              </a:ext>
            </a:extLst>
          </p:cNvPr>
          <p:cNvSpPr/>
          <p:nvPr/>
        </p:nvSpPr>
        <p:spPr>
          <a:xfrm flipV="1">
            <a:off x="7226440" y="1742333"/>
            <a:ext cx="422870" cy="146692"/>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zaokrąglone rogi 37">
            <a:extLst>
              <a:ext uri="{FF2B5EF4-FFF2-40B4-BE49-F238E27FC236}">
                <a16:creationId xmlns:a16="http://schemas.microsoft.com/office/drawing/2014/main" id="{A79B45AB-C01E-01AB-A4B8-7F1663A79872}"/>
              </a:ext>
            </a:extLst>
          </p:cNvPr>
          <p:cNvSpPr/>
          <p:nvPr/>
        </p:nvSpPr>
        <p:spPr>
          <a:xfrm>
            <a:off x="9369824" y="5565543"/>
            <a:ext cx="467634" cy="15699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43AF06DA-FAE2-0FB1-4857-14621DA5F867}"/>
              </a:ext>
            </a:extLst>
          </p:cNvPr>
          <p:cNvSpPr/>
          <p:nvPr/>
        </p:nvSpPr>
        <p:spPr>
          <a:xfrm>
            <a:off x="5843213" y="4961142"/>
            <a:ext cx="467634" cy="15699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0B93D907-03B8-0D67-2561-DC031C851C64}"/>
              </a:ext>
            </a:extLst>
          </p:cNvPr>
          <p:cNvSpPr/>
          <p:nvPr/>
        </p:nvSpPr>
        <p:spPr>
          <a:xfrm>
            <a:off x="9879312" y="5575135"/>
            <a:ext cx="467634" cy="15699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p>
        </p:txBody>
      </p:sp>
      <p:sp>
        <p:nvSpPr>
          <p:cNvPr id="43" name="Dowolny kształt: kształt 42">
            <a:extLst>
              <a:ext uri="{FF2B5EF4-FFF2-40B4-BE49-F238E27FC236}">
                <a16:creationId xmlns:a16="http://schemas.microsoft.com/office/drawing/2014/main" id="{195881FA-D790-5ABD-2F90-5C4FBE1CC214}"/>
              </a:ext>
            </a:extLst>
          </p:cNvPr>
          <p:cNvSpPr/>
          <p:nvPr/>
        </p:nvSpPr>
        <p:spPr>
          <a:xfrm flipV="1">
            <a:off x="5924550" y="2977557"/>
            <a:ext cx="4840047" cy="414224"/>
          </a:xfrm>
          <a:custGeom>
            <a:avLst/>
            <a:gdLst>
              <a:gd name="connsiteX0" fmla="*/ 0 w 3465095"/>
              <a:gd name="connsiteY0" fmla="*/ 96253 h 590268"/>
              <a:gd name="connsiteX1" fmla="*/ 1660358 w 3465095"/>
              <a:gd name="connsiteY1" fmla="*/ 589548 h 590268"/>
              <a:gd name="connsiteX2" fmla="*/ 3465095 w 3465095"/>
              <a:gd name="connsiteY2" fmla="*/ 0 h 590268"/>
            </a:gdLst>
            <a:ahLst/>
            <a:cxnLst>
              <a:cxn ang="0">
                <a:pos x="connsiteX0" y="connsiteY0"/>
              </a:cxn>
              <a:cxn ang="0">
                <a:pos x="connsiteX1" y="connsiteY1"/>
              </a:cxn>
              <a:cxn ang="0">
                <a:pos x="connsiteX2" y="connsiteY2"/>
              </a:cxn>
            </a:cxnLst>
            <a:rect l="l" t="t" r="r" b="b"/>
            <a:pathLst>
              <a:path w="3465095" h="590268">
                <a:moveTo>
                  <a:pt x="0" y="96253"/>
                </a:moveTo>
                <a:cubicBezTo>
                  <a:pt x="541421" y="350921"/>
                  <a:pt x="1082842" y="605590"/>
                  <a:pt x="1660358" y="589548"/>
                </a:cubicBezTo>
                <a:cubicBezTo>
                  <a:pt x="2237874" y="573506"/>
                  <a:pt x="2851484" y="286753"/>
                  <a:pt x="3465095" y="0"/>
                </a:cubicBezTo>
              </a:path>
            </a:pathLst>
          </a:custGeom>
          <a:ln w="28575">
            <a:solidFill>
              <a:srgbClr val="EE293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4" name="Dowolny kształt: kształt 43">
            <a:extLst>
              <a:ext uri="{FF2B5EF4-FFF2-40B4-BE49-F238E27FC236}">
                <a16:creationId xmlns:a16="http://schemas.microsoft.com/office/drawing/2014/main" id="{5BB6E9A3-6B5E-83B9-5C89-50490EAD695A}"/>
              </a:ext>
            </a:extLst>
          </p:cNvPr>
          <p:cNvSpPr/>
          <p:nvPr/>
        </p:nvSpPr>
        <p:spPr>
          <a:xfrm rot="3861897">
            <a:off x="6104788" y="3494923"/>
            <a:ext cx="4101518" cy="832151"/>
          </a:xfrm>
          <a:custGeom>
            <a:avLst/>
            <a:gdLst>
              <a:gd name="connsiteX0" fmla="*/ 0 w 3465095"/>
              <a:gd name="connsiteY0" fmla="*/ 96253 h 590268"/>
              <a:gd name="connsiteX1" fmla="*/ 1660358 w 3465095"/>
              <a:gd name="connsiteY1" fmla="*/ 589548 h 590268"/>
              <a:gd name="connsiteX2" fmla="*/ 3465095 w 3465095"/>
              <a:gd name="connsiteY2" fmla="*/ 0 h 590268"/>
            </a:gdLst>
            <a:ahLst/>
            <a:cxnLst>
              <a:cxn ang="0">
                <a:pos x="connsiteX0" y="connsiteY0"/>
              </a:cxn>
              <a:cxn ang="0">
                <a:pos x="connsiteX1" y="connsiteY1"/>
              </a:cxn>
              <a:cxn ang="0">
                <a:pos x="connsiteX2" y="connsiteY2"/>
              </a:cxn>
            </a:cxnLst>
            <a:rect l="l" t="t" r="r" b="b"/>
            <a:pathLst>
              <a:path w="3465095" h="590268">
                <a:moveTo>
                  <a:pt x="0" y="96253"/>
                </a:moveTo>
                <a:cubicBezTo>
                  <a:pt x="541421" y="350921"/>
                  <a:pt x="1082842" y="605590"/>
                  <a:pt x="1660358" y="589548"/>
                </a:cubicBezTo>
                <a:cubicBezTo>
                  <a:pt x="2237874" y="573506"/>
                  <a:pt x="2851484" y="286753"/>
                  <a:pt x="3465095" y="0"/>
                </a:cubicBezTo>
              </a:path>
            </a:pathLst>
          </a:custGeom>
          <a:ln w="28575">
            <a:solidFill>
              <a:srgbClr val="EE293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5" name="Dowolny kształt: kształt 44">
            <a:extLst>
              <a:ext uri="{FF2B5EF4-FFF2-40B4-BE49-F238E27FC236}">
                <a16:creationId xmlns:a16="http://schemas.microsoft.com/office/drawing/2014/main" id="{6BA39085-9626-993F-D097-9078406CC80D}"/>
              </a:ext>
            </a:extLst>
          </p:cNvPr>
          <p:cNvSpPr/>
          <p:nvPr/>
        </p:nvSpPr>
        <p:spPr>
          <a:xfrm rot="368028" flipV="1">
            <a:off x="6312002" y="4230438"/>
            <a:ext cx="3888747" cy="1095221"/>
          </a:xfrm>
          <a:custGeom>
            <a:avLst/>
            <a:gdLst>
              <a:gd name="connsiteX0" fmla="*/ 0 w 3465095"/>
              <a:gd name="connsiteY0" fmla="*/ 96253 h 590268"/>
              <a:gd name="connsiteX1" fmla="*/ 1660358 w 3465095"/>
              <a:gd name="connsiteY1" fmla="*/ 589548 h 590268"/>
              <a:gd name="connsiteX2" fmla="*/ 3465095 w 3465095"/>
              <a:gd name="connsiteY2" fmla="*/ 0 h 590268"/>
            </a:gdLst>
            <a:ahLst/>
            <a:cxnLst>
              <a:cxn ang="0">
                <a:pos x="connsiteX0" y="connsiteY0"/>
              </a:cxn>
              <a:cxn ang="0">
                <a:pos x="connsiteX1" y="connsiteY1"/>
              </a:cxn>
              <a:cxn ang="0">
                <a:pos x="connsiteX2" y="connsiteY2"/>
              </a:cxn>
            </a:cxnLst>
            <a:rect l="l" t="t" r="r" b="b"/>
            <a:pathLst>
              <a:path w="3465095" h="590268">
                <a:moveTo>
                  <a:pt x="0" y="96253"/>
                </a:moveTo>
                <a:cubicBezTo>
                  <a:pt x="541421" y="350921"/>
                  <a:pt x="1082842" y="605590"/>
                  <a:pt x="1660358" y="589548"/>
                </a:cubicBezTo>
                <a:cubicBezTo>
                  <a:pt x="2237874" y="573506"/>
                  <a:pt x="2851484" y="286753"/>
                  <a:pt x="3465095" y="0"/>
                </a:cubicBezTo>
              </a:path>
            </a:pathLst>
          </a:custGeom>
          <a:ln w="28575">
            <a:solidFill>
              <a:srgbClr val="EE293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pic>
        <p:nvPicPr>
          <p:cNvPr id="28" name="Obraz 27">
            <a:extLst>
              <a:ext uri="{FF2B5EF4-FFF2-40B4-BE49-F238E27FC236}">
                <a16:creationId xmlns:a16="http://schemas.microsoft.com/office/drawing/2014/main" id="{7AA2249D-7F81-158D-3BC4-D481522122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3970" y="2637786"/>
            <a:ext cx="1081618" cy="1877201"/>
          </a:xfrm>
          <a:prstGeom prst="rect">
            <a:avLst/>
          </a:prstGeom>
        </p:spPr>
      </p:pic>
      <p:cxnSp>
        <p:nvCxnSpPr>
          <p:cNvPr id="2" name="Straight Connector 10">
            <a:extLst>
              <a:ext uri="{FF2B5EF4-FFF2-40B4-BE49-F238E27FC236}">
                <a16:creationId xmlns:a16="http://schemas.microsoft.com/office/drawing/2014/main" id="{D7A9D91E-4DC3-76EE-6C7A-A8B3408B30B8}"/>
              </a:ext>
            </a:extLst>
          </p:cNvPr>
          <p:cNvCxnSpPr/>
          <p:nvPr/>
        </p:nvCxnSpPr>
        <p:spPr>
          <a:xfrm>
            <a:off x="0" y="5778161"/>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9">
            <a:extLst>
              <a:ext uri="{FF2B5EF4-FFF2-40B4-BE49-F238E27FC236}">
                <a16:creationId xmlns:a16="http://schemas.microsoft.com/office/drawing/2014/main" id="{CBCC0B20-074C-3CA9-78CB-C7743A42DA18}"/>
              </a:ext>
            </a:extLst>
          </p:cNvPr>
          <p:cNvPicPr>
            <a:picLocks noChangeAspect="1"/>
          </p:cNvPicPr>
          <p:nvPr/>
        </p:nvPicPr>
        <p:blipFill>
          <a:blip r:embed="rId11"/>
          <a:stretch>
            <a:fillRect/>
          </a:stretch>
        </p:blipFill>
        <p:spPr>
          <a:xfrm>
            <a:off x="61609" y="5920202"/>
            <a:ext cx="2301927" cy="914673"/>
          </a:xfrm>
          <a:prstGeom prst="rect">
            <a:avLst/>
          </a:prstGeom>
        </p:spPr>
      </p:pic>
      <p:pic>
        <p:nvPicPr>
          <p:cNvPr id="8" name="Picture 11">
            <a:extLst>
              <a:ext uri="{FF2B5EF4-FFF2-40B4-BE49-F238E27FC236}">
                <a16:creationId xmlns:a16="http://schemas.microsoft.com/office/drawing/2014/main" id="{013D3472-2FAC-919C-4A43-B7E0C88D5163}"/>
              </a:ext>
            </a:extLst>
          </p:cNvPr>
          <p:cNvPicPr>
            <a:picLocks noChangeAspect="1"/>
          </p:cNvPicPr>
          <p:nvPr/>
        </p:nvPicPr>
        <p:blipFill>
          <a:blip r:embed="rId12"/>
          <a:stretch>
            <a:fillRect/>
          </a:stretch>
        </p:blipFill>
        <p:spPr>
          <a:xfrm>
            <a:off x="4974159" y="5948652"/>
            <a:ext cx="2096125" cy="909348"/>
          </a:xfrm>
          <a:prstGeom prst="rect">
            <a:avLst/>
          </a:prstGeom>
        </p:spPr>
      </p:pic>
    </p:spTree>
    <p:custDataLst>
      <p:tags r:id="rId1"/>
    </p:custDataLst>
    <p:extLst>
      <p:ext uri="{BB962C8B-B14F-4D97-AF65-F5344CB8AC3E}">
        <p14:creationId xmlns:p14="http://schemas.microsoft.com/office/powerpoint/2010/main" val="367493326"/>
      </p:ext>
    </p:extLst>
  </p:cSld>
  <p:clrMapOvr>
    <a:masterClrMapping/>
  </p:clrMapOvr>
  <mc:AlternateContent xmlns:mc="http://schemas.openxmlformats.org/markup-compatibility/2006" xmlns:p14="http://schemas.microsoft.com/office/powerpoint/2010/main">
    <mc:Choice Requires="p14">
      <p:transition p14:dur="0" advClick="0" advTm="2664"/>
    </mc:Choice>
    <mc:Fallback xmlns="">
      <p:transition advClick="0" advTm="266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3EB35-8816-F285-E958-B9A3993010C1}"/>
            </a:ext>
          </a:extLst>
        </p:cNvPr>
        <p:cNvGrpSpPr/>
        <p:nvPr/>
      </p:nvGrpSpPr>
      <p:grpSpPr>
        <a:xfrm>
          <a:off x="0" y="0"/>
          <a:ext cx="0" cy="0"/>
          <a:chOff x="0" y="0"/>
          <a:chExt cx="0" cy="0"/>
        </a:xfrm>
      </p:grpSpPr>
      <p:sp>
        <p:nvSpPr>
          <p:cNvPr id="32" name="Prostokąt 3">
            <a:extLst>
              <a:ext uri="{FF2B5EF4-FFF2-40B4-BE49-F238E27FC236}">
                <a16:creationId xmlns:a16="http://schemas.microsoft.com/office/drawing/2014/main" id="{73E32147-52C3-5713-47EB-A412573A6008}"/>
              </a:ext>
            </a:extLst>
          </p:cNvPr>
          <p:cNvSpPr>
            <a:spLocks noChangeAspect="1"/>
          </p:cNvSpPr>
          <p:nvPr/>
        </p:nvSpPr>
        <p:spPr>
          <a:xfrm>
            <a:off x="0" y="-1"/>
            <a:ext cx="12192000" cy="1025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Montserrat" panose="00000500000000000000" pitchFamily="2" charset="-52"/>
              <a:cs typeface="Gotham Book" pitchFamily="50" charset="0"/>
            </a:endParaRPr>
          </a:p>
        </p:txBody>
      </p:sp>
      <p:sp>
        <p:nvSpPr>
          <p:cNvPr id="33" name="Tytuł 1">
            <a:extLst>
              <a:ext uri="{FF2B5EF4-FFF2-40B4-BE49-F238E27FC236}">
                <a16:creationId xmlns:a16="http://schemas.microsoft.com/office/drawing/2014/main" id="{DE9F97CE-D010-7C7F-EDB9-0E5EB9D39EA6}"/>
              </a:ext>
            </a:extLst>
          </p:cNvPr>
          <p:cNvSpPr txBox="1">
            <a:spLocks/>
          </p:cNvSpPr>
          <p:nvPr/>
        </p:nvSpPr>
        <p:spPr>
          <a:xfrm>
            <a:off x="760875" y="247147"/>
            <a:ext cx="11361130" cy="578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b="1" dirty="0"/>
              <a:t>ROBOT LUBI WYKONYWAĆ NASTĘPUJĄCE CZYNNOŚCI</a:t>
            </a:r>
            <a:endParaRPr lang="en-GB" dirty="0"/>
          </a:p>
        </p:txBody>
      </p:sp>
      <p:cxnSp>
        <p:nvCxnSpPr>
          <p:cNvPr id="45" name="Connector: Elbow 44">
            <a:extLst>
              <a:ext uri="{FF2B5EF4-FFF2-40B4-BE49-F238E27FC236}">
                <a16:creationId xmlns:a16="http://schemas.microsoft.com/office/drawing/2014/main" id="{72F3542D-A6C3-CDC5-C067-FC1CF83CEFDE}"/>
              </a:ext>
            </a:extLst>
          </p:cNvPr>
          <p:cNvCxnSpPr>
            <a:cxnSpLocks/>
          </p:cNvCxnSpPr>
          <p:nvPr/>
        </p:nvCxnSpPr>
        <p:spPr>
          <a:xfrm rot="10800000">
            <a:off x="3824278" y="2695294"/>
            <a:ext cx="1229663" cy="126041"/>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A488CFA-D2A6-1133-C152-DF6A6FC0220D}"/>
              </a:ext>
            </a:extLst>
          </p:cNvPr>
          <p:cNvCxnSpPr>
            <a:cxnSpLocks/>
          </p:cNvCxnSpPr>
          <p:nvPr/>
        </p:nvCxnSpPr>
        <p:spPr>
          <a:xfrm rot="5400000">
            <a:off x="4149485" y="4273201"/>
            <a:ext cx="879347" cy="40627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C3C71F-8F90-03D2-4095-A9C6B5AC78E7}"/>
              </a:ext>
            </a:extLst>
          </p:cNvPr>
          <p:cNvCxnSpPr>
            <a:cxnSpLocks/>
          </p:cNvCxnSpPr>
          <p:nvPr/>
        </p:nvCxnSpPr>
        <p:spPr>
          <a:xfrm>
            <a:off x="3989387" y="4911186"/>
            <a:ext cx="39528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7B7A3363-A993-0E2C-0CD9-9C0FF15C5156}"/>
              </a:ext>
            </a:extLst>
          </p:cNvPr>
          <p:cNvCxnSpPr>
            <a:cxnSpLocks/>
          </p:cNvCxnSpPr>
          <p:nvPr/>
        </p:nvCxnSpPr>
        <p:spPr>
          <a:xfrm rot="10800000">
            <a:off x="3606672" y="1519611"/>
            <a:ext cx="1754222" cy="90197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D8631AA8-B19D-0B58-7F9A-C8E47B5FD0DF}"/>
              </a:ext>
            </a:extLst>
          </p:cNvPr>
          <p:cNvSpPr/>
          <p:nvPr/>
        </p:nvSpPr>
        <p:spPr>
          <a:xfrm>
            <a:off x="4837073" y="1701153"/>
            <a:ext cx="2055049" cy="2055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Prostokąt 3">
            <a:extLst>
              <a:ext uri="{FF2B5EF4-FFF2-40B4-BE49-F238E27FC236}">
                <a16:creationId xmlns:a16="http://schemas.microsoft.com/office/drawing/2014/main" id="{FAF2BCDD-0B4E-44E3-62B0-6977A9EB5A4C}"/>
              </a:ext>
            </a:extLst>
          </p:cNvPr>
          <p:cNvSpPr>
            <a:spLocks noChangeAspect="1"/>
          </p:cNvSpPr>
          <p:nvPr/>
        </p:nvSpPr>
        <p:spPr>
          <a:xfrm>
            <a:off x="607513" y="187264"/>
            <a:ext cx="83368" cy="694116"/>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Gotham Book" pitchFamily="50" charset="0"/>
              <a:cs typeface="Gotham Book" pitchFamily="50" charset="0"/>
            </a:endParaRPr>
          </a:p>
        </p:txBody>
      </p:sp>
      <p:pic>
        <p:nvPicPr>
          <p:cNvPr id="30" name="Obraz 29">
            <a:extLst>
              <a:ext uri="{FF2B5EF4-FFF2-40B4-BE49-F238E27FC236}">
                <a16:creationId xmlns:a16="http://schemas.microsoft.com/office/drawing/2014/main" id="{C248941E-8767-5DC0-8B84-5681E533E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147" y="2112674"/>
            <a:ext cx="1565070" cy="2716256"/>
          </a:xfrm>
          <a:prstGeom prst="rect">
            <a:avLst/>
          </a:prstGeom>
        </p:spPr>
      </p:pic>
      <p:sp>
        <p:nvSpPr>
          <p:cNvPr id="31" name="pole tekstowe 30">
            <a:extLst>
              <a:ext uri="{FF2B5EF4-FFF2-40B4-BE49-F238E27FC236}">
                <a16:creationId xmlns:a16="http://schemas.microsoft.com/office/drawing/2014/main" id="{470BC8E4-FE2D-D70D-732C-F02BBE35B6B6}"/>
              </a:ext>
            </a:extLst>
          </p:cNvPr>
          <p:cNvSpPr txBox="1"/>
          <p:nvPr/>
        </p:nvSpPr>
        <p:spPr>
          <a:xfrm>
            <a:off x="8305902" y="999220"/>
            <a:ext cx="3310942" cy="646331"/>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Wypełniać formularze i druki. </a:t>
            </a:r>
          </a:p>
        </p:txBody>
      </p:sp>
      <p:sp>
        <p:nvSpPr>
          <p:cNvPr id="35" name="pole tekstowe 34">
            <a:extLst>
              <a:ext uri="{FF2B5EF4-FFF2-40B4-BE49-F238E27FC236}">
                <a16:creationId xmlns:a16="http://schemas.microsoft.com/office/drawing/2014/main" id="{8F44E4A2-C2CF-B114-5611-1B9C9A84A397}"/>
              </a:ext>
            </a:extLst>
          </p:cNvPr>
          <p:cNvSpPr txBox="1"/>
          <p:nvPr/>
        </p:nvSpPr>
        <p:spPr>
          <a:xfrm>
            <a:off x="955477" y="3371249"/>
            <a:ext cx="2438594" cy="646331"/>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Operować na plikach i folderach</a:t>
            </a:r>
          </a:p>
        </p:txBody>
      </p:sp>
      <p:sp>
        <p:nvSpPr>
          <p:cNvPr id="37" name="pole tekstowe 36">
            <a:extLst>
              <a:ext uri="{FF2B5EF4-FFF2-40B4-BE49-F238E27FC236}">
                <a16:creationId xmlns:a16="http://schemas.microsoft.com/office/drawing/2014/main" id="{6D692DA2-BE47-7EF9-6DA9-192C7086A356}"/>
              </a:ext>
            </a:extLst>
          </p:cNvPr>
          <p:cNvSpPr txBox="1"/>
          <p:nvPr/>
        </p:nvSpPr>
        <p:spPr>
          <a:xfrm>
            <a:off x="9045" y="2454545"/>
            <a:ext cx="3788694" cy="646331"/>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Używać aplikacji biznesowych </a:t>
            </a:r>
            <a:r>
              <a:rPr lang="en-US" dirty="0"/>
              <a:t>(</a:t>
            </a:r>
            <a:r>
              <a:rPr lang="pl-PL" dirty="0"/>
              <a:t>EZD, ERP, CRM, F-K i innych</a:t>
            </a:r>
          </a:p>
        </p:txBody>
      </p:sp>
      <p:sp>
        <p:nvSpPr>
          <p:cNvPr id="38" name="pole tekstowe 37">
            <a:extLst>
              <a:ext uri="{FF2B5EF4-FFF2-40B4-BE49-F238E27FC236}">
                <a16:creationId xmlns:a16="http://schemas.microsoft.com/office/drawing/2014/main" id="{CFD5E068-F9E9-ED67-0EE9-2DC8C21B5CD7}"/>
              </a:ext>
            </a:extLst>
          </p:cNvPr>
          <p:cNvSpPr txBox="1"/>
          <p:nvPr/>
        </p:nvSpPr>
        <p:spPr>
          <a:xfrm>
            <a:off x="9045" y="1271463"/>
            <a:ext cx="3606427" cy="923330"/>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Pracować z mailami i załącznikami oraz innymi kanałami (SMS)</a:t>
            </a:r>
          </a:p>
        </p:txBody>
      </p:sp>
      <p:sp>
        <p:nvSpPr>
          <p:cNvPr id="40" name="pole tekstowe 39">
            <a:extLst>
              <a:ext uri="{FF2B5EF4-FFF2-40B4-BE49-F238E27FC236}">
                <a16:creationId xmlns:a16="http://schemas.microsoft.com/office/drawing/2014/main" id="{14E3DD25-DA98-E43D-40F4-03D6CA503569}"/>
              </a:ext>
            </a:extLst>
          </p:cNvPr>
          <p:cNvSpPr txBox="1"/>
          <p:nvPr/>
        </p:nvSpPr>
        <p:spPr>
          <a:xfrm>
            <a:off x="7984865" y="3485718"/>
            <a:ext cx="2785260" cy="369332"/>
          </a:xfrm>
          <a:prstGeom prst="rect">
            <a:avLst/>
          </a:prstGeom>
          <a:noFill/>
          <a:ln w="12700">
            <a:noFill/>
          </a:ln>
        </p:spPr>
        <p:txBody>
          <a:bodyPr wrap="square" rtlCol="0">
            <a:spAutoFit/>
          </a:bodyPr>
          <a:lstStyle/>
          <a:p>
            <a:pPr algn="ctr"/>
            <a:r>
              <a:rPr lang="pl-PL" dirty="0">
                <a:latin typeface="Gotham Book" pitchFamily="50" charset="0"/>
                <a:cs typeface="Gotham Book" pitchFamily="50" charset="0"/>
              </a:rPr>
              <a:t>Dokonywać obliczeń</a:t>
            </a:r>
          </a:p>
        </p:txBody>
      </p:sp>
      <p:sp>
        <p:nvSpPr>
          <p:cNvPr id="41" name="pole tekstowe 40">
            <a:extLst>
              <a:ext uri="{FF2B5EF4-FFF2-40B4-BE49-F238E27FC236}">
                <a16:creationId xmlns:a16="http://schemas.microsoft.com/office/drawing/2014/main" id="{98EBDF37-B028-82C6-1517-A1C7E41E5E4C}"/>
              </a:ext>
            </a:extLst>
          </p:cNvPr>
          <p:cNvSpPr txBox="1"/>
          <p:nvPr/>
        </p:nvSpPr>
        <p:spPr>
          <a:xfrm>
            <a:off x="0" y="4396543"/>
            <a:ext cx="3962821" cy="923330"/>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Przekazywać dane (tekst, wartości) pomiędzy programami oraz oknami</a:t>
            </a:r>
          </a:p>
        </p:txBody>
      </p:sp>
      <p:sp>
        <p:nvSpPr>
          <p:cNvPr id="42" name="pole tekstowe 41">
            <a:extLst>
              <a:ext uri="{FF2B5EF4-FFF2-40B4-BE49-F238E27FC236}">
                <a16:creationId xmlns:a16="http://schemas.microsoft.com/office/drawing/2014/main" id="{307C8AD8-6AEC-71C5-B2D0-7A208A58CFF4}"/>
              </a:ext>
            </a:extLst>
          </p:cNvPr>
          <p:cNvSpPr txBox="1"/>
          <p:nvPr/>
        </p:nvSpPr>
        <p:spPr>
          <a:xfrm>
            <a:off x="4556367" y="1095898"/>
            <a:ext cx="2616460" cy="646331"/>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Wyodrębniać dane z dokumentów</a:t>
            </a:r>
          </a:p>
        </p:txBody>
      </p:sp>
      <p:sp>
        <p:nvSpPr>
          <p:cNvPr id="44" name="pole tekstowe 43">
            <a:extLst>
              <a:ext uri="{FF2B5EF4-FFF2-40B4-BE49-F238E27FC236}">
                <a16:creationId xmlns:a16="http://schemas.microsoft.com/office/drawing/2014/main" id="{A512361C-0C43-98ED-3F2F-32935E7F9A48}"/>
              </a:ext>
            </a:extLst>
          </p:cNvPr>
          <p:cNvSpPr txBox="1"/>
          <p:nvPr/>
        </p:nvSpPr>
        <p:spPr>
          <a:xfrm>
            <a:off x="8198018" y="4422993"/>
            <a:ext cx="3352994" cy="923330"/>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Pracować z MS Excel </a:t>
            </a:r>
            <a:r>
              <a:rPr lang="pl-PL" dirty="0">
                <a:sym typeface="Wingdings" panose="05000000000000000000" pitchFamily="2" charset="2"/>
              </a:rPr>
              <a:t></a:t>
            </a:r>
          </a:p>
          <a:p>
            <a:r>
              <a:rPr lang="pl-PL" dirty="0">
                <a:sym typeface="Wingdings" panose="05000000000000000000" pitchFamily="2" charset="2"/>
              </a:rPr>
              <a:t>(czytanie, przeszukiwanie, kopiowanie, wklejanie)</a:t>
            </a:r>
            <a:endParaRPr lang="pl-PL" dirty="0"/>
          </a:p>
        </p:txBody>
      </p:sp>
      <p:sp>
        <p:nvSpPr>
          <p:cNvPr id="46" name="pole tekstowe 45">
            <a:extLst>
              <a:ext uri="{FF2B5EF4-FFF2-40B4-BE49-F238E27FC236}">
                <a16:creationId xmlns:a16="http://schemas.microsoft.com/office/drawing/2014/main" id="{076C2BFA-716A-C88D-DCE3-A4BBC2099CC9}"/>
              </a:ext>
            </a:extLst>
          </p:cNvPr>
          <p:cNvSpPr txBox="1"/>
          <p:nvPr/>
        </p:nvSpPr>
        <p:spPr>
          <a:xfrm>
            <a:off x="8256932" y="2494683"/>
            <a:ext cx="3235166" cy="553998"/>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Łączyć się z bazą danych </a:t>
            </a:r>
            <a:r>
              <a:rPr lang="pl-PL" sz="1100" dirty="0"/>
              <a:t>lub wykorzystywać API</a:t>
            </a:r>
            <a:endParaRPr lang="pl-PL" dirty="0"/>
          </a:p>
        </p:txBody>
      </p:sp>
      <p:sp>
        <p:nvSpPr>
          <p:cNvPr id="47" name="pole tekstowe 46">
            <a:extLst>
              <a:ext uri="{FF2B5EF4-FFF2-40B4-BE49-F238E27FC236}">
                <a16:creationId xmlns:a16="http://schemas.microsoft.com/office/drawing/2014/main" id="{DD767337-B1FC-047B-D22D-DD0C0B4074AC}"/>
              </a:ext>
            </a:extLst>
          </p:cNvPr>
          <p:cNvSpPr txBox="1"/>
          <p:nvPr/>
        </p:nvSpPr>
        <p:spPr>
          <a:xfrm>
            <a:off x="4506498" y="4904030"/>
            <a:ext cx="2833363" cy="884586"/>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l-PL" b="1" dirty="0">
                <a:solidFill>
                  <a:schemeClr val="bg1"/>
                </a:solidFill>
                <a:latin typeface="Gotham Book" pitchFamily="50" charset="0"/>
                <a:cs typeface="Gotham Book" pitchFamily="50" charset="0"/>
              </a:rPr>
              <a:t>Inne czynności,</a:t>
            </a:r>
            <a:r>
              <a:rPr lang="en-US" b="1" dirty="0">
                <a:solidFill>
                  <a:schemeClr val="bg1"/>
                </a:solidFill>
                <a:latin typeface="Gotham Book" pitchFamily="50" charset="0"/>
                <a:cs typeface="Gotham Book" pitchFamily="50" charset="0"/>
              </a:rPr>
              <a:t> </a:t>
            </a:r>
            <a:endParaRPr lang="pl-PL" b="1" dirty="0">
              <a:solidFill>
                <a:schemeClr val="bg1"/>
              </a:solidFill>
              <a:latin typeface="Gotham Book" pitchFamily="50" charset="0"/>
              <a:cs typeface="Gotham Book" pitchFamily="50" charset="0"/>
            </a:endParaRPr>
          </a:p>
          <a:p>
            <a:r>
              <a:rPr lang="pl-PL" dirty="0">
                <a:solidFill>
                  <a:schemeClr val="bg1"/>
                </a:solidFill>
                <a:latin typeface="Gotham Book" pitchFamily="50" charset="0"/>
                <a:cs typeface="Gotham Book" pitchFamily="50" charset="0"/>
              </a:rPr>
              <a:t>które są powtarzalne</a:t>
            </a:r>
            <a:br>
              <a:rPr lang="pl-PL" dirty="0">
                <a:solidFill>
                  <a:schemeClr val="bg1"/>
                </a:solidFill>
                <a:latin typeface="Gotham Book" pitchFamily="50" charset="0"/>
                <a:cs typeface="Gotham Book" pitchFamily="50" charset="0"/>
              </a:rPr>
            </a:br>
            <a:r>
              <a:rPr lang="pl-PL" dirty="0">
                <a:solidFill>
                  <a:schemeClr val="bg1"/>
                </a:solidFill>
                <a:latin typeface="Gotham Book" pitchFamily="50" charset="0"/>
                <a:cs typeface="Gotham Book" pitchFamily="50" charset="0"/>
              </a:rPr>
              <a:t>i oparte na regułach</a:t>
            </a:r>
          </a:p>
        </p:txBody>
      </p:sp>
      <p:sp>
        <p:nvSpPr>
          <p:cNvPr id="59" name="Oval 73">
            <a:extLst>
              <a:ext uri="{FF2B5EF4-FFF2-40B4-BE49-F238E27FC236}">
                <a16:creationId xmlns:a16="http://schemas.microsoft.com/office/drawing/2014/main" id="{D982EA4F-CBC9-3C55-F326-0450B0DEF615}"/>
              </a:ext>
            </a:extLst>
          </p:cNvPr>
          <p:cNvSpPr/>
          <p:nvPr/>
        </p:nvSpPr>
        <p:spPr>
          <a:xfrm>
            <a:off x="3573938" y="1477612"/>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Oval 73">
            <a:extLst>
              <a:ext uri="{FF2B5EF4-FFF2-40B4-BE49-F238E27FC236}">
                <a16:creationId xmlns:a16="http://schemas.microsoft.com/office/drawing/2014/main" id="{6CE47160-354B-3E29-5FA3-4AB64021471E}"/>
              </a:ext>
            </a:extLst>
          </p:cNvPr>
          <p:cNvSpPr/>
          <p:nvPr/>
        </p:nvSpPr>
        <p:spPr>
          <a:xfrm>
            <a:off x="3771200" y="2653198"/>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Oval 73">
            <a:extLst>
              <a:ext uri="{FF2B5EF4-FFF2-40B4-BE49-F238E27FC236}">
                <a16:creationId xmlns:a16="http://schemas.microsoft.com/office/drawing/2014/main" id="{D71FD696-CB12-2711-30AA-1885FD43A5B3}"/>
              </a:ext>
            </a:extLst>
          </p:cNvPr>
          <p:cNvSpPr/>
          <p:nvPr/>
        </p:nvSpPr>
        <p:spPr>
          <a:xfrm>
            <a:off x="3910024" y="4859149"/>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4" name="Connector: Elbow 44">
            <a:extLst>
              <a:ext uri="{FF2B5EF4-FFF2-40B4-BE49-F238E27FC236}">
                <a16:creationId xmlns:a16="http://schemas.microsoft.com/office/drawing/2014/main" id="{34947FA9-9466-E7BC-2679-A0168089D419}"/>
              </a:ext>
            </a:extLst>
          </p:cNvPr>
          <p:cNvCxnSpPr>
            <a:cxnSpLocks/>
          </p:cNvCxnSpPr>
          <p:nvPr/>
        </p:nvCxnSpPr>
        <p:spPr>
          <a:xfrm rot="10800000" flipV="1">
            <a:off x="3528004" y="3430500"/>
            <a:ext cx="1239192" cy="262812"/>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Oval 73">
            <a:extLst>
              <a:ext uri="{FF2B5EF4-FFF2-40B4-BE49-F238E27FC236}">
                <a16:creationId xmlns:a16="http://schemas.microsoft.com/office/drawing/2014/main" id="{83094A6B-AFC5-880F-EB05-219C91766764}"/>
              </a:ext>
            </a:extLst>
          </p:cNvPr>
          <p:cNvSpPr/>
          <p:nvPr/>
        </p:nvSpPr>
        <p:spPr>
          <a:xfrm>
            <a:off x="3514145" y="3645256"/>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1" name="Connector: Elbow 44">
            <a:extLst>
              <a:ext uri="{FF2B5EF4-FFF2-40B4-BE49-F238E27FC236}">
                <a16:creationId xmlns:a16="http://schemas.microsoft.com/office/drawing/2014/main" id="{19A2D3AB-6E4B-72A3-1649-6A8952C6EC6E}"/>
              </a:ext>
            </a:extLst>
          </p:cNvPr>
          <p:cNvCxnSpPr>
            <a:cxnSpLocks/>
          </p:cNvCxnSpPr>
          <p:nvPr/>
        </p:nvCxnSpPr>
        <p:spPr>
          <a:xfrm flipV="1">
            <a:off x="6816487" y="2695296"/>
            <a:ext cx="1342167" cy="137572"/>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Connector: Elbow 60">
            <a:extLst>
              <a:ext uri="{FF2B5EF4-FFF2-40B4-BE49-F238E27FC236}">
                <a16:creationId xmlns:a16="http://schemas.microsoft.com/office/drawing/2014/main" id="{A242891B-9BE4-8CED-118F-887DEA387569}"/>
              </a:ext>
            </a:extLst>
          </p:cNvPr>
          <p:cNvCxnSpPr>
            <a:cxnSpLocks/>
          </p:cNvCxnSpPr>
          <p:nvPr/>
        </p:nvCxnSpPr>
        <p:spPr>
          <a:xfrm rot="16200000" flipH="1">
            <a:off x="6798145" y="4213038"/>
            <a:ext cx="986175" cy="455627"/>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Connector: Elbow 42">
            <a:extLst>
              <a:ext uri="{FF2B5EF4-FFF2-40B4-BE49-F238E27FC236}">
                <a16:creationId xmlns:a16="http://schemas.microsoft.com/office/drawing/2014/main" id="{28F4D2D1-83A7-6C5D-45E5-E9DCAF9594F3}"/>
              </a:ext>
            </a:extLst>
          </p:cNvPr>
          <p:cNvCxnSpPr>
            <a:cxnSpLocks/>
          </p:cNvCxnSpPr>
          <p:nvPr/>
        </p:nvCxnSpPr>
        <p:spPr>
          <a:xfrm rot="10800000" flipH="1">
            <a:off x="6542452" y="1271463"/>
            <a:ext cx="1754222" cy="90197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Connector: Elbow 44">
            <a:extLst>
              <a:ext uri="{FF2B5EF4-FFF2-40B4-BE49-F238E27FC236}">
                <a16:creationId xmlns:a16="http://schemas.microsoft.com/office/drawing/2014/main" id="{87085690-28F0-1205-B96F-C6405E337896}"/>
              </a:ext>
            </a:extLst>
          </p:cNvPr>
          <p:cNvCxnSpPr>
            <a:cxnSpLocks/>
          </p:cNvCxnSpPr>
          <p:nvPr/>
        </p:nvCxnSpPr>
        <p:spPr>
          <a:xfrm rot="10800000" flipH="1" flipV="1">
            <a:off x="6820975" y="3430500"/>
            <a:ext cx="1239192" cy="262812"/>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62">
            <a:extLst>
              <a:ext uri="{FF2B5EF4-FFF2-40B4-BE49-F238E27FC236}">
                <a16:creationId xmlns:a16="http://schemas.microsoft.com/office/drawing/2014/main" id="{67F7E1EC-3989-F648-AD43-257B5F1C7C83}"/>
              </a:ext>
            </a:extLst>
          </p:cNvPr>
          <p:cNvCxnSpPr>
            <a:cxnSpLocks/>
          </p:cNvCxnSpPr>
          <p:nvPr/>
        </p:nvCxnSpPr>
        <p:spPr>
          <a:xfrm>
            <a:off x="7565859" y="4904030"/>
            <a:ext cx="39528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Oval 73">
            <a:extLst>
              <a:ext uri="{FF2B5EF4-FFF2-40B4-BE49-F238E27FC236}">
                <a16:creationId xmlns:a16="http://schemas.microsoft.com/office/drawing/2014/main" id="{DEF2D9C7-B396-66D6-4331-9970A5FF1CEE}"/>
              </a:ext>
            </a:extLst>
          </p:cNvPr>
          <p:cNvSpPr/>
          <p:nvPr/>
        </p:nvSpPr>
        <p:spPr>
          <a:xfrm>
            <a:off x="7883538" y="4866092"/>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Oval 73">
            <a:extLst>
              <a:ext uri="{FF2B5EF4-FFF2-40B4-BE49-F238E27FC236}">
                <a16:creationId xmlns:a16="http://schemas.microsoft.com/office/drawing/2014/main" id="{8B1D1A98-7CA0-28F3-318F-BEE7768FD069}"/>
              </a:ext>
            </a:extLst>
          </p:cNvPr>
          <p:cNvSpPr/>
          <p:nvPr/>
        </p:nvSpPr>
        <p:spPr>
          <a:xfrm>
            <a:off x="8031370" y="3645256"/>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Oval 73">
            <a:extLst>
              <a:ext uri="{FF2B5EF4-FFF2-40B4-BE49-F238E27FC236}">
                <a16:creationId xmlns:a16="http://schemas.microsoft.com/office/drawing/2014/main" id="{DC94A368-28BD-164F-7D92-851E90972483}"/>
              </a:ext>
            </a:extLst>
          </p:cNvPr>
          <p:cNvSpPr/>
          <p:nvPr/>
        </p:nvSpPr>
        <p:spPr>
          <a:xfrm>
            <a:off x="8272149" y="1213702"/>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Oval 73">
            <a:extLst>
              <a:ext uri="{FF2B5EF4-FFF2-40B4-BE49-F238E27FC236}">
                <a16:creationId xmlns:a16="http://schemas.microsoft.com/office/drawing/2014/main" id="{6F3F090F-93AC-1E05-716B-A8009ABA95EC}"/>
              </a:ext>
            </a:extLst>
          </p:cNvPr>
          <p:cNvSpPr/>
          <p:nvPr/>
        </p:nvSpPr>
        <p:spPr>
          <a:xfrm>
            <a:off x="8113723" y="2653197"/>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 name="Connector: Elbow 42">
            <a:extLst>
              <a:ext uri="{FF2B5EF4-FFF2-40B4-BE49-F238E27FC236}">
                <a16:creationId xmlns:a16="http://schemas.microsoft.com/office/drawing/2014/main" id="{F4C2D3E9-4EE3-4700-3243-A389CC8F7CC2}"/>
              </a:ext>
            </a:extLst>
          </p:cNvPr>
          <p:cNvCxnSpPr>
            <a:cxnSpLocks/>
            <a:endCxn id="5" idx="1"/>
          </p:cNvCxnSpPr>
          <p:nvPr/>
        </p:nvCxnSpPr>
        <p:spPr>
          <a:xfrm flipV="1">
            <a:off x="6625812" y="1899927"/>
            <a:ext cx="2001476" cy="652489"/>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pole tekstowe 4">
            <a:extLst>
              <a:ext uri="{FF2B5EF4-FFF2-40B4-BE49-F238E27FC236}">
                <a16:creationId xmlns:a16="http://schemas.microsoft.com/office/drawing/2014/main" id="{8B38944D-51C6-96B6-E808-6B80F8CE0DD6}"/>
              </a:ext>
            </a:extLst>
          </p:cNvPr>
          <p:cNvSpPr txBox="1"/>
          <p:nvPr/>
        </p:nvSpPr>
        <p:spPr>
          <a:xfrm>
            <a:off x="8627288" y="1715261"/>
            <a:ext cx="3310942" cy="369332"/>
          </a:xfrm>
          <a:prstGeom prst="rect">
            <a:avLst/>
          </a:prstGeom>
          <a:noFill/>
          <a:ln w="12700">
            <a:noFill/>
          </a:ln>
        </p:spPr>
        <p:txBody>
          <a:bodyPr wrap="square" rtlCol="0">
            <a:spAutoFit/>
          </a:bodyPr>
          <a:lstStyle>
            <a:defPPr>
              <a:defRPr lang="pl-PL"/>
            </a:defPPr>
            <a:lvl1pPr algn="ctr">
              <a:defRPr>
                <a:latin typeface="Gotham Book" pitchFamily="50" charset="0"/>
                <a:cs typeface="Gotham Book" pitchFamily="50" charset="0"/>
              </a:defRPr>
            </a:lvl1pPr>
          </a:lstStyle>
          <a:p>
            <a:r>
              <a:rPr lang="pl-PL" dirty="0"/>
              <a:t>Generować dokumenty.</a:t>
            </a:r>
          </a:p>
        </p:txBody>
      </p:sp>
      <p:sp>
        <p:nvSpPr>
          <p:cNvPr id="7" name="Oval 73">
            <a:extLst>
              <a:ext uri="{FF2B5EF4-FFF2-40B4-BE49-F238E27FC236}">
                <a16:creationId xmlns:a16="http://schemas.microsoft.com/office/drawing/2014/main" id="{3EB866F9-83A4-4644-12CD-6459EBD8077D}"/>
              </a:ext>
            </a:extLst>
          </p:cNvPr>
          <p:cNvSpPr/>
          <p:nvPr/>
        </p:nvSpPr>
        <p:spPr>
          <a:xfrm>
            <a:off x="8627288" y="1849263"/>
            <a:ext cx="101327" cy="1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 name="Straight Connector 10">
            <a:extLst>
              <a:ext uri="{FF2B5EF4-FFF2-40B4-BE49-F238E27FC236}">
                <a16:creationId xmlns:a16="http://schemas.microsoft.com/office/drawing/2014/main" id="{1E8A10BF-4360-1472-66B2-ABAA1CF908B7}"/>
              </a:ext>
            </a:extLst>
          </p:cNvPr>
          <p:cNvCxnSpPr/>
          <p:nvPr/>
        </p:nvCxnSpPr>
        <p:spPr>
          <a:xfrm>
            <a:off x="0" y="5778161"/>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6">
            <a:extLst>
              <a:ext uri="{FF2B5EF4-FFF2-40B4-BE49-F238E27FC236}">
                <a16:creationId xmlns:a16="http://schemas.microsoft.com/office/drawing/2014/main" id="{72EA5C03-B5A6-E1FB-400A-19AFBB52B249}"/>
              </a:ext>
            </a:extLst>
          </p:cNvPr>
          <p:cNvPicPr>
            <a:picLocks noChangeAspect="1"/>
          </p:cNvPicPr>
          <p:nvPr/>
        </p:nvPicPr>
        <p:blipFill>
          <a:blip r:embed="rId5"/>
          <a:stretch>
            <a:fillRect/>
          </a:stretch>
        </p:blipFill>
        <p:spPr>
          <a:xfrm>
            <a:off x="10095875" y="5866846"/>
            <a:ext cx="2096125" cy="968029"/>
          </a:xfrm>
          <a:prstGeom prst="rect">
            <a:avLst/>
          </a:prstGeom>
        </p:spPr>
      </p:pic>
      <p:pic>
        <p:nvPicPr>
          <p:cNvPr id="6" name="Picture 9">
            <a:extLst>
              <a:ext uri="{FF2B5EF4-FFF2-40B4-BE49-F238E27FC236}">
                <a16:creationId xmlns:a16="http://schemas.microsoft.com/office/drawing/2014/main" id="{05756968-4B97-1F64-BC27-2DC6ED9CCD7D}"/>
              </a:ext>
            </a:extLst>
          </p:cNvPr>
          <p:cNvPicPr>
            <a:picLocks noChangeAspect="1"/>
          </p:cNvPicPr>
          <p:nvPr/>
        </p:nvPicPr>
        <p:blipFill>
          <a:blip r:embed="rId6"/>
          <a:stretch>
            <a:fillRect/>
          </a:stretch>
        </p:blipFill>
        <p:spPr>
          <a:xfrm>
            <a:off x="61609" y="5920202"/>
            <a:ext cx="2301927" cy="914673"/>
          </a:xfrm>
          <a:prstGeom prst="rect">
            <a:avLst/>
          </a:prstGeom>
        </p:spPr>
      </p:pic>
      <p:pic>
        <p:nvPicPr>
          <p:cNvPr id="8" name="Picture 11">
            <a:extLst>
              <a:ext uri="{FF2B5EF4-FFF2-40B4-BE49-F238E27FC236}">
                <a16:creationId xmlns:a16="http://schemas.microsoft.com/office/drawing/2014/main" id="{7D3885F3-2410-0CE2-AE51-6CCF27F6A7A6}"/>
              </a:ext>
            </a:extLst>
          </p:cNvPr>
          <p:cNvPicPr>
            <a:picLocks noChangeAspect="1"/>
          </p:cNvPicPr>
          <p:nvPr/>
        </p:nvPicPr>
        <p:blipFill>
          <a:blip r:embed="rId7"/>
          <a:stretch>
            <a:fillRect/>
          </a:stretch>
        </p:blipFill>
        <p:spPr>
          <a:xfrm>
            <a:off x="4974159" y="5948652"/>
            <a:ext cx="2096125" cy="909348"/>
          </a:xfrm>
          <a:prstGeom prst="rect">
            <a:avLst/>
          </a:prstGeom>
        </p:spPr>
      </p:pic>
    </p:spTree>
    <p:custDataLst>
      <p:tags r:id="rId1"/>
    </p:custDataLst>
    <p:extLst>
      <p:ext uri="{BB962C8B-B14F-4D97-AF65-F5344CB8AC3E}">
        <p14:creationId xmlns:p14="http://schemas.microsoft.com/office/powerpoint/2010/main" val="139830406"/>
      </p:ext>
    </p:extLst>
  </p:cSld>
  <p:clrMapOvr>
    <a:masterClrMapping/>
  </p:clrMapOvr>
  <mc:AlternateContent xmlns:mc="http://schemas.openxmlformats.org/markup-compatibility/2006" xmlns:p14="http://schemas.microsoft.com/office/powerpoint/2010/main">
    <mc:Choice Requires="p14">
      <p:transition p14:dur="0" advClick="0" advTm="10217"/>
    </mc:Choice>
    <mc:Fallback xmlns="">
      <p:transition advClick="0" advTm="1021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315A4-0AD3-4F1E-ADCA-0382F636B55C}"/>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id="{64243CB3-C0F0-3FC5-1064-2E9B202FE056}"/>
              </a:ext>
            </a:extLst>
          </p:cNvPr>
          <p:cNvPicPr>
            <a:picLocks noChangeAspect="1"/>
          </p:cNvPicPr>
          <p:nvPr/>
        </p:nvPicPr>
        <p:blipFill>
          <a:blip r:embed="rId4"/>
          <a:stretch>
            <a:fillRect/>
          </a:stretch>
        </p:blipFill>
        <p:spPr>
          <a:xfrm>
            <a:off x="10218068" y="1025406"/>
            <a:ext cx="1973932" cy="1775298"/>
          </a:xfrm>
          <a:prstGeom prst="rect">
            <a:avLst/>
          </a:prstGeom>
        </p:spPr>
      </p:pic>
      <p:sp>
        <p:nvSpPr>
          <p:cNvPr id="20" name="Prostokąt 3">
            <a:extLst>
              <a:ext uri="{FF2B5EF4-FFF2-40B4-BE49-F238E27FC236}">
                <a16:creationId xmlns:a16="http://schemas.microsoft.com/office/drawing/2014/main" id="{EE8B3FF1-855F-E9D2-ABD7-5262B2AEFE5A}"/>
              </a:ext>
            </a:extLst>
          </p:cNvPr>
          <p:cNvSpPr>
            <a:spLocks noChangeAspect="1"/>
          </p:cNvSpPr>
          <p:nvPr/>
        </p:nvSpPr>
        <p:spPr>
          <a:xfrm>
            <a:off x="0" y="-1"/>
            <a:ext cx="12192000" cy="1025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Montserrat" panose="00000500000000000000" pitchFamily="2" charset="-52"/>
              <a:cs typeface="Gotham Book" pitchFamily="50" charset="0"/>
            </a:endParaRPr>
          </a:p>
        </p:txBody>
      </p:sp>
      <p:sp>
        <p:nvSpPr>
          <p:cNvPr id="21" name="Tytuł 1">
            <a:extLst>
              <a:ext uri="{FF2B5EF4-FFF2-40B4-BE49-F238E27FC236}">
                <a16:creationId xmlns:a16="http://schemas.microsoft.com/office/drawing/2014/main" id="{761C441A-03D6-4106-9B39-06A4AEF1A276}"/>
              </a:ext>
            </a:extLst>
          </p:cNvPr>
          <p:cNvSpPr txBox="1">
            <a:spLocks/>
          </p:cNvSpPr>
          <p:nvPr/>
        </p:nvSpPr>
        <p:spPr>
          <a:xfrm>
            <a:off x="760875" y="247147"/>
            <a:ext cx="11361130" cy="578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b="1" dirty="0">
                <a:ea typeface="Droid Sans" panose="020B0606030804020204" pitchFamily="34" charset="0"/>
                <a:cs typeface="Gotham Book" pitchFamily="50" charset="0"/>
              </a:rPr>
              <a:t>ROBOTYZACJA</a:t>
            </a:r>
            <a:endParaRPr lang="en-GB" sz="2800" b="1" dirty="0">
              <a:ea typeface="Droid Sans" panose="020B0606030804020204" pitchFamily="34" charset="0"/>
              <a:cs typeface="Gotham Book" pitchFamily="50" charset="0"/>
            </a:endParaRPr>
          </a:p>
        </p:txBody>
      </p:sp>
      <p:sp>
        <p:nvSpPr>
          <p:cNvPr id="23" name="Prostokąt 3">
            <a:extLst>
              <a:ext uri="{FF2B5EF4-FFF2-40B4-BE49-F238E27FC236}">
                <a16:creationId xmlns:a16="http://schemas.microsoft.com/office/drawing/2014/main" id="{0EBFAF0B-4048-A7AA-B169-BB6609EB2853}"/>
              </a:ext>
            </a:extLst>
          </p:cNvPr>
          <p:cNvSpPr>
            <a:spLocks noChangeAspect="1"/>
          </p:cNvSpPr>
          <p:nvPr/>
        </p:nvSpPr>
        <p:spPr>
          <a:xfrm>
            <a:off x="607513" y="187264"/>
            <a:ext cx="83368" cy="694116"/>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Gotham Book" pitchFamily="50" charset="0"/>
              <a:cs typeface="Gotham Book" pitchFamily="50" charset="0"/>
            </a:endParaRPr>
          </a:p>
        </p:txBody>
      </p:sp>
      <p:sp>
        <p:nvSpPr>
          <p:cNvPr id="2" name="pole tekstowe 1">
            <a:extLst>
              <a:ext uri="{FF2B5EF4-FFF2-40B4-BE49-F238E27FC236}">
                <a16:creationId xmlns:a16="http://schemas.microsoft.com/office/drawing/2014/main" id="{03479369-A4E3-A84E-66C0-77169C96DE85}"/>
              </a:ext>
            </a:extLst>
          </p:cNvPr>
          <p:cNvSpPr txBox="1"/>
          <p:nvPr/>
        </p:nvSpPr>
        <p:spPr>
          <a:xfrm>
            <a:off x="261047" y="1093567"/>
            <a:ext cx="10457079" cy="419493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l-PL" dirty="0">
                <a:cs typeface="Gotham Book" pitchFamily="50" charset="0"/>
              </a:rPr>
              <a:t>Katalizator do wdrożenia zarządzania procesowego</a:t>
            </a:r>
          </a:p>
          <a:p>
            <a:pPr marL="742950" lvl="1" indent="-285750">
              <a:lnSpc>
                <a:spcPct val="150000"/>
              </a:lnSpc>
              <a:buFont typeface="Arial" panose="020B0604020202020204" pitchFamily="34" charset="0"/>
              <a:buChar char="•"/>
            </a:pPr>
            <a:r>
              <a:rPr lang="pl-PL" dirty="0">
                <a:cs typeface="Gotham Book" pitchFamily="50" charset="0"/>
              </a:rPr>
              <a:t>Firmy nie widzą tylko dokumentacji, diagramów procesów, nowych obowiązków</a:t>
            </a:r>
          </a:p>
          <a:p>
            <a:pPr marL="742950" lvl="1" indent="-285750">
              <a:lnSpc>
                <a:spcPct val="150000"/>
              </a:lnSpc>
              <a:buFont typeface="Arial" panose="020B0604020202020204" pitchFamily="34" charset="0"/>
              <a:buChar char="•"/>
            </a:pPr>
            <a:r>
              <a:rPr lang="pl-PL" dirty="0">
                <a:cs typeface="Gotham Book" pitchFamily="50" charset="0"/>
              </a:rPr>
              <a:t>Wykorzystanie robotów daje realne korzyści „tu i teraz” w postaci odciążenia pracowników od wykonywania żmudnych i powtarzalnych czynności. </a:t>
            </a:r>
          </a:p>
          <a:p>
            <a:pPr marL="285750" indent="-285750">
              <a:lnSpc>
                <a:spcPct val="150000"/>
              </a:lnSpc>
              <a:buFont typeface="Arial" panose="020B0604020202020204" pitchFamily="34" charset="0"/>
              <a:buChar char="•"/>
            </a:pPr>
            <a:r>
              <a:rPr lang="pl-PL" dirty="0">
                <a:cs typeface="Gotham Book" pitchFamily="50" charset="0"/>
              </a:rPr>
              <a:t>Ekspresowe efekty</a:t>
            </a:r>
          </a:p>
          <a:p>
            <a:pPr marL="742950" lvl="1" indent="-285750">
              <a:lnSpc>
                <a:spcPct val="150000"/>
              </a:lnSpc>
              <a:buFont typeface="Arial" panose="020B0604020202020204" pitchFamily="34" charset="0"/>
              <a:buChar char="•"/>
            </a:pPr>
            <a:r>
              <a:rPr lang="pl-PL" dirty="0">
                <a:cs typeface="Gotham Book" pitchFamily="50" charset="0"/>
              </a:rPr>
              <a:t>Od pomysłu do realizacji zrobotyzowania danego procesu – kilka dni!</a:t>
            </a:r>
          </a:p>
          <a:p>
            <a:pPr marL="742950" lvl="1" indent="-285750">
              <a:lnSpc>
                <a:spcPct val="150000"/>
              </a:lnSpc>
              <a:buFont typeface="Arial" panose="020B0604020202020204" pitchFamily="34" charset="0"/>
              <a:buChar char="•"/>
            </a:pPr>
            <a:r>
              <a:rPr lang="pl-PL" dirty="0">
                <a:cs typeface="Gotham Book" pitchFamily="50" charset="0"/>
              </a:rPr>
              <a:t>Dostosowanie do specyfiki danej organizacji, działu, procedur i … zespołu</a:t>
            </a:r>
          </a:p>
          <a:p>
            <a:pPr marL="285750" indent="-285750">
              <a:lnSpc>
                <a:spcPct val="150000"/>
              </a:lnSpc>
              <a:buFont typeface="Arial" panose="020B0604020202020204" pitchFamily="34" charset="0"/>
              <a:buChar char="•"/>
            </a:pPr>
            <a:r>
              <a:rPr lang="pl-PL" dirty="0">
                <a:cs typeface="Gotham Book" pitchFamily="50" charset="0"/>
              </a:rPr>
              <a:t>Wsparcie zarządzania danymi:</a:t>
            </a:r>
          </a:p>
          <a:p>
            <a:pPr marL="742950" lvl="1" indent="-285750">
              <a:lnSpc>
                <a:spcPct val="150000"/>
              </a:lnSpc>
              <a:buFont typeface="Arial" panose="020B0604020202020204" pitchFamily="34" charset="0"/>
              <a:buChar char="•"/>
            </a:pPr>
            <a:r>
              <a:rPr lang="pl-PL" dirty="0">
                <a:cs typeface="Gotham Book" pitchFamily="50" charset="0"/>
              </a:rPr>
              <a:t>Cyfryzacja i podniesienie jakości danych</a:t>
            </a:r>
          </a:p>
          <a:p>
            <a:pPr marL="742950" lvl="1" indent="-285750">
              <a:lnSpc>
                <a:spcPct val="150000"/>
              </a:lnSpc>
              <a:buFont typeface="Arial" panose="020B0604020202020204" pitchFamily="34" charset="0"/>
              <a:buChar char="•"/>
            </a:pPr>
            <a:r>
              <a:rPr lang="pl-PL" dirty="0">
                <a:cs typeface="Gotham Book" pitchFamily="50" charset="0"/>
              </a:rPr>
              <a:t>Przyśpieszenie wdrażania przełomowych technologii, które bazują na danych, jak </a:t>
            </a:r>
            <a:r>
              <a:rPr lang="pl-PL" dirty="0" err="1">
                <a:cs typeface="Gotham Book" pitchFamily="50" charset="0"/>
              </a:rPr>
              <a:t>GenAI</a:t>
            </a:r>
            <a:r>
              <a:rPr lang="pl-PL" dirty="0">
                <a:cs typeface="Gotham Book" pitchFamily="50" charset="0"/>
              </a:rPr>
              <a:t>, w tym </a:t>
            </a:r>
            <a:r>
              <a:rPr lang="pl-PL" dirty="0" err="1">
                <a:cs typeface="Gotham Book" pitchFamily="50" charset="0"/>
              </a:rPr>
              <a:t>LLM’y</a:t>
            </a:r>
            <a:endParaRPr lang="pl-PL" dirty="0">
              <a:cs typeface="Gotham Book" pitchFamily="50" charset="0"/>
              <a:sym typeface="Wingdings" panose="05000000000000000000" pitchFamily="2" charset="2"/>
            </a:endParaRPr>
          </a:p>
        </p:txBody>
      </p:sp>
      <p:pic>
        <p:nvPicPr>
          <p:cNvPr id="6" name="Obraz 5">
            <a:extLst>
              <a:ext uri="{FF2B5EF4-FFF2-40B4-BE49-F238E27FC236}">
                <a16:creationId xmlns:a16="http://schemas.microsoft.com/office/drawing/2014/main" id="{0A105E88-29C7-A650-571E-B7FDD1C9F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07072" y="2143273"/>
            <a:ext cx="438379" cy="370861"/>
          </a:xfrm>
          <a:prstGeom prst="rect">
            <a:avLst/>
          </a:prstGeom>
        </p:spPr>
      </p:pic>
      <p:pic>
        <p:nvPicPr>
          <p:cNvPr id="7" name="Obraz 6">
            <a:extLst>
              <a:ext uri="{FF2B5EF4-FFF2-40B4-BE49-F238E27FC236}">
                <a16:creationId xmlns:a16="http://schemas.microsoft.com/office/drawing/2014/main" id="{309CBE43-56AA-5B02-1F55-391D3495F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2628" y="2500863"/>
            <a:ext cx="438379" cy="370861"/>
          </a:xfrm>
          <a:prstGeom prst="rect">
            <a:avLst/>
          </a:prstGeom>
        </p:spPr>
      </p:pic>
      <p:cxnSp>
        <p:nvCxnSpPr>
          <p:cNvPr id="3" name="Straight Connector 10">
            <a:extLst>
              <a:ext uri="{FF2B5EF4-FFF2-40B4-BE49-F238E27FC236}">
                <a16:creationId xmlns:a16="http://schemas.microsoft.com/office/drawing/2014/main" id="{1B9771B7-FFEF-6F59-BD29-8FF72868D608}"/>
              </a:ext>
            </a:extLst>
          </p:cNvPr>
          <p:cNvCxnSpPr/>
          <p:nvPr/>
        </p:nvCxnSpPr>
        <p:spPr>
          <a:xfrm>
            <a:off x="0" y="5778161"/>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BBDC692F-94C9-B9DD-EC34-A70A07657179}"/>
              </a:ext>
            </a:extLst>
          </p:cNvPr>
          <p:cNvPicPr>
            <a:picLocks noChangeAspect="1"/>
          </p:cNvPicPr>
          <p:nvPr/>
        </p:nvPicPr>
        <p:blipFill>
          <a:blip r:embed="rId6"/>
          <a:stretch>
            <a:fillRect/>
          </a:stretch>
        </p:blipFill>
        <p:spPr>
          <a:xfrm>
            <a:off x="10095875" y="5866846"/>
            <a:ext cx="2096125" cy="968029"/>
          </a:xfrm>
          <a:prstGeom prst="rect">
            <a:avLst/>
          </a:prstGeom>
        </p:spPr>
      </p:pic>
      <p:pic>
        <p:nvPicPr>
          <p:cNvPr id="8" name="Picture 9">
            <a:extLst>
              <a:ext uri="{FF2B5EF4-FFF2-40B4-BE49-F238E27FC236}">
                <a16:creationId xmlns:a16="http://schemas.microsoft.com/office/drawing/2014/main" id="{CFB5E556-A088-5D2D-7707-63885230B9BA}"/>
              </a:ext>
            </a:extLst>
          </p:cNvPr>
          <p:cNvPicPr>
            <a:picLocks noChangeAspect="1"/>
          </p:cNvPicPr>
          <p:nvPr/>
        </p:nvPicPr>
        <p:blipFill>
          <a:blip r:embed="rId7"/>
          <a:stretch>
            <a:fillRect/>
          </a:stretch>
        </p:blipFill>
        <p:spPr>
          <a:xfrm>
            <a:off x="61609" y="5920202"/>
            <a:ext cx="2301927" cy="914673"/>
          </a:xfrm>
          <a:prstGeom prst="rect">
            <a:avLst/>
          </a:prstGeom>
        </p:spPr>
      </p:pic>
      <p:pic>
        <p:nvPicPr>
          <p:cNvPr id="9" name="Picture 11">
            <a:extLst>
              <a:ext uri="{FF2B5EF4-FFF2-40B4-BE49-F238E27FC236}">
                <a16:creationId xmlns:a16="http://schemas.microsoft.com/office/drawing/2014/main" id="{0A050C01-6C06-8C1C-2A35-2B48DB897549}"/>
              </a:ext>
            </a:extLst>
          </p:cNvPr>
          <p:cNvPicPr>
            <a:picLocks noChangeAspect="1"/>
          </p:cNvPicPr>
          <p:nvPr/>
        </p:nvPicPr>
        <p:blipFill>
          <a:blip r:embed="rId8"/>
          <a:stretch>
            <a:fillRect/>
          </a:stretch>
        </p:blipFill>
        <p:spPr>
          <a:xfrm>
            <a:off x="4974159" y="5948652"/>
            <a:ext cx="2096125" cy="909348"/>
          </a:xfrm>
          <a:prstGeom prst="rect">
            <a:avLst/>
          </a:prstGeom>
        </p:spPr>
      </p:pic>
    </p:spTree>
    <p:custDataLst>
      <p:tags r:id="rId1"/>
    </p:custDataLst>
    <p:extLst>
      <p:ext uri="{BB962C8B-B14F-4D97-AF65-F5344CB8AC3E}">
        <p14:creationId xmlns:p14="http://schemas.microsoft.com/office/powerpoint/2010/main" val="2533786584"/>
      </p:ext>
    </p:extLst>
  </p:cSld>
  <p:clrMapOvr>
    <a:masterClrMapping/>
  </p:clrMapOvr>
  <mc:AlternateContent xmlns:mc="http://schemas.openxmlformats.org/markup-compatibility/2006" xmlns:p14="http://schemas.microsoft.com/office/powerpoint/2010/main">
    <mc:Choice Requires="p14">
      <p:transition p14:dur="10" advClick="0" advTm="2664"/>
    </mc:Choice>
    <mc:Fallback xmlns="">
      <p:transition advClick="0" advTm="266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5B72-D5B1-953F-CA84-70A1CEF56B6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A8491C2-D7CC-36AC-41AE-87AA8074DF6B}"/>
              </a:ext>
            </a:extLst>
          </p:cNvPr>
          <p:cNvSpPr/>
          <p:nvPr/>
        </p:nvSpPr>
        <p:spPr>
          <a:xfrm>
            <a:off x="3017885" y="2111353"/>
            <a:ext cx="2119969" cy="23482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ytuł 1">
            <a:extLst>
              <a:ext uri="{FF2B5EF4-FFF2-40B4-BE49-F238E27FC236}">
                <a16:creationId xmlns:a16="http://schemas.microsoft.com/office/drawing/2014/main" id="{CFC9E66A-9242-B619-0A5A-EA5D9FB15A49}"/>
              </a:ext>
            </a:extLst>
          </p:cNvPr>
          <p:cNvSpPr txBox="1">
            <a:spLocks/>
          </p:cNvSpPr>
          <p:nvPr/>
        </p:nvSpPr>
        <p:spPr>
          <a:xfrm>
            <a:off x="4267507" y="2074187"/>
            <a:ext cx="5657543" cy="2348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3600" b="1" dirty="0">
                <a:ea typeface="Droid Sans" panose="020B0606030804020204" pitchFamily="34" charset="0"/>
                <a:cs typeface="Gotham Book" pitchFamily="50" charset="0"/>
              </a:rPr>
              <a:t>DLACZEGO WIZLINK</a:t>
            </a:r>
            <a:r>
              <a:rPr lang="pl-PL" sz="3600" b="1" baseline="30000" dirty="0">
                <a:cs typeface="Gotham Book" pitchFamily="50" charset="0"/>
              </a:rPr>
              <a:t>®</a:t>
            </a:r>
            <a:r>
              <a:rPr lang="pl-PL" sz="3600" b="1" dirty="0">
                <a:cs typeface="Gotham Book" pitchFamily="50" charset="0"/>
              </a:rPr>
              <a:t>?</a:t>
            </a:r>
          </a:p>
        </p:txBody>
      </p:sp>
      <p:sp>
        <p:nvSpPr>
          <p:cNvPr id="9" name="Prostokąt 3">
            <a:extLst>
              <a:ext uri="{FF2B5EF4-FFF2-40B4-BE49-F238E27FC236}">
                <a16:creationId xmlns:a16="http://schemas.microsoft.com/office/drawing/2014/main" id="{6FC4CEB3-2BC0-F1B7-115F-3F46437C471F}"/>
              </a:ext>
            </a:extLst>
          </p:cNvPr>
          <p:cNvSpPr>
            <a:spLocks noChangeAspect="1"/>
          </p:cNvSpPr>
          <p:nvPr/>
        </p:nvSpPr>
        <p:spPr>
          <a:xfrm>
            <a:off x="4036186" y="2847340"/>
            <a:ext cx="83368" cy="876300"/>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Gotham Book" pitchFamily="50" charset="0"/>
              <a:cs typeface="Gotham Book" pitchFamily="50" charset="0"/>
            </a:endParaRPr>
          </a:p>
        </p:txBody>
      </p:sp>
      <p:cxnSp>
        <p:nvCxnSpPr>
          <p:cNvPr id="2" name="Straight Connector 10">
            <a:extLst>
              <a:ext uri="{FF2B5EF4-FFF2-40B4-BE49-F238E27FC236}">
                <a16:creationId xmlns:a16="http://schemas.microsoft.com/office/drawing/2014/main" id="{544EFB05-8F7A-C444-E685-2C5ABD87159B}"/>
              </a:ext>
            </a:extLst>
          </p:cNvPr>
          <p:cNvCxnSpPr/>
          <p:nvPr/>
        </p:nvCxnSpPr>
        <p:spPr>
          <a:xfrm>
            <a:off x="0" y="5778161"/>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822D477D-2B0C-C204-D8F5-A04ADA37DFD9}"/>
              </a:ext>
            </a:extLst>
          </p:cNvPr>
          <p:cNvPicPr>
            <a:picLocks noChangeAspect="1"/>
          </p:cNvPicPr>
          <p:nvPr/>
        </p:nvPicPr>
        <p:blipFill>
          <a:blip r:embed="rId3"/>
          <a:stretch>
            <a:fillRect/>
          </a:stretch>
        </p:blipFill>
        <p:spPr>
          <a:xfrm>
            <a:off x="10095875" y="5866846"/>
            <a:ext cx="2096125" cy="968029"/>
          </a:xfrm>
          <a:prstGeom prst="rect">
            <a:avLst/>
          </a:prstGeom>
        </p:spPr>
      </p:pic>
      <p:pic>
        <p:nvPicPr>
          <p:cNvPr id="4" name="Picture 9">
            <a:extLst>
              <a:ext uri="{FF2B5EF4-FFF2-40B4-BE49-F238E27FC236}">
                <a16:creationId xmlns:a16="http://schemas.microsoft.com/office/drawing/2014/main" id="{C8167B37-4B58-69D7-E1CC-235C7E5AC6F3}"/>
              </a:ext>
            </a:extLst>
          </p:cNvPr>
          <p:cNvPicPr>
            <a:picLocks noChangeAspect="1"/>
          </p:cNvPicPr>
          <p:nvPr/>
        </p:nvPicPr>
        <p:blipFill>
          <a:blip r:embed="rId4"/>
          <a:stretch>
            <a:fillRect/>
          </a:stretch>
        </p:blipFill>
        <p:spPr>
          <a:xfrm>
            <a:off x="61609" y="5920202"/>
            <a:ext cx="2301927" cy="914673"/>
          </a:xfrm>
          <a:prstGeom prst="rect">
            <a:avLst/>
          </a:prstGeom>
        </p:spPr>
      </p:pic>
      <p:pic>
        <p:nvPicPr>
          <p:cNvPr id="5" name="Picture 11">
            <a:extLst>
              <a:ext uri="{FF2B5EF4-FFF2-40B4-BE49-F238E27FC236}">
                <a16:creationId xmlns:a16="http://schemas.microsoft.com/office/drawing/2014/main" id="{1DBC1140-DEC0-7B20-EDE0-73A7D5276B1D}"/>
              </a:ext>
            </a:extLst>
          </p:cNvPr>
          <p:cNvPicPr>
            <a:picLocks noChangeAspect="1"/>
          </p:cNvPicPr>
          <p:nvPr/>
        </p:nvPicPr>
        <p:blipFill>
          <a:blip r:embed="rId5"/>
          <a:stretch>
            <a:fillRect/>
          </a:stretch>
        </p:blipFill>
        <p:spPr>
          <a:xfrm>
            <a:off x="4974159" y="5948652"/>
            <a:ext cx="2096125" cy="909348"/>
          </a:xfrm>
          <a:prstGeom prst="rect">
            <a:avLst/>
          </a:prstGeom>
        </p:spPr>
      </p:pic>
    </p:spTree>
    <p:extLst>
      <p:ext uri="{BB962C8B-B14F-4D97-AF65-F5344CB8AC3E}">
        <p14:creationId xmlns:p14="http://schemas.microsoft.com/office/powerpoint/2010/main" val="333959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3F8DF-7C8B-2878-11DF-A230BB2FFD1E}"/>
            </a:ext>
          </a:extLst>
        </p:cNvPr>
        <p:cNvGrpSpPr/>
        <p:nvPr/>
      </p:nvGrpSpPr>
      <p:grpSpPr>
        <a:xfrm>
          <a:off x="0" y="0"/>
          <a:ext cx="0" cy="0"/>
          <a:chOff x="0" y="0"/>
          <a:chExt cx="0" cy="0"/>
        </a:xfrm>
      </p:grpSpPr>
      <p:sp>
        <p:nvSpPr>
          <p:cNvPr id="4" name="Prostokąt 3">
            <a:extLst>
              <a:ext uri="{FF2B5EF4-FFF2-40B4-BE49-F238E27FC236}">
                <a16:creationId xmlns:a16="http://schemas.microsoft.com/office/drawing/2014/main" id="{BB1F2EF6-6547-2A9E-0217-70D08B97AAAC}"/>
              </a:ext>
            </a:extLst>
          </p:cNvPr>
          <p:cNvSpPr/>
          <p:nvPr/>
        </p:nvSpPr>
        <p:spPr>
          <a:xfrm>
            <a:off x="10755086" y="825298"/>
            <a:ext cx="1150346" cy="1395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20" name="Prostokąt 3">
            <a:extLst>
              <a:ext uri="{FF2B5EF4-FFF2-40B4-BE49-F238E27FC236}">
                <a16:creationId xmlns:a16="http://schemas.microsoft.com/office/drawing/2014/main" id="{F5101EF2-26F2-5548-1378-7EB96EDF9C85}"/>
              </a:ext>
            </a:extLst>
          </p:cNvPr>
          <p:cNvSpPr>
            <a:spLocks noChangeAspect="1"/>
          </p:cNvSpPr>
          <p:nvPr/>
        </p:nvSpPr>
        <p:spPr>
          <a:xfrm>
            <a:off x="0" y="-1"/>
            <a:ext cx="12192000" cy="1025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latin typeface="Montserrat" panose="00000500000000000000" pitchFamily="2" charset="-52"/>
              <a:cs typeface="Gotham Book" pitchFamily="50" charset="0"/>
            </a:endParaRPr>
          </a:p>
        </p:txBody>
      </p:sp>
      <p:sp>
        <p:nvSpPr>
          <p:cNvPr id="21" name="Tytuł 1">
            <a:extLst>
              <a:ext uri="{FF2B5EF4-FFF2-40B4-BE49-F238E27FC236}">
                <a16:creationId xmlns:a16="http://schemas.microsoft.com/office/drawing/2014/main" id="{03351358-BDF4-8C33-370B-C4018E7B96B1}"/>
              </a:ext>
            </a:extLst>
          </p:cNvPr>
          <p:cNvSpPr txBox="1">
            <a:spLocks/>
          </p:cNvSpPr>
          <p:nvPr/>
        </p:nvSpPr>
        <p:spPr>
          <a:xfrm>
            <a:off x="760875" y="247147"/>
            <a:ext cx="11361130" cy="578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b="1" dirty="0">
                <a:ea typeface="Droid Sans" panose="020B0606030804020204" pitchFamily="34" charset="0"/>
                <a:cs typeface="Gotham Book" pitchFamily="50" charset="0"/>
              </a:rPr>
              <a:t>DLACZEGO WIZLINK</a:t>
            </a:r>
            <a:r>
              <a:rPr lang="pl-PL" sz="2800" b="1" baseline="30000" dirty="0">
                <a:cs typeface="Gotham Book" pitchFamily="50" charset="0"/>
              </a:rPr>
              <a:t>®</a:t>
            </a:r>
            <a:endParaRPr lang="en-GB" sz="2800" b="1" baseline="30000" dirty="0">
              <a:ea typeface="Droid Sans" panose="020B0606030804020204" pitchFamily="34" charset="0"/>
              <a:cs typeface="Gotham Book" pitchFamily="50" charset="0"/>
            </a:endParaRPr>
          </a:p>
        </p:txBody>
      </p:sp>
      <p:sp>
        <p:nvSpPr>
          <p:cNvPr id="23" name="Prostokąt 3">
            <a:extLst>
              <a:ext uri="{FF2B5EF4-FFF2-40B4-BE49-F238E27FC236}">
                <a16:creationId xmlns:a16="http://schemas.microsoft.com/office/drawing/2014/main" id="{F853BAB5-C262-1FAE-2B46-30A7D1F9B9B3}"/>
              </a:ext>
            </a:extLst>
          </p:cNvPr>
          <p:cNvSpPr>
            <a:spLocks noChangeAspect="1"/>
          </p:cNvSpPr>
          <p:nvPr/>
        </p:nvSpPr>
        <p:spPr>
          <a:xfrm>
            <a:off x="607513" y="187264"/>
            <a:ext cx="83368" cy="694116"/>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Gotham Book" pitchFamily="50" charset="0"/>
              <a:cs typeface="Gotham Book" pitchFamily="50" charset="0"/>
            </a:endParaRPr>
          </a:p>
        </p:txBody>
      </p:sp>
      <p:sp>
        <p:nvSpPr>
          <p:cNvPr id="2" name="pole tekstowe 1">
            <a:extLst>
              <a:ext uri="{FF2B5EF4-FFF2-40B4-BE49-F238E27FC236}">
                <a16:creationId xmlns:a16="http://schemas.microsoft.com/office/drawing/2014/main" id="{C8171058-AA22-06B9-0028-D3B169A8C4EA}"/>
              </a:ext>
            </a:extLst>
          </p:cNvPr>
          <p:cNvSpPr txBox="1"/>
          <p:nvPr/>
        </p:nvSpPr>
        <p:spPr>
          <a:xfrm>
            <a:off x="435429" y="1428144"/>
            <a:ext cx="11756570" cy="41944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l-PL" b="1" dirty="0">
                <a:solidFill>
                  <a:srgbClr val="FF0000"/>
                </a:solidFill>
                <a:cs typeface="Gotham Book" pitchFamily="50" charset="0"/>
              </a:rPr>
              <a:t>Polskie</a:t>
            </a:r>
            <a:r>
              <a:rPr lang="pl-PL" dirty="0">
                <a:cs typeface="Gotham Book" pitchFamily="50" charset="0"/>
              </a:rPr>
              <a:t> narzędzie klasy RPA rozwijane od 15 lat</a:t>
            </a:r>
          </a:p>
          <a:p>
            <a:pPr marL="285750"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Niska bariera technologiczna wejścia</a:t>
            </a:r>
          </a:p>
          <a:p>
            <a:pPr marL="742950" lvl="1"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Intuicyjne narzędzie opracowane przez użytkowników biznesowych dla użytkowników biznesowych</a:t>
            </a:r>
          </a:p>
          <a:p>
            <a:pPr marL="742950" lvl="1"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Minimalne wymagania sprzętowe i prosta architektura aplikacji (można robota uruchomić prawie na wszystkim )</a:t>
            </a:r>
          </a:p>
          <a:p>
            <a:pPr marL="742950" lvl="1"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Niższe koszty pośrednie takie jak utrzymanie infrastruktury</a:t>
            </a:r>
          </a:p>
          <a:p>
            <a:pPr marL="742950" lvl="1"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Dowolność instalacji: on-</a:t>
            </a:r>
            <a:r>
              <a:rPr lang="pl-PL" dirty="0" err="1">
                <a:cs typeface="Gotham Book" pitchFamily="50" charset="0"/>
                <a:sym typeface="Wingdings" panose="05000000000000000000" pitchFamily="2" charset="2"/>
              </a:rPr>
              <a:t>premise</a:t>
            </a:r>
            <a:r>
              <a:rPr lang="pl-PL" dirty="0">
                <a:cs typeface="Gotham Book" pitchFamily="50" charset="0"/>
                <a:sym typeface="Wingdings" panose="05000000000000000000" pitchFamily="2" charset="2"/>
              </a:rPr>
              <a:t>, chmura</a:t>
            </a:r>
          </a:p>
          <a:p>
            <a:pPr marL="285750"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Proste licencjonowanie (per robot)</a:t>
            </a:r>
          </a:p>
          <a:p>
            <a:pPr marL="285750"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Koszty licencji jawne i nawet 10x niższe niż rozwiązań korporacyjnych</a:t>
            </a:r>
          </a:p>
          <a:p>
            <a:pPr marL="285750" indent="-285750">
              <a:lnSpc>
                <a:spcPct val="150000"/>
              </a:lnSpc>
              <a:buFont typeface="Arial" panose="020B0604020202020204" pitchFamily="34" charset="0"/>
              <a:buChar char="•"/>
            </a:pPr>
            <a:r>
              <a:rPr lang="pl-PL" dirty="0">
                <a:cs typeface="Gotham Book" pitchFamily="50" charset="0"/>
                <a:sym typeface="Wingdings" panose="05000000000000000000" pitchFamily="2" charset="2"/>
              </a:rPr>
              <a:t>Robotyzacja „</a:t>
            </a:r>
            <a:r>
              <a:rPr lang="pl-PL" i="1" dirty="0" err="1">
                <a:cs typeface="Gotham Book" pitchFamily="50" charset="0"/>
                <a:sym typeface="Wingdings" panose="05000000000000000000" pitchFamily="2" charset="2"/>
              </a:rPr>
              <a:t>long</a:t>
            </a:r>
            <a:r>
              <a:rPr lang="pl-PL" i="1" dirty="0">
                <a:cs typeface="Gotham Book" pitchFamily="50" charset="0"/>
                <a:sym typeface="Wingdings" panose="05000000000000000000" pitchFamily="2" charset="2"/>
              </a:rPr>
              <a:t> </a:t>
            </a:r>
            <a:r>
              <a:rPr lang="pl-PL" i="1" dirty="0" err="1">
                <a:cs typeface="Gotham Book" pitchFamily="50" charset="0"/>
                <a:sym typeface="Wingdings" panose="05000000000000000000" pitchFamily="2" charset="2"/>
              </a:rPr>
              <a:t>tail</a:t>
            </a:r>
            <a:r>
              <a:rPr lang="pl-PL" i="1" dirty="0">
                <a:cs typeface="Gotham Book" pitchFamily="50" charset="0"/>
                <a:sym typeface="Wingdings" panose="05000000000000000000" pitchFamily="2" charset="2"/>
              </a:rPr>
              <a:t> of business </a:t>
            </a:r>
            <a:r>
              <a:rPr lang="pl-PL" i="1" dirty="0" err="1">
                <a:cs typeface="Gotham Book" pitchFamily="50" charset="0"/>
                <a:sym typeface="Wingdings" panose="05000000000000000000" pitchFamily="2" charset="2"/>
              </a:rPr>
              <a:t>processes</a:t>
            </a:r>
            <a:r>
              <a:rPr lang="pl-PL" dirty="0">
                <a:cs typeface="Gotham Book" pitchFamily="50" charset="0"/>
                <a:sym typeface="Wingdings" panose="05000000000000000000" pitchFamily="2" charset="2"/>
              </a:rPr>
              <a:t>” dzięki Wizlink</a:t>
            </a:r>
            <a:r>
              <a:rPr lang="pl-PL" baseline="30000" dirty="0">
                <a:cs typeface="Gotham Book" pitchFamily="50" charset="0"/>
              </a:rPr>
              <a:t>®</a:t>
            </a:r>
            <a:r>
              <a:rPr lang="pl-PL" dirty="0">
                <a:cs typeface="Gotham Book" pitchFamily="50" charset="0"/>
                <a:sym typeface="Wingdings" panose="05000000000000000000" pitchFamily="2" charset="2"/>
              </a:rPr>
              <a:t> staje się opłacalna</a:t>
            </a:r>
          </a:p>
          <a:p>
            <a:pPr marL="285750" indent="-285750">
              <a:lnSpc>
                <a:spcPct val="150000"/>
              </a:lnSpc>
              <a:buFont typeface="Arial" panose="020B0604020202020204" pitchFamily="34" charset="0"/>
              <a:buChar char="•"/>
            </a:pPr>
            <a:r>
              <a:rPr lang="pl-PL" b="1" dirty="0">
                <a:solidFill>
                  <a:srgbClr val="FF0000"/>
                </a:solidFill>
                <a:cs typeface="Gotham Book" pitchFamily="50" charset="0"/>
                <a:sym typeface="Wingdings" panose="05000000000000000000" pitchFamily="2" charset="2"/>
              </a:rPr>
              <a:t>Ekspresowy zwrot z inwestycji</a:t>
            </a:r>
          </a:p>
        </p:txBody>
      </p:sp>
      <p:cxnSp>
        <p:nvCxnSpPr>
          <p:cNvPr id="3" name="Straight Connector 10">
            <a:extLst>
              <a:ext uri="{FF2B5EF4-FFF2-40B4-BE49-F238E27FC236}">
                <a16:creationId xmlns:a16="http://schemas.microsoft.com/office/drawing/2014/main" id="{7AE0ECD1-0D75-3FD4-31B7-0A2D5A363B55}"/>
              </a:ext>
            </a:extLst>
          </p:cNvPr>
          <p:cNvCxnSpPr/>
          <p:nvPr/>
        </p:nvCxnSpPr>
        <p:spPr>
          <a:xfrm>
            <a:off x="0" y="5778161"/>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039686CE-63A4-315C-4964-C28F0BA7E65C}"/>
              </a:ext>
            </a:extLst>
          </p:cNvPr>
          <p:cNvPicPr>
            <a:picLocks noChangeAspect="1"/>
          </p:cNvPicPr>
          <p:nvPr/>
        </p:nvPicPr>
        <p:blipFill>
          <a:blip r:embed="rId4"/>
          <a:stretch>
            <a:fillRect/>
          </a:stretch>
        </p:blipFill>
        <p:spPr>
          <a:xfrm>
            <a:off x="10095875" y="5866846"/>
            <a:ext cx="2096125" cy="968029"/>
          </a:xfrm>
          <a:prstGeom prst="rect">
            <a:avLst/>
          </a:prstGeom>
        </p:spPr>
      </p:pic>
      <p:pic>
        <p:nvPicPr>
          <p:cNvPr id="8" name="Picture 9">
            <a:extLst>
              <a:ext uri="{FF2B5EF4-FFF2-40B4-BE49-F238E27FC236}">
                <a16:creationId xmlns:a16="http://schemas.microsoft.com/office/drawing/2014/main" id="{458822D8-5985-5AF6-A954-273CB973080C}"/>
              </a:ext>
            </a:extLst>
          </p:cNvPr>
          <p:cNvPicPr>
            <a:picLocks noChangeAspect="1"/>
          </p:cNvPicPr>
          <p:nvPr/>
        </p:nvPicPr>
        <p:blipFill>
          <a:blip r:embed="rId5"/>
          <a:stretch>
            <a:fillRect/>
          </a:stretch>
        </p:blipFill>
        <p:spPr>
          <a:xfrm>
            <a:off x="61609" y="5920202"/>
            <a:ext cx="2301927" cy="914673"/>
          </a:xfrm>
          <a:prstGeom prst="rect">
            <a:avLst/>
          </a:prstGeom>
        </p:spPr>
      </p:pic>
      <p:pic>
        <p:nvPicPr>
          <p:cNvPr id="9" name="Picture 11">
            <a:extLst>
              <a:ext uri="{FF2B5EF4-FFF2-40B4-BE49-F238E27FC236}">
                <a16:creationId xmlns:a16="http://schemas.microsoft.com/office/drawing/2014/main" id="{A529B8EE-FF5D-95C9-25C6-4328DED3E040}"/>
              </a:ext>
            </a:extLst>
          </p:cNvPr>
          <p:cNvPicPr>
            <a:picLocks noChangeAspect="1"/>
          </p:cNvPicPr>
          <p:nvPr/>
        </p:nvPicPr>
        <p:blipFill>
          <a:blip r:embed="rId6"/>
          <a:stretch>
            <a:fillRect/>
          </a:stretch>
        </p:blipFill>
        <p:spPr>
          <a:xfrm>
            <a:off x="4974159" y="5948652"/>
            <a:ext cx="2096125" cy="909348"/>
          </a:xfrm>
          <a:prstGeom prst="rect">
            <a:avLst/>
          </a:prstGeom>
        </p:spPr>
      </p:pic>
    </p:spTree>
    <p:custDataLst>
      <p:tags r:id="rId1"/>
    </p:custDataLst>
    <p:extLst>
      <p:ext uri="{BB962C8B-B14F-4D97-AF65-F5344CB8AC3E}">
        <p14:creationId xmlns:p14="http://schemas.microsoft.com/office/powerpoint/2010/main" val="3169743350"/>
      </p:ext>
    </p:extLst>
  </p:cSld>
  <p:clrMapOvr>
    <a:masterClrMapping/>
  </p:clrMapOvr>
  <mc:AlternateContent xmlns:mc="http://schemas.openxmlformats.org/markup-compatibility/2006" xmlns:p14="http://schemas.microsoft.com/office/powerpoint/2010/main">
    <mc:Choice Requires="p14">
      <p:transition p14:dur="10" advClick="0" advTm="2664"/>
    </mc:Choice>
    <mc:Fallback xmlns="">
      <p:transition advClick="0" advTm="266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9C7B-1B88-8C22-C58C-4396207D47A9}"/>
            </a:ext>
          </a:extLst>
        </p:cNvPr>
        <p:cNvGrpSpPr/>
        <p:nvPr/>
      </p:nvGrpSpPr>
      <p:grpSpPr>
        <a:xfrm>
          <a:off x="0" y="0"/>
          <a:ext cx="0" cy="0"/>
          <a:chOff x="0" y="0"/>
          <a:chExt cx="0" cy="0"/>
        </a:xfrm>
      </p:grpSpPr>
      <p:sp>
        <p:nvSpPr>
          <p:cNvPr id="142" name="PlaceHolder 1">
            <a:extLst>
              <a:ext uri="{FF2B5EF4-FFF2-40B4-BE49-F238E27FC236}">
                <a16:creationId xmlns:a16="http://schemas.microsoft.com/office/drawing/2014/main" id="{6AF6EBB6-4AD0-78CC-DF79-0AD0EE10F9F2}"/>
              </a:ext>
            </a:extLst>
          </p:cNvPr>
          <p:cNvSpPr>
            <a:spLocks noGrp="1"/>
          </p:cNvSpPr>
          <p:nvPr>
            <p:ph type="title"/>
          </p:nvPr>
        </p:nvSpPr>
        <p:spPr>
          <a:xfrm>
            <a:off x="797760" y="43200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Architektura procesów to świetny punkt wyjścia</a:t>
            </a:r>
            <a:endParaRPr lang="pl-PL" sz="3200" b="0" strike="noStrike" spc="-1">
              <a:solidFill>
                <a:srgbClr val="000000"/>
              </a:solidFill>
              <a:latin typeface="Arial"/>
            </a:endParaRPr>
          </a:p>
        </p:txBody>
      </p:sp>
      <p:pic>
        <p:nvPicPr>
          <p:cNvPr id="143" name="Obraz 142">
            <a:extLst>
              <a:ext uri="{FF2B5EF4-FFF2-40B4-BE49-F238E27FC236}">
                <a16:creationId xmlns:a16="http://schemas.microsoft.com/office/drawing/2014/main" id="{567D94DE-4C44-1F69-5F28-232641F8A44C}"/>
              </a:ext>
            </a:extLst>
          </p:cNvPr>
          <p:cNvPicPr/>
          <p:nvPr/>
        </p:nvPicPr>
        <p:blipFill>
          <a:blip r:embed="rId3"/>
          <a:stretch/>
        </p:blipFill>
        <p:spPr>
          <a:xfrm>
            <a:off x="900000" y="1145879"/>
            <a:ext cx="8476920" cy="5114243"/>
          </a:xfrm>
          <a:prstGeom prst="rect">
            <a:avLst/>
          </a:prstGeom>
          <a:ln w="0">
            <a:noFill/>
          </a:ln>
        </p:spPr>
      </p:pic>
      <p:grpSp>
        <p:nvGrpSpPr>
          <p:cNvPr id="2" name="Grupa 1">
            <a:extLst>
              <a:ext uri="{FF2B5EF4-FFF2-40B4-BE49-F238E27FC236}">
                <a16:creationId xmlns:a16="http://schemas.microsoft.com/office/drawing/2014/main" id="{EC25C850-3A0F-44A2-CB1A-F1B88558379C}"/>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D0FEB757-0D7A-4585-AA40-2202F88987CE}"/>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CCB9EDCE-7488-BF02-9B21-AD066AA5D7AD}"/>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3D3D709D-A9CC-8C9B-8467-D198679B0F0D}"/>
                </a:ext>
              </a:extLst>
            </p:cNvPr>
            <p:cNvPicPr/>
            <p:nvPr/>
          </p:nvPicPr>
          <p:blipFill>
            <a:blip r:embed="rId6"/>
            <a:stretch/>
          </p:blipFill>
          <p:spPr>
            <a:xfrm>
              <a:off x="10402619" y="4008108"/>
              <a:ext cx="1361645" cy="590280"/>
            </a:xfrm>
            <a:prstGeom prst="rect">
              <a:avLst/>
            </a:prstGeom>
            <a:ln w="0">
              <a:noFill/>
            </a:ln>
          </p:spPr>
        </p:pic>
      </p:grpSp>
    </p:spTree>
    <p:extLst>
      <p:ext uri="{BB962C8B-B14F-4D97-AF65-F5344CB8AC3E}">
        <p14:creationId xmlns:p14="http://schemas.microsoft.com/office/powerpoint/2010/main" val="2237046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797760" y="432000"/>
            <a:ext cx="975168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Wybrane obszary można opisać bardziej szczegółowo</a:t>
            </a:r>
            <a:endParaRPr lang="pl-PL" sz="3200" b="0" strike="noStrike" spc="-1">
              <a:solidFill>
                <a:srgbClr val="000000"/>
              </a:solidFill>
              <a:latin typeface="Arial"/>
            </a:endParaRPr>
          </a:p>
        </p:txBody>
      </p:sp>
      <p:pic>
        <p:nvPicPr>
          <p:cNvPr id="145" name="Obraz 144"/>
          <p:cNvPicPr/>
          <p:nvPr/>
        </p:nvPicPr>
        <p:blipFill>
          <a:blip r:embed="rId3"/>
          <a:stretch/>
        </p:blipFill>
        <p:spPr>
          <a:xfrm>
            <a:off x="540000" y="1782000"/>
            <a:ext cx="9762120" cy="3437280"/>
          </a:xfrm>
          <a:prstGeom prst="rect">
            <a:avLst/>
          </a:prstGeom>
          <a:ln w="0">
            <a:noFill/>
          </a:ln>
        </p:spPr>
      </p:pic>
      <p:grpSp>
        <p:nvGrpSpPr>
          <p:cNvPr id="2" name="Grupa 1">
            <a:extLst>
              <a:ext uri="{FF2B5EF4-FFF2-40B4-BE49-F238E27FC236}">
                <a16:creationId xmlns:a16="http://schemas.microsoft.com/office/drawing/2014/main" id="{480A7185-C7E9-FEB2-185C-5B6D0C025427}"/>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A5984554-A059-047A-3C2C-5FDF7770E602}"/>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6BD932F5-9DE5-259A-D77A-235567475FB0}"/>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FCFD96C5-A3F9-28A6-89A8-35163DBC37AE}"/>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797760" y="43200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Możliwe są różne metody opisu</a:t>
            </a:r>
            <a:endParaRPr lang="pl-PL" sz="3200" b="0" strike="noStrike" spc="-1">
              <a:solidFill>
                <a:srgbClr val="000000"/>
              </a:solidFill>
              <a:latin typeface="Arial"/>
            </a:endParaRPr>
          </a:p>
        </p:txBody>
      </p:sp>
      <p:pic>
        <p:nvPicPr>
          <p:cNvPr id="147" name="Obraz 146"/>
          <p:cNvPicPr/>
          <p:nvPr/>
        </p:nvPicPr>
        <p:blipFill>
          <a:blip r:embed="rId3"/>
          <a:stretch/>
        </p:blipFill>
        <p:spPr>
          <a:xfrm>
            <a:off x="720000" y="1080000"/>
            <a:ext cx="7020000" cy="3380760"/>
          </a:xfrm>
          <a:prstGeom prst="rect">
            <a:avLst/>
          </a:prstGeom>
          <a:ln w="0">
            <a:noFill/>
          </a:ln>
        </p:spPr>
      </p:pic>
      <p:sp>
        <p:nvSpPr>
          <p:cNvPr id="148" name="Rechteck 14"/>
          <p:cNvSpPr/>
          <p:nvPr/>
        </p:nvSpPr>
        <p:spPr>
          <a:xfrm rot="21436800">
            <a:off x="3644671" y="4298390"/>
            <a:ext cx="5236920" cy="20044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Różnego rodzaju kategoryzacje pozwalają na opis procesów pod kątem kosztów, jakości, satysfakcji klienta, czasu wykonania, zgodności itp. dzięki czemu można łatwo wybrać te obszary, gdzie należy opisać, usprawnić czy też zautomatyzować procesy</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210859E6-31AD-6E7B-CAB8-6323D8F7ABB8}"/>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8E5E5CC5-3D57-6909-D24B-EEB6A69C8ED2}"/>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3B1CE997-C4BB-E2A1-FB9A-4F7C82560374}"/>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178D7F8C-7E5F-3F18-D86C-7620791E25D1}"/>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797760" y="432000"/>
            <a:ext cx="977184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Analizy graficzne pomagają podejmować lepsze decyzje</a:t>
            </a:r>
            <a:endParaRPr lang="pl-PL" sz="3200" b="0" strike="noStrike" spc="-1">
              <a:solidFill>
                <a:srgbClr val="000000"/>
              </a:solidFill>
              <a:latin typeface="Arial"/>
            </a:endParaRPr>
          </a:p>
        </p:txBody>
      </p:sp>
      <p:sp>
        <p:nvSpPr>
          <p:cNvPr id="150" name="Rechteck 14"/>
          <p:cNvSpPr/>
          <p:nvPr/>
        </p:nvSpPr>
        <p:spPr>
          <a:xfrm rot="21436800">
            <a:off x="5724000" y="5163480"/>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Przykładowa analiza potencjału i dojrzałości AS-IS</a:t>
            </a:r>
            <a:endParaRPr lang="pl-PL" sz="1640" b="0" strike="noStrike" spc="-1">
              <a:solidFill>
                <a:srgbClr val="FFFFFF"/>
              </a:solidFill>
              <a:latin typeface="Arial"/>
            </a:endParaRPr>
          </a:p>
        </p:txBody>
      </p:sp>
      <p:pic>
        <p:nvPicPr>
          <p:cNvPr id="151" name="Obraz 150"/>
          <p:cNvPicPr/>
          <p:nvPr/>
        </p:nvPicPr>
        <p:blipFill>
          <a:blip r:embed="rId3"/>
          <a:stretch/>
        </p:blipFill>
        <p:spPr>
          <a:xfrm>
            <a:off x="4680000" y="1800000"/>
            <a:ext cx="6479640" cy="2993400"/>
          </a:xfrm>
          <a:prstGeom prst="rect">
            <a:avLst/>
          </a:prstGeom>
          <a:ln w="0">
            <a:noFill/>
          </a:ln>
        </p:spPr>
      </p:pic>
      <p:pic>
        <p:nvPicPr>
          <p:cNvPr id="152" name="Obraz 151"/>
          <p:cNvPicPr/>
          <p:nvPr/>
        </p:nvPicPr>
        <p:blipFill>
          <a:blip r:embed="rId4"/>
          <a:stretch/>
        </p:blipFill>
        <p:spPr>
          <a:xfrm>
            <a:off x="540000" y="1260000"/>
            <a:ext cx="3959640" cy="5036400"/>
          </a:xfrm>
          <a:prstGeom prst="rect">
            <a:avLst/>
          </a:prstGeom>
          <a:ln w="0">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C082D-19ED-CD7B-A9F7-C1A541109044}"/>
            </a:ext>
          </a:extLst>
        </p:cNvPr>
        <p:cNvGrpSpPr/>
        <p:nvPr/>
      </p:nvGrpSpPr>
      <p:grpSpPr>
        <a:xfrm>
          <a:off x="0" y="0"/>
          <a:ext cx="0" cy="0"/>
          <a:chOff x="0" y="0"/>
          <a:chExt cx="0" cy="0"/>
        </a:xfrm>
      </p:grpSpPr>
      <p:sp>
        <p:nvSpPr>
          <p:cNvPr id="149" name="PlaceHolder 1">
            <a:extLst>
              <a:ext uri="{FF2B5EF4-FFF2-40B4-BE49-F238E27FC236}">
                <a16:creationId xmlns:a16="http://schemas.microsoft.com/office/drawing/2014/main" id="{94E4F007-3F3B-20E1-B1E1-B08E91046575}"/>
              </a:ext>
            </a:extLst>
          </p:cNvPr>
          <p:cNvSpPr>
            <a:spLocks noGrp="1"/>
          </p:cNvSpPr>
          <p:nvPr>
            <p:ph type="title"/>
          </p:nvPr>
        </p:nvSpPr>
        <p:spPr>
          <a:xfrm>
            <a:off x="797760" y="432000"/>
            <a:ext cx="977184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Analizy graficzne pomagają podejmować lepsze decyzje</a:t>
            </a:r>
            <a:endParaRPr lang="pl-PL" sz="3200" b="0" strike="noStrike" spc="-1">
              <a:solidFill>
                <a:srgbClr val="000000"/>
              </a:solidFill>
              <a:latin typeface="Arial"/>
            </a:endParaRPr>
          </a:p>
        </p:txBody>
      </p:sp>
      <p:pic>
        <p:nvPicPr>
          <p:cNvPr id="3" name="Obraz 2">
            <a:extLst>
              <a:ext uri="{FF2B5EF4-FFF2-40B4-BE49-F238E27FC236}">
                <a16:creationId xmlns:a16="http://schemas.microsoft.com/office/drawing/2014/main" id="{912D2C40-5A09-D2C5-CDE0-61D258730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66" y="1202924"/>
            <a:ext cx="6538154" cy="4452151"/>
          </a:xfrm>
          <a:prstGeom prst="rect">
            <a:avLst/>
          </a:prstGeom>
        </p:spPr>
      </p:pic>
      <p:sp>
        <p:nvSpPr>
          <p:cNvPr id="150" name="Rechteck 14">
            <a:extLst>
              <a:ext uri="{FF2B5EF4-FFF2-40B4-BE49-F238E27FC236}">
                <a16:creationId xmlns:a16="http://schemas.microsoft.com/office/drawing/2014/main" id="{AF825804-0C0A-49F7-5233-80ED25CE17AF}"/>
              </a:ext>
            </a:extLst>
          </p:cNvPr>
          <p:cNvSpPr/>
          <p:nvPr/>
        </p:nvSpPr>
        <p:spPr>
          <a:xfrm rot="21436800">
            <a:off x="4348082" y="5620519"/>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Przykładowa analiza potencjału automatyzacji</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D2CD04F3-C9FF-B95A-7C73-C48ABFA3DF44}"/>
              </a:ext>
            </a:extLst>
          </p:cNvPr>
          <p:cNvGrpSpPr/>
          <p:nvPr/>
        </p:nvGrpSpPr>
        <p:grpSpPr>
          <a:xfrm>
            <a:off x="10212742" y="4008108"/>
            <a:ext cx="1874987" cy="2384045"/>
            <a:chOff x="10212742" y="4008108"/>
            <a:chExt cx="1874987" cy="2384045"/>
          </a:xfrm>
        </p:grpSpPr>
        <p:pic>
          <p:nvPicPr>
            <p:cNvPr id="4" name="Picture 6">
              <a:extLst>
                <a:ext uri="{FF2B5EF4-FFF2-40B4-BE49-F238E27FC236}">
                  <a16:creationId xmlns:a16="http://schemas.microsoft.com/office/drawing/2014/main" id="{E8DC5076-02DC-7814-A8CE-A9FAC3DB20B6}"/>
                </a:ext>
              </a:extLst>
            </p:cNvPr>
            <p:cNvPicPr/>
            <p:nvPr/>
          </p:nvPicPr>
          <p:blipFill>
            <a:blip r:embed="rId4"/>
            <a:stretch/>
          </p:blipFill>
          <p:spPr>
            <a:xfrm>
              <a:off x="10212742" y="5507261"/>
              <a:ext cx="1874987" cy="884892"/>
            </a:xfrm>
            <a:prstGeom prst="rect">
              <a:avLst/>
            </a:prstGeom>
            <a:ln w="0">
              <a:noFill/>
            </a:ln>
          </p:spPr>
        </p:pic>
        <p:pic>
          <p:nvPicPr>
            <p:cNvPr id="5" name="Picture 9">
              <a:extLst>
                <a:ext uri="{FF2B5EF4-FFF2-40B4-BE49-F238E27FC236}">
                  <a16:creationId xmlns:a16="http://schemas.microsoft.com/office/drawing/2014/main" id="{D86B34B5-C58B-E8E9-9048-996A488F08CE}"/>
                </a:ext>
              </a:extLst>
            </p:cNvPr>
            <p:cNvPicPr/>
            <p:nvPr/>
          </p:nvPicPr>
          <p:blipFill>
            <a:blip r:embed="rId5"/>
            <a:stretch/>
          </p:blipFill>
          <p:spPr>
            <a:xfrm>
              <a:off x="10402619" y="4848093"/>
              <a:ext cx="1495235" cy="593789"/>
            </a:xfrm>
            <a:prstGeom prst="rect">
              <a:avLst/>
            </a:prstGeom>
            <a:ln w="0">
              <a:noFill/>
            </a:ln>
          </p:spPr>
        </p:pic>
        <p:pic>
          <p:nvPicPr>
            <p:cNvPr id="6" name="Picture 11">
              <a:extLst>
                <a:ext uri="{FF2B5EF4-FFF2-40B4-BE49-F238E27FC236}">
                  <a16:creationId xmlns:a16="http://schemas.microsoft.com/office/drawing/2014/main" id="{F8C6AF83-717A-E86A-53F3-DC2D0D1F5466}"/>
                </a:ext>
              </a:extLst>
            </p:cNvPr>
            <p:cNvPicPr/>
            <p:nvPr/>
          </p:nvPicPr>
          <p:blipFill>
            <a:blip r:embed="rId6"/>
            <a:stretch/>
          </p:blipFill>
          <p:spPr>
            <a:xfrm>
              <a:off x="10402619" y="4008108"/>
              <a:ext cx="1361645" cy="590280"/>
            </a:xfrm>
            <a:prstGeom prst="rect">
              <a:avLst/>
            </a:prstGeom>
            <a:ln w="0">
              <a:noFill/>
            </a:ln>
          </p:spPr>
        </p:pic>
      </p:grpSp>
    </p:spTree>
    <p:extLst>
      <p:ext uri="{BB962C8B-B14F-4D97-AF65-F5344CB8AC3E}">
        <p14:creationId xmlns:p14="http://schemas.microsoft.com/office/powerpoint/2010/main" val="43386244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797760" y="43200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de-AT" sz="3200" b="1" strike="noStrike" spc="-1">
                <a:solidFill>
                  <a:schemeClr val="dk1">
                    <a:lumMod val="85000"/>
                    <a:lumOff val="15000"/>
                  </a:schemeClr>
                </a:solidFill>
                <a:latin typeface="Arial Narrow"/>
              </a:rPr>
              <a:t>Agenda</a:t>
            </a:r>
            <a:endParaRPr lang="pl-PL" sz="3200" b="0" strike="noStrike" spc="-1">
              <a:solidFill>
                <a:srgbClr val="000000"/>
              </a:solidFill>
              <a:latin typeface="Arial"/>
            </a:endParaRPr>
          </a:p>
        </p:txBody>
      </p:sp>
      <p:graphicFrame>
        <p:nvGraphicFramePr>
          <p:cNvPr id="137" name="Tabelle 4"/>
          <p:cNvGraphicFramePr/>
          <p:nvPr>
            <p:extLst>
              <p:ext uri="{D42A27DB-BD31-4B8C-83A1-F6EECF244321}">
                <p14:modId xmlns:p14="http://schemas.microsoft.com/office/powerpoint/2010/main" val="2658674935"/>
              </p:ext>
            </p:extLst>
          </p:nvPr>
        </p:nvGraphicFramePr>
        <p:xfrm>
          <a:off x="797760" y="1815480"/>
          <a:ext cx="10174680" cy="3078480"/>
        </p:xfrm>
        <a:graphic>
          <a:graphicData uri="http://schemas.openxmlformats.org/drawingml/2006/table">
            <a:tbl>
              <a:tblPr/>
              <a:tblGrid>
                <a:gridCol w="10174680">
                  <a:extLst>
                    <a:ext uri="{9D8B030D-6E8A-4147-A177-3AD203B41FA5}">
                      <a16:colId xmlns:a16="http://schemas.microsoft.com/office/drawing/2014/main" val="20000"/>
                    </a:ext>
                  </a:extLst>
                </a:gridCol>
              </a:tblGrid>
              <a:tr h="370800">
                <a:tc>
                  <a:txBody>
                    <a:bodyPr/>
                    <a:lstStyle/>
                    <a:p>
                      <a:pPr marL="0" indent="0" defTabSz="1123200">
                        <a:lnSpc>
                          <a:spcPct val="100000"/>
                        </a:lnSpc>
                        <a:buNone/>
                        <a:tabLst>
                          <a:tab pos="0" algn="l"/>
                        </a:tabLst>
                      </a:pPr>
                      <a:r>
                        <a:rPr lang="pl-PL" sz="2000" b="1" strike="noStrike" spc="-1" dirty="0">
                          <a:solidFill>
                            <a:schemeClr val="dk1"/>
                          </a:solidFill>
                          <a:latin typeface="Arial Narrow"/>
                        </a:rPr>
                        <a:t>1. </a:t>
                      </a:r>
                      <a:r>
                        <a:rPr lang="en-GB" sz="2000" b="1" strike="noStrike" spc="-1" dirty="0" err="1">
                          <a:solidFill>
                            <a:schemeClr val="dk1"/>
                          </a:solidFill>
                          <a:latin typeface="Arial Narrow"/>
                        </a:rPr>
                        <a:t>Wprowadzenie</a:t>
                      </a:r>
                      <a:r>
                        <a:rPr lang="pl-PL" sz="2000" b="1" strike="noStrike" spc="-1" dirty="0">
                          <a:solidFill>
                            <a:schemeClr val="dk1"/>
                          </a:solidFill>
                          <a:latin typeface="Arial Narrow"/>
                        </a:rPr>
                        <a:t> i tło projektu</a:t>
                      </a:r>
                      <a:endParaRPr lang="pl-PL" sz="2000" b="1" strike="noStrike" spc="-1" dirty="0">
                        <a:solidFill>
                          <a:srgbClr val="000000"/>
                        </a:solidFill>
                        <a:latin typeface="Arial"/>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0"/>
                  </a:ext>
                </a:extLst>
              </a:tr>
              <a:tr h="370800">
                <a:tc>
                  <a:txBody>
                    <a:bodyPr/>
                    <a:lstStyle/>
                    <a:p>
                      <a:pPr defTabSz="1123200">
                        <a:lnSpc>
                          <a:spcPct val="100000"/>
                        </a:lnSpc>
                        <a:tabLst>
                          <a:tab pos="0" algn="l"/>
                        </a:tabLst>
                      </a:pPr>
                      <a:r>
                        <a:rPr lang="pl-PL" sz="2000" b="1" strike="noStrike" spc="-1" dirty="0">
                          <a:solidFill>
                            <a:schemeClr val="dk1"/>
                          </a:solidFill>
                          <a:latin typeface="Arial Narrow"/>
                        </a:rPr>
                        <a:t>2</a:t>
                      </a:r>
                      <a:r>
                        <a:rPr lang="pl-PL" sz="2000" b="1" strike="noStrike" spc="-1" dirty="0">
                          <a:solidFill>
                            <a:schemeClr val="dk1"/>
                          </a:solidFill>
                          <a:latin typeface="+mn-lt"/>
                        </a:rPr>
                        <a:t>. Dlaczego ADONIS</a:t>
                      </a:r>
                      <a:endParaRPr lang="pl-PL" sz="2000" b="1" strike="noStrike" spc="-1" dirty="0">
                        <a:solidFill>
                          <a:srgbClr val="000000"/>
                        </a:solidFill>
                        <a:latin typeface="Arial"/>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1"/>
                  </a:ext>
                </a:extLst>
              </a:tr>
              <a:tr h="370800">
                <a:tc>
                  <a:txBody>
                    <a:bodyPr/>
                    <a:lstStyle/>
                    <a:p>
                      <a:pPr defTabSz="1123200">
                        <a:lnSpc>
                          <a:spcPct val="100000"/>
                        </a:lnSpc>
                        <a:tabLst>
                          <a:tab pos="0" algn="l"/>
                        </a:tabLst>
                      </a:pPr>
                      <a:r>
                        <a:rPr lang="pl-PL" sz="2000" b="1" strike="noStrike" spc="-1" dirty="0">
                          <a:solidFill>
                            <a:schemeClr val="dk1"/>
                          </a:solidFill>
                          <a:latin typeface="Arial Narrow"/>
                        </a:rPr>
                        <a:t>3. Dlaczego </a:t>
                      </a:r>
                      <a:r>
                        <a:rPr lang="pl-PL" sz="2000" b="1" strike="noStrike" spc="-1" dirty="0" err="1">
                          <a:solidFill>
                            <a:schemeClr val="dk1"/>
                          </a:solidFill>
                          <a:latin typeface="Arial Narrow"/>
                        </a:rPr>
                        <a:t>Wizlink</a:t>
                      </a:r>
                      <a:endParaRPr lang="pl-PL" sz="2000" b="1" strike="noStrike" spc="-1" dirty="0">
                        <a:solidFill>
                          <a:srgbClr val="000000"/>
                        </a:solidFill>
                        <a:latin typeface="Arial"/>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2"/>
                  </a:ext>
                </a:extLst>
              </a:tr>
              <a:tr h="370800">
                <a:tc>
                  <a:txBody>
                    <a:bodyPr/>
                    <a:lstStyle/>
                    <a:p>
                      <a:pPr defTabSz="1123200">
                        <a:lnSpc>
                          <a:spcPct val="100000"/>
                        </a:lnSpc>
                        <a:tabLst>
                          <a:tab pos="0" algn="l"/>
                        </a:tabLst>
                      </a:pPr>
                      <a:r>
                        <a:rPr lang="pl-PL" sz="2000" b="1" strike="noStrike" spc="-1" dirty="0">
                          <a:solidFill>
                            <a:schemeClr val="dk1"/>
                          </a:solidFill>
                          <a:latin typeface="Arial Narrow"/>
                        </a:rPr>
                        <a:t>4.</a:t>
                      </a:r>
                      <a:r>
                        <a:rPr lang="pl-PL" sz="2000" b="1" strike="noStrike" spc="-1" dirty="0">
                          <a:solidFill>
                            <a:schemeClr val="dk1"/>
                          </a:solidFill>
                          <a:latin typeface="+mn-lt"/>
                        </a:rPr>
                        <a:t> Wdrożenie podejścia procesowego w administracji publicznej – doświadczenia UM w Świdnicy</a:t>
                      </a:r>
                      <a:endParaRPr lang="pl-PL" sz="2000" b="1" strike="noStrike" spc="-1" dirty="0">
                        <a:solidFill>
                          <a:schemeClr val="dk1"/>
                        </a:solidFill>
                        <a:latin typeface="Arial Narrow"/>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3"/>
                  </a:ext>
                </a:extLst>
              </a:tr>
              <a:tr h="370800">
                <a:tc>
                  <a:txBody>
                    <a:bodyPr/>
                    <a:lstStyle/>
                    <a:p>
                      <a:pPr marL="0" marR="0" lvl="0" indent="0" algn="l" defTabSz="1123200" rtl="0" eaLnBrk="1" fontAlgn="auto" latinLnBrk="0" hangingPunct="1">
                        <a:lnSpc>
                          <a:spcPct val="100000"/>
                        </a:lnSpc>
                        <a:spcBef>
                          <a:spcPts val="0"/>
                        </a:spcBef>
                        <a:spcAft>
                          <a:spcPts val="0"/>
                        </a:spcAft>
                        <a:buClrTx/>
                        <a:buSzTx/>
                        <a:buFontTx/>
                        <a:buNone/>
                        <a:tabLst>
                          <a:tab pos="0" algn="l"/>
                        </a:tabLst>
                        <a:defRPr/>
                      </a:pPr>
                      <a:r>
                        <a:rPr lang="pl-PL" sz="2000" b="1" strike="noStrike" spc="-1" dirty="0">
                          <a:solidFill>
                            <a:schemeClr val="dk1"/>
                          </a:solidFill>
                          <a:latin typeface="Arial Narrow"/>
                        </a:rPr>
                        <a:t>5. </a:t>
                      </a:r>
                      <a:r>
                        <a:rPr lang="pl-PL" sz="2000" b="1" strike="noStrike" spc="-1" dirty="0">
                          <a:solidFill>
                            <a:schemeClr val="dk1"/>
                          </a:solidFill>
                          <a:latin typeface="+mn-lt"/>
                        </a:rPr>
                        <a:t>Efekty wdrożenia – co zmienia uporządkowana architektura informacyjna</a:t>
                      </a:r>
                      <a:endParaRPr lang="pl-PL" sz="2000" b="1" strike="noStrike" spc="-1" dirty="0">
                        <a:solidFill>
                          <a:srgbClr val="000000"/>
                        </a:solidFill>
                        <a:latin typeface="Arial"/>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4"/>
                  </a:ext>
                </a:extLst>
              </a:tr>
              <a:tr h="370800">
                <a:tc>
                  <a:txBody>
                    <a:bodyPr/>
                    <a:lstStyle/>
                    <a:p>
                      <a:pPr defTabSz="1123200">
                        <a:lnSpc>
                          <a:spcPct val="100000"/>
                        </a:lnSpc>
                        <a:tabLst>
                          <a:tab pos="0" algn="l"/>
                        </a:tabLst>
                      </a:pPr>
                      <a:r>
                        <a:rPr lang="pl-PL" sz="2000" b="1" strike="noStrike" spc="-1" dirty="0">
                          <a:solidFill>
                            <a:schemeClr val="dk1"/>
                          </a:solidFill>
                          <a:latin typeface="Arial Narrow"/>
                        </a:rPr>
                        <a:t>6. </a:t>
                      </a:r>
                      <a:r>
                        <a:rPr lang="en-GB" sz="2000" b="1" strike="noStrike" spc="-1" dirty="0">
                          <a:solidFill>
                            <a:schemeClr val="dk1"/>
                          </a:solidFill>
                          <a:latin typeface="Arial Narrow"/>
                        </a:rPr>
                        <a:t>Q&amp;A</a:t>
                      </a:r>
                      <a:endParaRPr lang="pl-PL" sz="2000" b="1" strike="noStrike" spc="-1" dirty="0">
                        <a:solidFill>
                          <a:srgbClr val="000000"/>
                        </a:solidFill>
                        <a:latin typeface="Arial"/>
                      </a:endParaRPr>
                    </a:p>
                    <a:p>
                      <a:pPr defTabSz="1123200">
                        <a:lnSpc>
                          <a:spcPct val="100000"/>
                        </a:lnSpc>
                        <a:tabLst>
                          <a:tab pos="0" algn="l"/>
                        </a:tabLst>
                      </a:pPr>
                      <a:endParaRPr lang="pl-PL" sz="2000" b="1" strike="noStrike" spc="-1" dirty="0">
                        <a:solidFill>
                          <a:srgbClr val="000000"/>
                        </a:solidFill>
                        <a:latin typeface="Arial"/>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5"/>
                  </a:ext>
                </a:extLst>
              </a:tr>
              <a:tr h="370800">
                <a:tc>
                  <a:txBody>
                    <a:bodyPr/>
                    <a:lstStyle/>
                    <a:p>
                      <a:endParaRPr lang="en-GB" sz="2000" b="1" strike="noStrike" spc="-1" dirty="0">
                        <a:solidFill>
                          <a:schemeClr val="dk1"/>
                        </a:solidFill>
                        <a:latin typeface="Arial Narrow"/>
                      </a:endParaRPr>
                    </a:p>
                  </a:txBody>
                  <a:tcPr marL="91080" marR="91080">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6"/>
                  </a:ext>
                </a:extLst>
              </a:tr>
            </a:tbl>
          </a:graphicData>
        </a:graphic>
      </p:graphicFrame>
      <p:grpSp>
        <p:nvGrpSpPr>
          <p:cNvPr id="2" name="Grupa 1">
            <a:extLst>
              <a:ext uri="{FF2B5EF4-FFF2-40B4-BE49-F238E27FC236}">
                <a16:creationId xmlns:a16="http://schemas.microsoft.com/office/drawing/2014/main" id="{D09B24A0-A3A5-CB17-C816-4EBC48DB7DA3}"/>
              </a:ext>
            </a:extLst>
          </p:cNvPr>
          <p:cNvGrpSpPr/>
          <p:nvPr/>
        </p:nvGrpSpPr>
        <p:grpSpPr>
          <a:xfrm>
            <a:off x="710306" y="5960062"/>
            <a:ext cx="11097307" cy="633479"/>
            <a:chOff x="733752" y="6046032"/>
            <a:chExt cx="11097307" cy="633479"/>
          </a:xfrm>
        </p:grpSpPr>
        <p:pic>
          <p:nvPicPr>
            <p:cNvPr id="5" name="Picture 6">
              <a:extLst>
                <a:ext uri="{FF2B5EF4-FFF2-40B4-BE49-F238E27FC236}">
                  <a16:creationId xmlns:a16="http://schemas.microsoft.com/office/drawing/2014/main" id="{F8C48A24-6C99-5BC4-0098-58FE6E8F89C5}"/>
                </a:ext>
              </a:extLst>
            </p:cNvPr>
            <p:cNvPicPr/>
            <p:nvPr/>
          </p:nvPicPr>
          <p:blipFill>
            <a:blip r:embed="rId3"/>
            <a:stretch/>
          </p:blipFill>
          <p:spPr>
            <a:xfrm>
              <a:off x="10469415" y="6051096"/>
              <a:ext cx="1361644" cy="628415"/>
            </a:xfrm>
            <a:prstGeom prst="rect">
              <a:avLst/>
            </a:prstGeom>
            <a:ln w="0">
              <a:noFill/>
            </a:ln>
          </p:spPr>
        </p:pic>
        <p:pic>
          <p:nvPicPr>
            <p:cNvPr id="6" name="Picture 9">
              <a:extLst>
                <a:ext uri="{FF2B5EF4-FFF2-40B4-BE49-F238E27FC236}">
                  <a16:creationId xmlns:a16="http://schemas.microsoft.com/office/drawing/2014/main" id="{3C27D9E4-E069-C800-1251-4BFB60CF3EBA}"/>
                </a:ext>
              </a:extLst>
            </p:cNvPr>
            <p:cNvPicPr/>
            <p:nvPr/>
          </p:nvPicPr>
          <p:blipFill>
            <a:blip r:embed="rId4"/>
            <a:stretch/>
          </p:blipFill>
          <p:spPr>
            <a:xfrm>
              <a:off x="5127576" y="6047922"/>
              <a:ext cx="1495235" cy="593789"/>
            </a:xfrm>
            <a:prstGeom prst="rect">
              <a:avLst/>
            </a:prstGeom>
            <a:ln w="0">
              <a:noFill/>
            </a:ln>
          </p:spPr>
        </p:pic>
        <p:pic>
          <p:nvPicPr>
            <p:cNvPr id="14" name="Picture 11">
              <a:extLst>
                <a:ext uri="{FF2B5EF4-FFF2-40B4-BE49-F238E27FC236}">
                  <a16:creationId xmlns:a16="http://schemas.microsoft.com/office/drawing/2014/main" id="{543408DE-1911-29F1-7B76-5AB0E6CE1BEA}"/>
                </a:ext>
              </a:extLst>
            </p:cNvPr>
            <p:cNvPicPr/>
            <p:nvPr/>
          </p:nvPicPr>
          <p:blipFill>
            <a:blip r:embed="rId5"/>
            <a:stretch/>
          </p:blipFill>
          <p:spPr>
            <a:xfrm>
              <a:off x="733752" y="6046032"/>
              <a:ext cx="1361645" cy="590280"/>
            </a:xfrm>
            <a:prstGeom prst="rect">
              <a:avLst/>
            </a:prstGeom>
            <a:ln w="0">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Projektowanie i dokumentowanie - procesy</a:t>
            </a:r>
            <a:endParaRPr lang="pl-PL" sz="3200" b="0" strike="noStrike" spc="-1">
              <a:solidFill>
                <a:srgbClr val="000000"/>
              </a:solidFill>
              <a:latin typeface="Arial"/>
            </a:endParaRPr>
          </a:p>
        </p:txBody>
      </p:sp>
      <p:pic>
        <p:nvPicPr>
          <p:cNvPr id="154" name="Obraz 7" descr="Obraz zawierający siedzi, monitor, znak, stół&#10;&#10;Opis wygenerowany automatycznie"/>
          <p:cNvPicPr/>
          <p:nvPr/>
        </p:nvPicPr>
        <p:blipFill>
          <a:blip r:embed="rId3"/>
          <a:stretch/>
        </p:blipFill>
        <p:spPr>
          <a:xfrm>
            <a:off x="3026520" y="1081440"/>
            <a:ext cx="5289120" cy="5289120"/>
          </a:xfrm>
          <a:prstGeom prst="rect">
            <a:avLst/>
          </a:prstGeom>
          <a:ln w="0">
            <a:noFill/>
          </a:ln>
        </p:spPr>
      </p:pic>
      <p:grpSp>
        <p:nvGrpSpPr>
          <p:cNvPr id="2" name="Grupa 1">
            <a:extLst>
              <a:ext uri="{FF2B5EF4-FFF2-40B4-BE49-F238E27FC236}">
                <a16:creationId xmlns:a16="http://schemas.microsoft.com/office/drawing/2014/main" id="{2F8E39C1-6A24-768D-DCF0-7B131EFE825B}"/>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B71A2CEC-68FD-2078-BE32-354B28A0048B}"/>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A9E6C802-F0B1-693B-BA58-8CFF9F8D8F91}"/>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ADFE03C1-AE50-B7E6-3258-DCC41AF2BEED}"/>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797760" y="43200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Szybkie i wygodne modelowanie procesów w BPMN</a:t>
            </a:r>
            <a:endParaRPr lang="pl-PL" sz="3200" b="0" strike="noStrike" spc="-1">
              <a:solidFill>
                <a:srgbClr val="000000"/>
              </a:solidFill>
              <a:latin typeface="Arial"/>
            </a:endParaRPr>
          </a:p>
        </p:txBody>
      </p:sp>
      <p:pic>
        <p:nvPicPr>
          <p:cNvPr id="156" name="Obraz 155"/>
          <p:cNvPicPr/>
          <p:nvPr/>
        </p:nvPicPr>
        <p:blipFill>
          <a:blip r:embed="rId3"/>
          <a:stretch/>
        </p:blipFill>
        <p:spPr>
          <a:xfrm>
            <a:off x="925560" y="1080000"/>
            <a:ext cx="8459280" cy="4572000"/>
          </a:xfrm>
          <a:prstGeom prst="rect">
            <a:avLst/>
          </a:prstGeom>
          <a:ln w="0">
            <a:noFill/>
          </a:ln>
        </p:spPr>
      </p:pic>
      <p:sp>
        <p:nvSpPr>
          <p:cNvPr id="157" name="Rechteck 14"/>
          <p:cNvSpPr/>
          <p:nvPr/>
        </p:nvSpPr>
        <p:spPr>
          <a:xfrm rot="21436800">
            <a:off x="4608914" y="4862412"/>
            <a:ext cx="5236920" cy="16966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Modelowanie zgodnie ze standardem BPMN 2.0</a:t>
            </a:r>
            <a:endParaRPr lang="pl-PL" sz="1640" b="0" strike="noStrike" spc="-1" dirty="0">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1" dirty="0">
                <a:solidFill>
                  <a:schemeClr val="lt1"/>
                </a:solidFill>
                <a:latin typeface="Arial Narrow"/>
              </a:rPr>
              <a:t>Asystent modelowania pomagający ustawiać dodatkowe atrybuty obiektów, łączyć je zgodnie z notacją</a:t>
            </a:r>
            <a:endParaRPr lang="pl-PL" sz="1640" b="0" strike="noStrike" spc="-1" dirty="0">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1" dirty="0">
                <a:solidFill>
                  <a:schemeClr val="lt1"/>
                </a:solidFill>
                <a:latin typeface="Arial Narrow"/>
              </a:rPr>
              <a:t>Układanie obiektów i zmiana układu modelu</a:t>
            </a:r>
            <a:endParaRPr lang="pl-PL" sz="1640" b="0" strike="noStrike" spc="-1" dirty="0">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1" dirty="0">
                <a:solidFill>
                  <a:schemeClr val="lt1"/>
                </a:solidFill>
                <a:latin typeface="Arial Narrow"/>
              </a:rPr>
              <a:t>100% w przeglądarce</a:t>
            </a:r>
            <a:endParaRPr lang="pl-PL" sz="1640" b="0" strike="noStrike" spc="-1" dirty="0">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1" dirty="0">
                <a:solidFill>
                  <a:schemeClr val="lt1"/>
                </a:solidFill>
                <a:latin typeface="Arial Narrow"/>
              </a:rPr>
              <a:t>Wspólna baza danych i możliwość łączenia ze sobą modeli</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E6880EB1-37BE-8BC3-B030-01E27FB71332}"/>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E35F0090-014D-4094-4CB7-C685F08161B1}"/>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C57B8158-717A-2218-9D60-6C513A98FD66}"/>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45635B1E-EA2E-BCCE-77A6-F2B278ACD345}"/>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Zasoby</a:t>
            </a:r>
            <a:endParaRPr lang="pl-PL" sz="3200" b="0" strike="noStrike" spc="-1">
              <a:solidFill>
                <a:srgbClr val="000000"/>
              </a:solidFill>
              <a:latin typeface="Arial"/>
            </a:endParaRPr>
          </a:p>
        </p:txBody>
      </p:sp>
      <p:pic>
        <p:nvPicPr>
          <p:cNvPr id="159" name="Obraz 8" descr="Obraz zawierający monitor, znak, siedzi, zegar&#10;&#10;Opis wygenerowany automatycznie"/>
          <p:cNvPicPr/>
          <p:nvPr/>
        </p:nvPicPr>
        <p:blipFill>
          <a:blip r:embed="rId3"/>
          <a:stretch/>
        </p:blipFill>
        <p:spPr>
          <a:xfrm>
            <a:off x="3026520" y="1081440"/>
            <a:ext cx="5289120" cy="5289120"/>
          </a:xfrm>
          <a:prstGeom prst="rect">
            <a:avLst/>
          </a:prstGeom>
          <a:ln w="0">
            <a:noFill/>
          </a:ln>
        </p:spPr>
      </p:pic>
      <p:grpSp>
        <p:nvGrpSpPr>
          <p:cNvPr id="2" name="Grupa 1">
            <a:extLst>
              <a:ext uri="{FF2B5EF4-FFF2-40B4-BE49-F238E27FC236}">
                <a16:creationId xmlns:a16="http://schemas.microsoft.com/office/drawing/2014/main" id="{D65CE219-EB29-CF91-CAC5-B396548F5CC8}"/>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6C06E913-0D80-80CF-1949-B90DA9A4AC14}"/>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8D3EDC42-8722-A92B-75E6-63A8E3541BA8}"/>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4722BFCC-0D8F-54D1-044B-3A4EAE27D293}"/>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797760" y="432000"/>
            <a:ext cx="973188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Więcej niż tylko procesy – metamodel systemu ADONIS</a:t>
            </a:r>
            <a:endParaRPr lang="pl-PL" sz="3200" b="0" strike="noStrike" spc="-1">
              <a:solidFill>
                <a:srgbClr val="000000"/>
              </a:solidFill>
              <a:latin typeface="Arial"/>
            </a:endParaRPr>
          </a:p>
        </p:txBody>
      </p:sp>
      <p:pic>
        <p:nvPicPr>
          <p:cNvPr id="161" name="Obraz 160"/>
          <p:cNvPicPr/>
          <p:nvPr/>
        </p:nvPicPr>
        <p:blipFill>
          <a:blip r:embed="rId3"/>
          <a:stretch/>
        </p:blipFill>
        <p:spPr>
          <a:xfrm>
            <a:off x="1824480" y="1080000"/>
            <a:ext cx="6274800" cy="5295960"/>
          </a:xfrm>
          <a:prstGeom prst="rect">
            <a:avLst/>
          </a:prstGeom>
          <a:ln w="0">
            <a:noFill/>
          </a:ln>
        </p:spPr>
      </p:pic>
      <p:grpSp>
        <p:nvGrpSpPr>
          <p:cNvPr id="2" name="Grupa 1">
            <a:extLst>
              <a:ext uri="{FF2B5EF4-FFF2-40B4-BE49-F238E27FC236}">
                <a16:creationId xmlns:a16="http://schemas.microsoft.com/office/drawing/2014/main" id="{40DAA35A-0CD4-C251-1B8E-DD5145F5241B}"/>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C92610C9-FC60-6726-3BBD-7536F4F16DE0}"/>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6038C5F9-1828-C088-F09D-B248C5DEF6E7}"/>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C098FF87-FDD7-E2E5-4160-0049ACF53805}"/>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2FD82025-E45E-FF9B-5CFE-ED5B996CB6F4}"/>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677BB3CF-FE57-AD1E-A18E-CC724DCA98F0}"/>
                </a:ext>
              </a:extLst>
            </p:cNvPr>
            <p:cNvPicPr/>
            <p:nvPr/>
          </p:nvPicPr>
          <p:blipFill>
            <a:blip r:embed="rId3"/>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B5F748B0-4797-9FB9-6A98-0D8E7A789EA6}"/>
                </a:ext>
              </a:extLst>
            </p:cNvPr>
            <p:cNvPicPr/>
            <p:nvPr/>
          </p:nvPicPr>
          <p:blipFill>
            <a:blip r:embed="rId4"/>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271FD503-6605-6359-4197-3F3B3C2F5D2C}"/>
                </a:ext>
              </a:extLst>
            </p:cNvPr>
            <p:cNvPicPr/>
            <p:nvPr/>
          </p:nvPicPr>
          <p:blipFill>
            <a:blip r:embed="rId5"/>
            <a:stretch/>
          </p:blipFill>
          <p:spPr>
            <a:xfrm>
              <a:off x="10402619" y="4008108"/>
              <a:ext cx="1361645" cy="590280"/>
            </a:xfrm>
            <a:prstGeom prst="rect">
              <a:avLst/>
            </a:prstGeom>
            <a:ln w="0">
              <a:noFill/>
            </a:ln>
          </p:spPr>
        </p:pic>
      </p:grpSp>
      <p:sp>
        <p:nvSpPr>
          <p:cNvPr id="162" name="PlaceHolder 1"/>
          <p:cNvSpPr>
            <a:spLocks noGrp="1"/>
          </p:cNvSpPr>
          <p:nvPr>
            <p:ph type="title"/>
          </p:nvPr>
        </p:nvSpPr>
        <p:spPr>
          <a:xfrm>
            <a:off x="797760" y="432000"/>
            <a:ext cx="1031472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rgbClr val="000000"/>
                </a:solidFill>
                <a:latin typeface="Arial Narrow"/>
              </a:rPr>
              <a:t>ADONIS pozwala z łatwością przypisywać zasoby do procesów</a:t>
            </a:r>
            <a:br>
              <a:rPr sz="3200"/>
            </a:br>
            <a:endParaRPr lang="pl-PL" sz="3200" b="0" strike="noStrike" spc="-1">
              <a:solidFill>
                <a:srgbClr val="000000"/>
              </a:solidFill>
              <a:latin typeface="Arial"/>
            </a:endParaRPr>
          </a:p>
        </p:txBody>
      </p:sp>
      <p:pic>
        <p:nvPicPr>
          <p:cNvPr id="163" name="Obraz 162"/>
          <p:cNvPicPr/>
          <p:nvPr/>
        </p:nvPicPr>
        <p:blipFill>
          <a:blip r:embed="rId6"/>
          <a:stretch/>
        </p:blipFill>
        <p:spPr>
          <a:xfrm>
            <a:off x="876554" y="1095631"/>
            <a:ext cx="9167040" cy="5039280"/>
          </a:xfrm>
          <a:prstGeom prst="rect">
            <a:avLst/>
          </a:prstGeom>
          <a:ln w="0">
            <a:noFill/>
          </a:ln>
        </p:spPr>
      </p:pic>
      <p:sp>
        <p:nvSpPr>
          <p:cNvPr id="164" name="Rechteck 14"/>
          <p:cNvSpPr/>
          <p:nvPr/>
        </p:nvSpPr>
        <p:spPr>
          <a:xfrm rot="21436800">
            <a:off x="5014903" y="5109230"/>
            <a:ext cx="5236920" cy="150948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Możliwość pokazywania powiązań między procesami, rolami, dokumentami, aplikacjami, …</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Wygodny mechanizm Przeciągnij i upuść</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1">
                <a:solidFill>
                  <a:schemeClr val="lt1"/>
                </a:solidFill>
                <a:latin typeface="Arial Narrow"/>
              </a:rPr>
              <a:t>Błyskawiczna aktualizacja modeli dzięki słownikom zasobów</a:t>
            </a:r>
            <a:endParaRPr lang="pl-PL" sz="1640" b="0" strike="noStrike" spc="-1">
              <a:solidFill>
                <a:srgbClr val="FFFFFF"/>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i optymalizacja</a:t>
            </a:r>
            <a:endParaRPr lang="pl-PL" sz="3200" b="0" strike="noStrike" spc="-1">
              <a:solidFill>
                <a:srgbClr val="000000"/>
              </a:solidFill>
              <a:latin typeface="Arial"/>
            </a:endParaRPr>
          </a:p>
        </p:txBody>
      </p:sp>
      <p:pic>
        <p:nvPicPr>
          <p:cNvPr id="166" name="Obraz 7" descr="Obraz zawierający siedzi, monitor, znak, zegar&#10;&#10;Opis wygenerowany automatycznie"/>
          <p:cNvPicPr/>
          <p:nvPr/>
        </p:nvPicPr>
        <p:blipFill>
          <a:blip r:embed="rId3"/>
          <a:stretch/>
        </p:blipFill>
        <p:spPr>
          <a:xfrm>
            <a:off x="3026520" y="1081440"/>
            <a:ext cx="5289120" cy="5289120"/>
          </a:xfrm>
          <a:prstGeom prst="rect">
            <a:avLst/>
          </a:prstGeom>
          <a:ln w="0">
            <a:noFill/>
          </a:ln>
        </p:spPr>
      </p:pic>
      <p:grpSp>
        <p:nvGrpSpPr>
          <p:cNvPr id="2" name="Grupa 1">
            <a:extLst>
              <a:ext uri="{FF2B5EF4-FFF2-40B4-BE49-F238E27FC236}">
                <a16:creationId xmlns:a16="http://schemas.microsoft.com/office/drawing/2014/main" id="{EEB336CE-0DCE-88B8-0B1B-4DABE6C1BF6D}"/>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D54C8A00-9266-C003-FC4D-0DAC8CC500B7}"/>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EDF733F2-4B02-0D64-4735-C356C7AF0C59}"/>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F23149DE-0CA5-0839-7B47-ED563B16803B}"/>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Łatwo dostępne analizy zarządcze dla procesów</a:t>
            </a:r>
            <a:endParaRPr lang="pl-PL" sz="3200" b="0" strike="noStrike" spc="-1">
              <a:solidFill>
                <a:srgbClr val="000000"/>
              </a:solidFill>
              <a:latin typeface="Arial"/>
            </a:endParaRPr>
          </a:p>
        </p:txBody>
      </p:sp>
      <p:pic>
        <p:nvPicPr>
          <p:cNvPr id="168" name="Obraz 167"/>
          <p:cNvPicPr/>
          <p:nvPr/>
        </p:nvPicPr>
        <p:blipFill>
          <a:blip r:embed="rId3"/>
          <a:stretch/>
        </p:blipFill>
        <p:spPr>
          <a:xfrm>
            <a:off x="768240" y="1252080"/>
            <a:ext cx="9277200" cy="4867200"/>
          </a:xfrm>
          <a:prstGeom prst="rect">
            <a:avLst/>
          </a:prstGeom>
          <a:ln w="0">
            <a:noFill/>
          </a:ln>
        </p:spPr>
      </p:pic>
      <p:sp>
        <p:nvSpPr>
          <p:cNvPr id="169" name="Rechteck 14"/>
          <p:cNvSpPr/>
          <p:nvPr/>
        </p:nvSpPr>
        <p:spPr>
          <a:xfrm rot="21436800">
            <a:off x="6682680" y="4787640"/>
            <a:ext cx="5162040" cy="156996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Analizy są dostępne dla wszystkich diagramów BPMN</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Szybki i wygodny przegląd wykorzystywanych ról (RACI), dokumentów, aplikacji, potencjału i dojrzałości procesu, ryzyk, KPI, projektów</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Kokpity są też dostępne dla wszystkich obiektów słownikowych: Ról, Aplikacji, Dokumentów, …</a:t>
            </a:r>
            <a:endParaRPr lang="pl-PL" sz="1640" b="0" strike="noStrike" spc="-1">
              <a:solidFill>
                <a:srgbClr val="FFFFFF"/>
              </a:solidFill>
              <a:latin typeface="Arial"/>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Lepsze zrozumienie powiązań i zależności</a:t>
            </a:r>
            <a:endParaRPr lang="pl-PL" sz="3200" b="0" strike="noStrike" spc="-1">
              <a:solidFill>
                <a:srgbClr val="000000"/>
              </a:solidFill>
              <a:latin typeface="Arial"/>
            </a:endParaRPr>
          </a:p>
        </p:txBody>
      </p:sp>
      <p:pic>
        <p:nvPicPr>
          <p:cNvPr id="171" name="Obraz 170"/>
          <p:cNvPicPr/>
          <p:nvPr/>
        </p:nvPicPr>
        <p:blipFill>
          <a:blip r:embed="rId3"/>
          <a:stretch/>
        </p:blipFill>
        <p:spPr>
          <a:xfrm>
            <a:off x="878040" y="1194480"/>
            <a:ext cx="9021240" cy="4754520"/>
          </a:xfrm>
          <a:prstGeom prst="rect">
            <a:avLst/>
          </a:prstGeom>
          <a:ln w="0">
            <a:noFill/>
          </a:ln>
        </p:spPr>
      </p:pic>
      <p:sp>
        <p:nvSpPr>
          <p:cNvPr id="172" name="Rechteck 14"/>
          <p:cNvSpPr/>
          <p:nvPr/>
        </p:nvSpPr>
        <p:spPr>
          <a:xfrm rot="21436800">
            <a:off x="4643571" y="5116834"/>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System pozwala łatwo pokazywać np. macierze RACI, analizy wpływu, widoki czasowe projektów optymalizacyjnych, FMEA i nie tylko</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ECAA4CA5-1CE5-C8D0-FD55-7E4DB2F677C2}"/>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801E1202-D9C3-667B-6E56-84DB02603BE0}"/>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CB07CE2D-005A-7D03-CA6B-03AF9A3FB698}"/>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F25D8A19-61FF-65FA-74E2-1E420954F83C}"/>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797760" y="432000"/>
            <a:ext cx="874188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podstaw prawnych połączonych z procesami</a:t>
            </a:r>
            <a:endParaRPr lang="pl-PL" sz="3200" b="0" strike="noStrike" spc="-1">
              <a:solidFill>
                <a:srgbClr val="000000"/>
              </a:solidFill>
              <a:latin typeface="Arial"/>
            </a:endParaRPr>
          </a:p>
        </p:txBody>
      </p:sp>
      <p:pic>
        <p:nvPicPr>
          <p:cNvPr id="174" name="Obraz 173"/>
          <p:cNvPicPr/>
          <p:nvPr/>
        </p:nvPicPr>
        <p:blipFill>
          <a:blip r:embed="rId3"/>
          <a:stretch/>
        </p:blipFill>
        <p:spPr>
          <a:xfrm>
            <a:off x="694800" y="1260000"/>
            <a:ext cx="9744480" cy="3959640"/>
          </a:xfrm>
          <a:prstGeom prst="rect">
            <a:avLst/>
          </a:prstGeom>
          <a:ln w="0">
            <a:noFill/>
          </a:ln>
        </p:spPr>
      </p:pic>
      <p:sp>
        <p:nvSpPr>
          <p:cNvPr id="175" name="Rechteck 1"/>
          <p:cNvSpPr/>
          <p:nvPr/>
        </p:nvSpPr>
        <p:spPr>
          <a:xfrm rot="21436800">
            <a:off x="4849415" y="5564645"/>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System pozwala łatwo pokazywać np. macierze RACI, analizy wpływu, widoki czasowe projektów optymalizacyjnych, FMEA i nie tylko</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2F762570-208C-AFD1-36DF-709F471F4552}"/>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AC8AA9FC-15E2-F938-79E7-09B9356FB5F6}"/>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0B22DEAB-F9D2-DB63-9FAD-41BDF05FD99F}"/>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1D33E089-AC37-6077-BBEE-78EA95139820}"/>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atrybutów znajdujących się w encjach</a:t>
            </a:r>
            <a:endParaRPr lang="pl-PL" sz="3200" b="0" strike="noStrike" spc="-1">
              <a:solidFill>
                <a:srgbClr val="000000"/>
              </a:solidFill>
              <a:latin typeface="Arial"/>
            </a:endParaRPr>
          </a:p>
        </p:txBody>
      </p:sp>
      <p:sp>
        <p:nvSpPr>
          <p:cNvPr id="177" name="Rechteck 2"/>
          <p:cNvSpPr/>
          <p:nvPr/>
        </p:nvSpPr>
        <p:spPr>
          <a:xfrm rot="21436800">
            <a:off x="4785698" y="5268730"/>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System pozwala łatwo pokazywać np. macierze RACI, analizy wpływu, widoki czasowe projektów optymalizacyjnych, FMEA i nie tylko</a:t>
            </a:r>
            <a:endParaRPr lang="pl-PL" sz="1640" b="0" strike="noStrike" spc="-1" dirty="0">
              <a:solidFill>
                <a:srgbClr val="FFFFFF"/>
              </a:solidFill>
              <a:latin typeface="Arial"/>
            </a:endParaRPr>
          </a:p>
        </p:txBody>
      </p:sp>
      <p:pic>
        <p:nvPicPr>
          <p:cNvPr id="178" name="Obraz 177"/>
          <p:cNvPicPr/>
          <p:nvPr/>
        </p:nvPicPr>
        <p:blipFill>
          <a:blip r:embed="rId3"/>
          <a:stretch/>
        </p:blipFill>
        <p:spPr>
          <a:xfrm>
            <a:off x="835560" y="1620000"/>
            <a:ext cx="9604080" cy="3128040"/>
          </a:xfrm>
          <a:prstGeom prst="rect">
            <a:avLst/>
          </a:prstGeom>
          <a:ln w="0">
            <a:noFill/>
          </a:ln>
        </p:spPr>
      </p:pic>
      <p:grpSp>
        <p:nvGrpSpPr>
          <p:cNvPr id="2" name="Grupa 1">
            <a:extLst>
              <a:ext uri="{FF2B5EF4-FFF2-40B4-BE49-F238E27FC236}">
                <a16:creationId xmlns:a16="http://schemas.microsoft.com/office/drawing/2014/main" id="{EA6EC020-E46A-B382-22A8-7F984F90C86F}"/>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5AE9AE42-160A-D5DC-3748-D3147EBA3E63}"/>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B949DA3A-7BA7-7EF3-38F1-BA37E4C59FD1}"/>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C18E7983-0190-493F-D5D0-F255B99EDB09}"/>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797760" y="432000"/>
            <a:ext cx="979200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Cykl całościowego zarządzania procesami</a:t>
            </a:r>
            <a:endParaRPr lang="pl-PL" sz="3200" b="0" strike="noStrike" spc="-1">
              <a:solidFill>
                <a:srgbClr val="000000"/>
              </a:solidFill>
              <a:latin typeface="Arial"/>
            </a:endParaRPr>
          </a:p>
        </p:txBody>
      </p:sp>
      <p:pic>
        <p:nvPicPr>
          <p:cNvPr id="139" name="Picture 1" descr="A blue circular diagram with white text&#10;&#10;Description automatically generated"/>
          <p:cNvPicPr/>
          <p:nvPr/>
        </p:nvPicPr>
        <p:blipFill>
          <a:blip r:embed="rId3"/>
          <a:stretch/>
        </p:blipFill>
        <p:spPr>
          <a:xfrm>
            <a:off x="3251880" y="1103320"/>
            <a:ext cx="4627524" cy="4846387"/>
          </a:xfrm>
          <a:prstGeom prst="rect">
            <a:avLst/>
          </a:prstGeom>
          <a:ln w="0">
            <a:noFill/>
          </a:ln>
        </p:spPr>
      </p:pic>
      <p:grpSp>
        <p:nvGrpSpPr>
          <p:cNvPr id="2" name="Grupa 1">
            <a:extLst>
              <a:ext uri="{FF2B5EF4-FFF2-40B4-BE49-F238E27FC236}">
                <a16:creationId xmlns:a16="http://schemas.microsoft.com/office/drawing/2014/main" id="{2E5A4A88-35FD-5949-D264-E162033275DB}"/>
              </a:ext>
            </a:extLst>
          </p:cNvPr>
          <p:cNvGrpSpPr/>
          <p:nvPr/>
        </p:nvGrpSpPr>
        <p:grpSpPr>
          <a:xfrm>
            <a:off x="10212742" y="4008108"/>
            <a:ext cx="1874987" cy="2384045"/>
            <a:chOff x="10212742" y="4008108"/>
            <a:chExt cx="1874987" cy="2384045"/>
          </a:xfrm>
        </p:grpSpPr>
        <p:pic>
          <p:nvPicPr>
            <p:cNvPr id="5" name="Picture 6">
              <a:extLst>
                <a:ext uri="{FF2B5EF4-FFF2-40B4-BE49-F238E27FC236}">
                  <a16:creationId xmlns:a16="http://schemas.microsoft.com/office/drawing/2014/main" id="{CD5269BE-933C-67F7-7518-C9B7447A7F8D}"/>
                </a:ext>
              </a:extLst>
            </p:cNvPr>
            <p:cNvPicPr/>
            <p:nvPr/>
          </p:nvPicPr>
          <p:blipFill>
            <a:blip r:embed="rId4"/>
            <a:stretch/>
          </p:blipFill>
          <p:spPr>
            <a:xfrm>
              <a:off x="10212742" y="5507261"/>
              <a:ext cx="1874987" cy="884892"/>
            </a:xfrm>
            <a:prstGeom prst="rect">
              <a:avLst/>
            </a:prstGeom>
            <a:ln w="0">
              <a:noFill/>
            </a:ln>
          </p:spPr>
        </p:pic>
        <p:pic>
          <p:nvPicPr>
            <p:cNvPr id="6" name="Picture 9">
              <a:extLst>
                <a:ext uri="{FF2B5EF4-FFF2-40B4-BE49-F238E27FC236}">
                  <a16:creationId xmlns:a16="http://schemas.microsoft.com/office/drawing/2014/main" id="{1A30813C-20A6-1D84-3D24-14AADEC67FFB}"/>
                </a:ext>
              </a:extLst>
            </p:cNvPr>
            <p:cNvPicPr/>
            <p:nvPr/>
          </p:nvPicPr>
          <p:blipFill>
            <a:blip r:embed="rId5"/>
            <a:stretch/>
          </p:blipFill>
          <p:spPr>
            <a:xfrm>
              <a:off x="10402619" y="4848093"/>
              <a:ext cx="1495235" cy="593789"/>
            </a:xfrm>
            <a:prstGeom prst="rect">
              <a:avLst/>
            </a:prstGeom>
            <a:ln w="0">
              <a:noFill/>
            </a:ln>
          </p:spPr>
        </p:pic>
        <p:pic>
          <p:nvPicPr>
            <p:cNvPr id="7" name="Picture 11">
              <a:extLst>
                <a:ext uri="{FF2B5EF4-FFF2-40B4-BE49-F238E27FC236}">
                  <a16:creationId xmlns:a16="http://schemas.microsoft.com/office/drawing/2014/main" id="{517204C0-920A-A451-87BF-5B4645DB9E06}"/>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danych przetwarzanych w formularzach</a:t>
            </a:r>
            <a:endParaRPr lang="pl-PL" sz="3200" b="0" strike="noStrike" spc="-1">
              <a:solidFill>
                <a:srgbClr val="000000"/>
              </a:solidFill>
              <a:latin typeface="Arial"/>
            </a:endParaRPr>
          </a:p>
        </p:txBody>
      </p:sp>
      <p:pic>
        <p:nvPicPr>
          <p:cNvPr id="180" name="Obraz 179"/>
          <p:cNvPicPr/>
          <p:nvPr/>
        </p:nvPicPr>
        <p:blipFill>
          <a:blip r:embed="rId3"/>
          <a:stretch/>
        </p:blipFill>
        <p:spPr>
          <a:xfrm>
            <a:off x="1620000" y="1530720"/>
            <a:ext cx="5965920" cy="4048920"/>
          </a:xfrm>
          <a:prstGeom prst="rect">
            <a:avLst/>
          </a:prstGeom>
          <a:ln w="0">
            <a:noFill/>
          </a:ln>
        </p:spPr>
      </p:pic>
      <p:sp>
        <p:nvSpPr>
          <p:cNvPr id="181" name="Rechteck 3"/>
          <p:cNvSpPr/>
          <p:nvPr/>
        </p:nvSpPr>
        <p:spPr>
          <a:xfrm rot="21436800">
            <a:off x="4771261" y="5259600"/>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System pozwala łatwo pokazywać np. macierze RACI, analizy wpływu, widoki czasowe projektów optymalizacyjnych, FMEA i nie tylko</a:t>
            </a:r>
            <a:endParaRPr lang="pl-PL" sz="1640" b="0" strike="noStrike" spc="-1">
              <a:solidFill>
                <a:srgbClr val="FFFFFF"/>
              </a:solidFill>
              <a:latin typeface="Arial"/>
            </a:endParaRPr>
          </a:p>
        </p:txBody>
      </p:sp>
      <p:grpSp>
        <p:nvGrpSpPr>
          <p:cNvPr id="2" name="Grupa 1">
            <a:extLst>
              <a:ext uri="{FF2B5EF4-FFF2-40B4-BE49-F238E27FC236}">
                <a16:creationId xmlns:a16="http://schemas.microsoft.com/office/drawing/2014/main" id="{FFC4B7CA-6908-C402-3D08-D8B18B9FEE4E}"/>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CA2B2755-4D35-CB9D-F6E8-874FFF0B51C8}"/>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D0C213F1-86C4-61A9-B845-1E4E2D95C3D7}"/>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620EF9E7-32E5-C5BC-C2A1-F2E899EEF05B}"/>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wejściowych, wyjściowych i powiązanych formularzy z procesami</a:t>
            </a:r>
            <a:endParaRPr lang="pl-PL" sz="3200" b="0" strike="noStrike" spc="-1">
              <a:solidFill>
                <a:srgbClr val="000000"/>
              </a:solidFill>
              <a:latin typeface="Arial"/>
            </a:endParaRPr>
          </a:p>
        </p:txBody>
      </p:sp>
      <p:pic>
        <p:nvPicPr>
          <p:cNvPr id="183" name="Obraz 182"/>
          <p:cNvPicPr/>
          <p:nvPr/>
        </p:nvPicPr>
        <p:blipFill>
          <a:blip r:embed="rId3"/>
          <a:stretch/>
        </p:blipFill>
        <p:spPr>
          <a:xfrm>
            <a:off x="360000" y="1440000"/>
            <a:ext cx="10287000" cy="4139640"/>
          </a:xfrm>
          <a:prstGeom prst="rect">
            <a:avLst/>
          </a:prstGeom>
          <a:ln w="0">
            <a:noFill/>
          </a:ln>
        </p:spPr>
      </p:pic>
      <p:sp>
        <p:nvSpPr>
          <p:cNvPr id="184" name="Rechteck 4"/>
          <p:cNvSpPr/>
          <p:nvPr/>
        </p:nvSpPr>
        <p:spPr>
          <a:xfrm rot="21436800">
            <a:off x="4982534" y="5386057"/>
            <a:ext cx="5236920" cy="91620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dirty="0">
                <a:solidFill>
                  <a:schemeClr val="lt1"/>
                </a:solidFill>
                <a:latin typeface="Arial Narrow"/>
              </a:rPr>
              <a:t>System pozwala łatwo pokazywać np. macierze RACI, analizy wpływu, widoki czasowe projektów optymalizacyjnych, FMEA i nie tylko</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AD335155-ECEF-8C44-B7B3-254830300B91}"/>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92302144-BBB7-B651-CB73-723FEA2DEDE7}"/>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6B4DAE46-4941-88FF-1C52-FA91CA0D27A7}"/>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09CDC584-CE07-AA2C-7609-1996AC8E66DA}"/>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797760" y="432000"/>
            <a:ext cx="8578800" cy="44136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ryzyk występujących w procesach</a:t>
            </a:r>
            <a:endParaRPr lang="pl-PL" sz="3200" b="0" strike="noStrike" spc="-1">
              <a:solidFill>
                <a:schemeClr val="dk1"/>
              </a:solidFill>
              <a:latin typeface="Arial Narrow"/>
            </a:endParaRPr>
          </a:p>
        </p:txBody>
      </p:sp>
      <p:sp>
        <p:nvSpPr>
          <p:cNvPr id="188" name="Rechteck 5"/>
          <p:cNvSpPr/>
          <p:nvPr/>
        </p:nvSpPr>
        <p:spPr>
          <a:xfrm rot="21436800">
            <a:off x="4699558" y="5358504"/>
            <a:ext cx="5236560" cy="91584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18" dirty="0">
                <a:solidFill>
                  <a:schemeClr val="lt1"/>
                </a:solidFill>
                <a:latin typeface="Arial Narrow"/>
              </a:rPr>
              <a:t>System pozwala łatwo pokazywać np. macierze RACI, analizy wpływu, widoki czasowe projektów optymalizacyjnych, FMEA i nie tylko</a:t>
            </a:r>
            <a:endParaRPr lang="pl-PL" sz="1640" b="0" strike="noStrike" spc="-1" dirty="0">
              <a:solidFill>
                <a:srgbClr val="FFFFFF"/>
              </a:solidFill>
              <a:latin typeface="Arial"/>
            </a:endParaRPr>
          </a:p>
        </p:txBody>
      </p:sp>
      <p:pic>
        <p:nvPicPr>
          <p:cNvPr id="189" name="Picture 188"/>
          <p:cNvPicPr/>
          <p:nvPr/>
        </p:nvPicPr>
        <p:blipFill>
          <a:blip r:embed="rId3"/>
          <a:stretch/>
        </p:blipFill>
        <p:spPr>
          <a:xfrm>
            <a:off x="360000" y="1260000"/>
            <a:ext cx="5024160" cy="3620160"/>
          </a:xfrm>
          <a:prstGeom prst="rect">
            <a:avLst/>
          </a:prstGeom>
          <a:ln w="0">
            <a:noFill/>
          </a:ln>
        </p:spPr>
      </p:pic>
      <p:pic>
        <p:nvPicPr>
          <p:cNvPr id="190" name="Picture 189"/>
          <p:cNvPicPr/>
          <p:nvPr/>
        </p:nvPicPr>
        <p:blipFill>
          <a:blip r:embed="rId4"/>
          <a:stretch/>
        </p:blipFill>
        <p:spPr>
          <a:xfrm>
            <a:off x="4782600" y="1997640"/>
            <a:ext cx="6197400" cy="2882520"/>
          </a:xfrm>
          <a:prstGeom prst="rect">
            <a:avLst/>
          </a:prstGeom>
          <a:ln w="0">
            <a:noFill/>
          </a:ln>
        </p:spPr>
      </p:pic>
      <p:grpSp>
        <p:nvGrpSpPr>
          <p:cNvPr id="2" name="Grupa 1">
            <a:extLst>
              <a:ext uri="{FF2B5EF4-FFF2-40B4-BE49-F238E27FC236}">
                <a16:creationId xmlns:a16="http://schemas.microsoft.com/office/drawing/2014/main" id="{0DAC1404-8AB5-C897-9B12-A027E5AF0228}"/>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7C28622C-BC5D-BAD5-FBEC-3A083B33C958}"/>
                </a:ext>
              </a:extLst>
            </p:cNvPr>
            <p:cNvPicPr/>
            <p:nvPr/>
          </p:nvPicPr>
          <p:blipFill>
            <a:blip r:embed="rId5"/>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649AFA77-3510-D11E-AA11-CD7E68CC9EA6}"/>
                </a:ext>
              </a:extLst>
            </p:cNvPr>
            <p:cNvPicPr/>
            <p:nvPr/>
          </p:nvPicPr>
          <p:blipFill>
            <a:blip r:embed="rId6"/>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D825E815-DBA3-E849-06A6-6637869BAA75}"/>
                </a:ext>
              </a:extLst>
            </p:cNvPr>
            <p:cNvPicPr/>
            <p:nvPr/>
          </p:nvPicPr>
          <p:blipFill>
            <a:blip r:embed="rId7"/>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797760" y="432000"/>
            <a:ext cx="8578800" cy="44136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ryzyk występujących w procesach</a:t>
            </a:r>
            <a:endParaRPr lang="pl-PL" sz="3200" b="0" strike="noStrike" spc="-1">
              <a:solidFill>
                <a:schemeClr val="dk1"/>
              </a:solidFill>
              <a:latin typeface="Arial Narrow"/>
            </a:endParaRPr>
          </a:p>
        </p:txBody>
      </p:sp>
      <p:pic>
        <p:nvPicPr>
          <p:cNvPr id="192" name="Picture 191"/>
          <p:cNvPicPr/>
          <p:nvPr/>
        </p:nvPicPr>
        <p:blipFill>
          <a:blip r:embed="rId3"/>
          <a:stretch/>
        </p:blipFill>
        <p:spPr>
          <a:xfrm>
            <a:off x="720000" y="1348200"/>
            <a:ext cx="9000000" cy="4095000"/>
          </a:xfrm>
          <a:prstGeom prst="rect">
            <a:avLst/>
          </a:prstGeom>
          <a:ln w="0">
            <a:noFill/>
          </a:ln>
        </p:spPr>
      </p:pic>
      <p:sp>
        <p:nvSpPr>
          <p:cNvPr id="193" name="Rechteck 6"/>
          <p:cNvSpPr/>
          <p:nvPr/>
        </p:nvSpPr>
        <p:spPr>
          <a:xfrm rot="21436800">
            <a:off x="4952578" y="5566934"/>
            <a:ext cx="5236560" cy="91584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18" dirty="0">
                <a:solidFill>
                  <a:schemeClr val="lt1"/>
                </a:solidFill>
                <a:latin typeface="Arial Narrow"/>
              </a:rPr>
              <a:t>System pozwala łatwo pokazywać np. macierze RACI, analizy wpływu, widoki czasowe projektów optymalizacyjnych, FMEA i nie tylko</a:t>
            </a:r>
            <a:endParaRPr lang="pl-PL" sz="1640" b="0" strike="noStrike" spc="-1" dirty="0">
              <a:solidFill>
                <a:srgbClr val="FFFFFF"/>
              </a:solidFill>
              <a:latin typeface="Arial"/>
            </a:endParaRPr>
          </a:p>
        </p:txBody>
      </p:sp>
      <p:grpSp>
        <p:nvGrpSpPr>
          <p:cNvPr id="2" name="Grupa 1">
            <a:extLst>
              <a:ext uri="{FF2B5EF4-FFF2-40B4-BE49-F238E27FC236}">
                <a16:creationId xmlns:a16="http://schemas.microsoft.com/office/drawing/2014/main" id="{5E10923D-7B02-CB16-C542-CEE030046658}"/>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391A7465-8D38-CF9E-1874-325961AE22E7}"/>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58EC4251-C8B4-DF27-5916-96ECA1F4492A}"/>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39549D16-2DF3-EFDB-00CB-1EE4A570A01B}"/>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Obraz 4"/>
          <p:cNvPicPr/>
          <p:nvPr/>
        </p:nvPicPr>
        <p:blipFill>
          <a:blip r:embed="rId3"/>
          <a:stretch/>
        </p:blipFill>
        <p:spPr>
          <a:xfrm>
            <a:off x="886680" y="1191240"/>
            <a:ext cx="9288000" cy="5223960"/>
          </a:xfrm>
          <a:prstGeom prst="rect">
            <a:avLst/>
          </a:prstGeom>
          <a:ln w="0">
            <a:noFill/>
          </a:ln>
        </p:spPr>
      </p:pic>
      <p:sp>
        <p:nvSpPr>
          <p:cNvPr id="186" name="Rechteck 14"/>
          <p:cNvSpPr/>
          <p:nvPr/>
        </p:nvSpPr>
        <p:spPr>
          <a:xfrm rot="21436800">
            <a:off x="6677640" y="4629240"/>
            <a:ext cx="5236920" cy="185472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Przypisywanie kosztów i czasów do kroków procesu</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Definiowanie prawdopodobieństw ścieżek i częstości wykonań procesów</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Analiza kosztów i czasów „krok po kroku”</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Symulacja procesów pozwalająca ustalać wąskie gardła, porównywać warianty, szacować zapotrzebowanie na personel</a:t>
            </a:r>
            <a:endParaRPr lang="pl-PL" sz="1640" b="0" strike="noStrike" spc="-1">
              <a:solidFill>
                <a:srgbClr val="FFFFFF"/>
              </a:solidFill>
              <a:latin typeface="Arial"/>
            </a:endParaRPr>
          </a:p>
        </p:txBody>
      </p:sp>
      <p:sp>
        <p:nvSpPr>
          <p:cNvPr id="187" name="PlaceHolder 1"/>
          <p:cNvSpPr>
            <a:spLocks noGrp="1"/>
          </p:cNvSpPr>
          <p:nvPr>
            <p:ph type="title"/>
          </p:nvPr>
        </p:nvSpPr>
        <p:spPr>
          <a:xfrm>
            <a:off x="797760" y="43200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Analiza i optymalizacja procesów dzięki symulacji</a:t>
            </a:r>
            <a:endParaRPr lang="pl-PL" sz="32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Wdrożenie i zmiana</a:t>
            </a:r>
            <a:endParaRPr lang="pl-PL" sz="3200" b="0" strike="noStrike" spc="-1">
              <a:solidFill>
                <a:srgbClr val="000000"/>
              </a:solidFill>
              <a:latin typeface="Arial"/>
            </a:endParaRPr>
          </a:p>
        </p:txBody>
      </p:sp>
      <p:pic>
        <p:nvPicPr>
          <p:cNvPr id="189" name="Obraz 7" descr="Obraz zawierający monitor, siedzi, znak, komputer&#10;&#10;Opis wygenerowany automatycznie"/>
          <p:cNvPicPr/>
          <p:nvPr/>
        </p:nvPicPr>
        <p:blipFill>
          <a:blip r:embed="rId3"/>
          <a:stretch/>
        </p:blipFill>
        <p:spPr>
          <a:xfrm>
            <a:off x="3000960" y="1055880"/>
            <a:ext cx="5314320" cy="5314320"/>
          </a:xfrm>
          <a:prstGeom prst="rect">
            <a:avLst/>
          </a:prstGeom>
          <a:ln w="0">
            <a:noFill/>
          </a:ln>
        </p:spPr>
      </p:pic>
      <p:grpSp>
        <p:nvGrpSpPr>
          <p:cNvPr id="2" name="Grupa 1">
            <a:extLst>
              <a:ext uri="{FF2B5EF4-FFF2-40B4-BE49-F238E27FC236}">
                <a16:creationId xmlns:a16="http://schemas.microsoft.com/office/drawing/2014/main" id="{D80F4743-34D4-1901-152D-7CB407FE8C2B}"/>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BB734D74-4F0E-849A-260C-45A2E2A8DED6}"/>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FB0D8164-B192-E5BB-D1A8-7CEF0300DC88}"/>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3289A6D2-88F0-6468-2530-4027A2F3146D}"/>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797760" y="432000"/>
            <a:ext cx="96627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Zarządzanie wersjami modeli, opiniowanie i akceptacja</a:t>
            </a:r>
            <a:endParaRPr lang="pl-PL" sz="3200" b="0" strike="noStrike" spc="-1">
              <a:solidFill>
                <a:srgbClr val="000000"/>
              </a:solidFill>
              <a:latin typeface="Arial"/>
            </a:endParaRPr>
          </a:p>
        </p:txBody>
      </p:sp>
      <p:pic>
        <p:nvPicPr>
          <p:cNvPr id="191" name="Obraz 190"/>
          <p:cNvPicPr/>
          <p:nvPr/>
        </p:nvPicPr>
        <p:blipFill>
          <a:blip r:embed="rId3"/>
          <a:stretch/>
        </p:blipFill>
        <p:spPr>
          <a:xfrm>
            <a:off x="389160" y="1143360"/>
            <a:ext cx="8610120" cy="4530600"/>
          </a:xfrm>
          <a:prstGeom prst="rect">
            <a:avLst/>
          </a:prstGeom>
          <a:ln w="0">
            <a:noFill/>
          </a:ln>
        </p:spPr>
      </p:pic>
      <p:sp>
        <p:nvSpPr>
          <p:cNvPr id="192" name="Rechteck 14"/>
          <p:cNvSpPr/>
          <p:nvPr/>
        </p:nvSpPr>
        <p:spPr>
          <a:xfrm rot="21436800">
            <a:off x="6732360" y="4393800"/>
            <a:ext cx="5252040" cy="216144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Kontrola jakości modeli w ramach mechanizmu Kontroluj i akceptuj</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Praktyczny proces akceptacji diagramów (szkic, sprawdzenie metodyczne, akceptacja biznesowa) z wieloma opcjami konfiguracji i możliwościami dopasowani</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Historia zmian zachowywana do celów audytowych oraz możliwość graficznego porównywania modeli</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Notyfikacje e-mail o oczekujących zadaniach</a:t>
            </a:r>
            <a:endParaRPr lang="pl-PL" sz="1640" b="0" strike="noStrike" spc="-1">
              <a:solidFill>
                <a:srgbClr val="FFFFFF"/>
              </a:solidFill>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Czytelna dokumentacja procesowa dla wykonawców</a:t>
            </a:r>
            <a:endParaRPr lang="pl-PL" sz="3200" b="0" strike="noStrike" spc="-1">
              <a:solidFill>
                <a:srgbClr val="000000"/>
              </a:solidFill>
              <a:latin typeface="Arial"/>
            </a:endParaRPr>
          </a:p>
        </p:txBody>
      </p:sp>
      <p:pic>
        <p:nvPicPr>
          <p:cNvPr id="194" name="Obraz 193"/>
          <p:cNvPicPr/>
          <p:nvPr/>
        </p:nvPicPr>
        <p:blipFill>
          <a:blip r:embed="rId3"/>
          <a:stretch/>
        </p:blipFill>
        <p:spPr>
          <a:xfrm>
            <a:off x="360000" y="3060000"/>
            <a:ext cx="6299280" cy="3297240"/>
          </a:xfrm>
          <a:prstGeom prst="rect">
            <a:avLst/>
          </a:prstGeom>
          <a:ln w="0">
            <a:noFill/>
          </a:ln>
        </p:spPr>
      </p:pic>
      <p:pic>
        <p:nvPicPr>
          <p:cNvPr id="195" name="Obraz 194"/>
          <p:cNvPicPr/>
          <p:nvPr/>
        </p:nvPicPr>
        <p:blipFill>
          <a:blip r:embed="rId4"/>
          <a:stretch/>
        </p:blipFill>
        <p:spPr>
          <a:xfrm>
            <a:off x="4320000" y="1194480"/>
            <a:ext cx="6479280" cy="2764800"/>
          </a:xfrm>
          <a:prstGeom prst="rect">
            <a:avLst/>
          </a:prstGeom>
          <a:ln w="0">
            <a:noFill/>
          </a:ln>
        </p:spPr>
      </p:pic>
      <p:sp>
        <p:nvSpPr>
          <p:cNvPr id="196" name="Rechteck 14"/>
          <p:cNvSpPr/>
          <p:nvPr/>
        </p:nvSpPr>
        <p:spPr>
          <a:xfrm rot="21436800">
            <a:off x="6690960" y="4925160"/>
            <a:ext cx="5162040" cy="143172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Pracownicy mogą przeglądać procesy w wersji graficznej i tekstowej</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Możliwość generacji raportów</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Prosta metoda zgłaszania uwag i pomysłów na usprawnienie przez panel współpracy</a:t>
            </a:r>
            <a:endParaRPr lang="pl-PL" sz="1640" b="0" strike="noStrike" spc="-1">
              <a:solidFill>
                <a:srgbClr val="FFFFFF"/>
              </a:solidFill>
              <a:latin typeface="Arial"/>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Wykonywanie i utrzymanie</a:t>
            </a:r>
            <a:endParaRPr lang="pl-PL" sz="3200" b="0" strike="noStrike" spc="-1">
              <a:solidFill>
                <a:srgbClr val="000000"/>
              </a:solidFill>
              <a:latin typeface="Arial"/>
            </a:endParaRPr>
          </a:p>
        </p:txBody>
      </p:sp>
      <p:pic>
        <p:nvPicPr>
          <p:cNvPr id="203" name="Obraz 7" descr="Obraz zawierający siedzi, monitor, znak, stół&#10;&#10;Opis wygenerowany automatycznie"/>
          <p:cNvPicPr/>
          <p:nvPr/>
        </p:nvPicPr>
        <p:blipFill>
          <a:blip r:embed="rId3"/>
          <a:stretch/>
        </p:blipFill>
        <p:spPr>
          <a:xfrm>
            <a:off x="3091680" y="1081440"/>
            <a:ext cx="5289120" cy="5289120"/>
          </a:xfrm>
          <a:prstGeom prst="rect">
            <a:avLst/>
          </a:prstGeom>
          <a:ln w="0">
            <a:noFill/>
          </a:ln>
        </p:spPr>
      </p:pic>
      <p:grpSp>
        <p:nvGrpSpPr>
          <p:cNvPr id="2" name="Grupa 1">
            <a:extLst>
              <a:ext uri="{FF2B5EF4-FFF2-40B4-BE49-F238E27FC236}">
                <a16:creationId xmlns:a16="http://schemas.microsoft.com/office/drawing/2014/main" id="{BDFB9AA1-B2A5-72AF-05CE-A73A8793F5C8}"/>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E0399000-4CB1-DBA9-F09C-B273AB7B1CED}"/>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C5D56948-4A42-2059-5B77-B20F5AADA57E}"/>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E0E57869-E0BC-6C82-0DDB-963E85D9489B}"/>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AFF6-B0FD-4CF6-CC43-CAA6DC8CFDB1}"/>
            </a:ext>
          </a:extLst>
        </p:cNvPr>
        <p:cNvGrpSpPr/>
        <p:nvPr/>
      </p:nvGrpSpPr>
      <p:grpSpPr>
        <a:xfrm>
          <a:off x="0" y="0"/>
          <a:ext cx="0" cy="0"/>
          <a:chOff x="0" y="0"/>
          <a:chExt cx="0" cy="0"/>
        </a:xfrm>
      </p:grpSpPr>
      <p:sp>
        <p:nvSpPr>
          <p:cNvPr id="202" name="PlaceHolder 1">
            <a:extLst>
              <a:ext uri="{FF2B5EF4-FFF2-40B4-BE49-F238E27FC236}">
                <a16:creationId xmlns:a16="http://schemas.microsoft.com/office/drawing/2014/main" id="{174CF953-8E6D-0C4F-989A-D21153CA0A54}"/>
              </a:ext>
            </a:extLst>
          </p:cNvPr>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Korzyści z wdrożenia – ile pracuje robot</a:t>
            </a:r>
            <a:endParaRPr lang="pl-PL" sz="3200" b="0" strike="noStrike" spc="-1" dirty="0">
              <a:solidFill>
                <a:srgbClr val="000000"/>
              </a:solidFill>
              <a:latin typeface="Arial"/>
            </a:endParaRPr>
          </a:p>
        </p:txBody>
      </p:sp>
      <p:sp>
        <p:nvSpPr>
          <p:cNvPr id="4" name="PlaceHolder 1">
            <a:extLst>
              <a:ext uri="{FF2B5EF4-FFF2-40B4-BE49-F238E27FC236}">
                <a16:creationId xmlns:a16="http://schemas.microsoft.com/office/drawing/2014/main" id="{02303B99-6171-695F-D50F-09E38DF137EF}"/>
              </a:ext>
            </a:extLst>
          </p:cNvPr>
          <p:cNvSpPr txBox="1">
            <a:spLocks/>
          </p:cNvSpPr>
          <p:nvPr/>
        </p:nvSpPr>
        <p:spPr>
          <a:xfrm>
            <a:off x="7760676" y="1968862"/>
            <a:ext cx="3774831" cy="3037689"/>
          </a:xfrm>
          <a:prstGeom prst="rect">
            <a:avLst/>
          </a:prstGeom>
          <a:noFill/>
          <a:ln w="0">
            <a:noFill/>
          </a:ln>
        </p:spPr>
        <p:txBody>
          <a:bodyPr lIns="90000" tIns="45000" rIns="90000" bIns="45000" numCol="1" spc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pl-PL" sz="1800" b="1" spc="-1" dirty="0">
                <a:solidFill>
                  <a:schemeClr val="dk1">
                    <a:lumMod val="85000"/>
                    <a:lumOff val="15000"/>
                  </a:schemeClr>
                </a:solidFill>
                <a:latin typeface="Arial Narrow"/>
              </a:rPr>
              <a:t>Robot jest uruchamiany 13 razy na dobę</a:t>
            </a:r>
          </a:p>
          <a:p>
            <a:pPr>
              <a:lnSpc>
                <a:spcPct val="100000"/>
              </a:lnSpc>
              <a:tabLst>
                <a:tab pos="0" algn="l"/>
              </a:tabLst>
            </a:pPr>
            <a:endParaRPr lang="pl-PL" sz="1800" b="1" spc="-1" dirty="0">
              <a:solidFill>
                <a:srgbClr val="000000"/>
              </a:solidFill>
              <a:latin typeface="Arial"/>
            </a:endParaRPr>
          </a:p>
          <a:p>
            <a:pPr>
              <a:lnSpc>
                <a:spcPct val="100000"/>
              </a:lnSpc>
              <a:tabLst>
                <a:tab pos="0" algn="l"/>
              </a:tabLst>
            </a:pPr>
            <a:r>
              <a:rPr lang="pl-PL" sz="1800" b="1" spc="-1" dirty="0">
                <a:solidFill>
                  <a:schemeClr val="dk1">
                    <a:lumMod val="85000"/>
                    <a:lumOff val="15000"/>
                  </a:schemeClr>
                </a:solidFill>
              </a:rPr>
              <a:t>Łączny czas pracy robota to 53 min 14 s</a:t>
            </a:r>
          </a:p>
          <a:p>
            <a:pPr>
              <a:lnSpc>
                <a:spcPct val="100000"/>
              </a:lnSpc>
              <a:tabLst>
                <a:tab pos="0" algn="l"/>
              </a:tabLst>
            </a:pPr>
            <a:endParaRPr lang="pl-PL" sz="1800" b="1" spc="-1" dirty="0">
              <a:solidFill>
                <a:schemeClr val="dk1">
                  <a:lumMod val="85000"/>
                  <a:lumOff val="15000"/>
                </a:schemeClr>
              </a:solidFill>
              <a:latin typeface="Arial Narrow"/>
            </a:endParaRPr>
          </a:p>
          <a:p>
            <a:pPr>
              <a:lnSpc>
                <a:spcPct val="100000"/>
              </a:lnSpc>
              <a:tabLst>
                <a:tab pos="0" algn="l"/>
              </a:tabLst>
            </a:pPr>
            <a:r>
              <a:rPr lang="pl-PL" sz="1800" b="1" spc="-1" dirty="0">
                <a:solidFill>
                  <a:schemeClr val="dk1">
                    <a:lumMod val="85000"/>
                    <a:lumOff val="15000"/>
                  </a:schemeClr>
                </a:solidFill>
                <a:latin typeface="Arial Narrow"/>
              </a:rPr>
              <a:t>Pracownik na opracowanie jednego alertu potrzebuje ok. 2-3 minuty</a:t>
            </a:r>
          </a:p>
          <a:p>
            <a:pPr>
              <a:lnSpc>
                <a:spcPct val="100000"/>
              </a:lnSpc>
              <a:tabLst>
                <a:tab pos="0" algn="l"/>
              </a:tabLst>
            </a:pPr>
            <a:endParaRPr lang="pl-PL" sz="1800" b="1" spc="-1" dirty="0">
              <a:solidFill>
                <a:schemeClr val="dk1">
                  <a:lumMod val="85000"/>
                  <a:lumOff val="15000"/>
                </a:schemeClr>
              </a:solidFill>
              <a:latin typeface="Arial Narrow"/>
            </a:endParaRPr>
          </a:p>
          <a:p>
            <a:pPr>
              <a:lnSpc>
                <a:spcPct val="100000"/>
              </a:lnSpc>
              <a:tabLst>
                <a:tab pos="0" algn="l"/>
              </a:tabLst>
            </a:pPr>
            <a:r>
              <a:rPr lang="pl-PL" sz="1800" b="1" spc="-1" dirty="0">
                <a:solidFill>
                  <a:schemeClr val="dk1">
                    <a:lumMod val="85000"/>
                    <a:lumOff val="15000"/>
                  </a:schemeClr>
                </a:solidFill>
                <a:latin typeface="Arial Narrow"/>
              </a:rPr>
              <a:t>Na prezentowanym przykładzie poza 8 godzinami pracy pozostawałby w stanie </a:t>
            </a:r>
          </a:p>
          <a:p>
            <a:pPr>
              <a:lnSpc>
                <a:spcPct val="100000"/>
              </a:lnSpc>
              <a:tabLst>
                <a:tab pos="0" algn="l"/>
              </a:tabLst>
            </a:pPr>
            <a:r>
              <a:rPr lang="pl-PL" sz="1800" b="1" spc="-1" dirty="0">
                <a:solidFill>
                  <a:schemeClr val="dk1">
                    <a:lumMod val="85000"/>
                    <a:lumOff val="15000"/>
                  </a:schemeClr>
                </a:solidFill>
                <a:latin typeface="Arial Narrow"/>
              </a:rPr>
              <a:t>gotowości przez resztę doby</a:t>
            </a:r>
          </a:p>
          <a:p>
            <a:pPr>
              <a:tabLst>
                <a:tab pos="0" algn="l"/>
              </a:tabLst>
            </a:pPr>
            <a:endParaRPr lang="pl-PL" sz="1800" b="1" spc="-1" dirty="0">
              <a:solidFill>
                <a:schemeClr val="dk1">
                  <a:lumMod val="85000"/>
                  <a:lumOff val="15000"/>
                </a:schemeClr>
              </a:solidFill>
              <a:latin typeface="Arial Narrow"/>
            </a:endParaRPr>
          </a:p>
        </p:txBody>
      </p:sp>
      <p:pic>
        <p:nvPicPr>
          <p:cNvPr id="6" name="Obraz 5">
            <a:extLst>
              <a:ext uri="{FF2B5EF4-FFF2-40B4-BE49-F238E27FC236}">
                <a16:creationId xmlns:a16="http://schemas.microsoft.com/office/drawing/2014/main" id="{F4B66BA9-7B59-62FE-7D3F-0A4EC07E5899}"/>
              </a:ext>
            </a:extLst>
          </p:cNvPr>
          <p:cNvPicPr>
            <a:picLocks noChangeAspect="1"/>
          </p:cNvPicPr>
          <p:nvPr/>
        </p:nvPicPr>
        <p:blipFill>
          <a:blip r:embed="rId3"/>
          <a:stretch>
            <a:fillRect/>
          </a:stretch>
        </p:blipFill>
        <p:spPr>
          <a:xfrm>
            <a:off x="255976" y="1193800"/>
            <a:ext cx="7383884" cy="5003800"/>
          </a:xfrm>
          <a:prstGeom prst="rect">
            <a:avLst/>
          </a:prstGeom>
        </p:spPr>
      </p:pic>
    </p:spTree>
    <p:extLst>
      <p:ext uri="{BB962C8B-B14F-4D97-AF65-F5344CB8AC3E}">
        <p14:creationId xmlns:p14="http://schemas.microsoft.com/office/powerpoint/2010/main" val="2007765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Strategia i koncepcja</a:t>
            </a:r>
            <a:endParaRPr lang="pl-PL" sz="3200" b="0" strike="noStrike" spc="-1">
              <a:solidFill>
                <a:srgbClr val="000000"/>
              </a:solidFill>
              <a:latin typeface="Arial"/>
            </a:endParaRPr>
          </a:p>
        </p:txBody>
      </p:sp>
      <p:pic>
        <p:nvPicPr>
          <p:cNvPr id="141" name="Obraz 7" descr="Obraz zawierający siedzi, monitor, znak, zegar&#10;&#10;Opis wygenerowany automatycznie"/>
          <p:cNvPicPr/>
          <p:nvPr/>
        </p:nvPicPr>
        <p:blipFill>
          <a:blip r:embed="rId3"/>
          <a:stretch/>
        </p:blipFill>
        <p:spPr>
          <a:xfrm>
            <a:off x="3091680" y="1080360"/>
            <a:ext cx="5289120" cy="5289120"/>
          </a:xfrm>
          <a:prstGeom prst="rect">
            <a:avLst/>
          </a:prstGeom>
          <a:ln w="0">
            <a:noFill/>
          </a:ln>
        </p:spPr>
      </p:pic>
      <p:grpSp>
        <p:nvGrpSpPr>
          <p:cNvPr id="3" name="Grupa 2">
            <a:extLst>
              <a:ext uri="{FF2B5EF4-FFF2-40B4-BE49-F238E27FC236}">
                <a16:creationId xmlns:a16="http://schemas.microsoft.com/office/drawing/2014/main" id="{C9CC29CD-53F1-FD24-0317-CB6298182B66}"/>
              </a:ext>
            </a:extLst>
          </p:cNvPr>
          <p:cNvGrpSpPr/>
          <p:nvPr/>
        </p:nvGrpSpPr>
        <p:grpSpPr>
          <a:xfrm>
            <a:off x="10212742" y="4008108"/>
            <a:ext cx="1874987" cy="2384045"/>
            <a:chOff x="10212742" y="4008108"/>
            <a:chExt cx="1874987" cy="2384045"/>
          </a:xfrm>
        </p:grpSpPr>
        <p:pic>
          <p:nvPicPr>
            <p:cNvPr id="4" name="Picture 6">
              <a:extLst>
                <a:ext uri="{FF2B5EF4-FFF2-40B4-BE49-F238E27FC236}">
                  <a16:creationId xmlns:a16="http://schemas.microsoft.com/office/drawing/2014/main" id="{2EC6381E-8CB9-9CF6-6661-3C90596927EE}"/>
                </a:ext>
              </a:extLst>
            </p:cNvPr>
            <p:cNvPicPr/>
            <p:nvPr/>
          </p:nvPicPr>
          <p:blipFill>
            <a:blip r:embed="rId4"/>
            <a:stretch/>
          </p:blipFill>
          <p:spPr>
            <a:xfrm>
              <a:off x="10212742" y="5507261"/>
              <a:ext cx="1874987" cy="884892"/>
            </a:xfrm>
            <a:prstGeom prst="rect">
              <a:avLst/>
            </a:prstGeom>
            <a:ln w="0">
              <a:noFill/>
            </a:ln>
          </p:spPr>
        </p:pic>
        <p:pic>
          <p:nvPicPr>
            <p:cNvPr id="5" name="Picture 9">
              <a:extLst>
                <a:ext uri="{FF2B5EF4-FFF2-40B4-BE49-F238E27FC236}">
                  <a16:creationId xmlns:a16="http://schemas.microsoft.com/office/drawing/2014/main" id="{DFC964F7-A8A6-F286-8CBC-82CFA7F6564C}"/>
                </a:ext>
              </a:extLst>
            </p:cNvPr>
            <p:cNvPicPr/>
            <p:nvPr/>
          </p:nvPicPr>
          <p:blipFill>
            <a:blip r:embed="rId5"/>
            <a:stretch/>
          </p:blipFill>
          <p:spPr>
            <a:xfrm>
              <a:off x="10402619" y="4848093"/>
              <a:ext cx="1495235" cy="593789"/>
            </a:xfrm>
            <a:prstGeom prst="rect">
              <a:avLst/>
            </a:prstGeom>
            <a:ln w="0">
              <a:noFill/>
            </a:ln>
          </p:spPr>
        </p:pic>
        <p:pic>
          <p:nvPicPr>
            <p:cNvPr id="6" name="Picture 11">
              <a:extLst>
                <a:ext uri="{FF2B5EF4-FFF2-40B4-BE49-F238E27FC236}">
                  <a16:creationId xmlns:a16="http://schemas.microsoft.com/office/drawing/2014/main" id="{2BC3A95E-445B-075D-E9D3-75CD4F1A165D}"/>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3A0C6-8976-CA05-2BA8-CC8887DBF722}"/>
            </a:ext>
          </a:extLst>
        </p:cNvPr>
        <p:cNvGrpSpPr/>
        <p:nvPr/>
      </p:nvGrpSpPr>
      <p:grpSpPr>
        <a:xfrm>
          <a:off x="0" y="0"/>
          <a:ext cx="0" cy="0"/>
          <a:chOff x="0" y="0"/>
          <a:chExt cx="0" cy="0"/>
        </a:xfrm>
      </p:grpSpPr>
      <p:sp>
        <p:nvSpPr>
          <p:cNvPr id="202" name="PlaceHolder 1">
            <a:extLst>
              <a:ext uri="{FF2B5EF4-FFF2-40B4-BE49-F238E27FC236}">
                <a16:creationId xmlns:a16="http://schemas.microsoft.com/office/drawing/2014/main" id="{08FF9F00-D8A8-0F7B-48EF-DCE9A34E5CCF}"/>
              </a:ext>
            </a:extLst>
          </p:cNvPr>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Korzyści z wdrożenia automatyzacji</a:t>
            </a:r>
            <a:endParaRPr lang="pl-PL" sz="3200" b="0" strike="noStrike" spc="-1" dirty="0">
              <a:solidFill>
                <a:srgbClr val="000000"/>
              </a:solidFill>
              <a:latin typeface="Arial"/>
            </a:endParaRPr>
          </a:p>
        </p:txBody>
      </p:sp>
      <p:sp>
        <p:nvSpPr>
          <p:cNvPr id="4" name="PlaceHolder 1">
            <a:extLst>
              <a:ext uri="{FF2B5EF4-FFF2-40B4-BE49-F238E27FC236}">
                <a16:creationId xmlns:a16="http://schemas.microsoft.com/office/drawing/2014/main" id="{5F5D75D3-6C72-0ED5-B9E3-5D874C040495}"/>
              </a:ext>
            </a:extLst>
          </p:cNvPr>
          <p:cNvSpPr txBox="1">
            <a:spLocks/>
          </p:cNvSpPr>
          <p:nvPr/>
        </p:nvSpPr>
        <p:spPr>
          <a:xfrm>
            <a:off x="797760" y="2242400"/>
            <a:ext cx="9881963" cy="3037689"/>
          </a:xfrm>
          <a:prstGeom prst="rect">
            <a:avLst/>
          </a:prstGeom>
          <a:noFill/>
          <a:ln w="0">
            <a:noFill/>
          </a:ln>
        </p:spPr>
        <p:txBody>
          <a:bodyPr lIns="90000" tIns="45000" rIns="90000" bIns="45000" numCol="1" spc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pl-PL" sz="2400" b="1" spc="-1" dirty="0">
                <a:solidFill>
                  <a:schemeClr val="dk1">
                    <a:lumMod val="85000"/>
                    <a:lumOff val="15000"/>
                  </a:schemeClr>
                </a:solidFill>
                <a:latin typeface="Arial Narrow"/>
              </a:rPr>
              <a:t>Wynagrodzenie pracownika za gotowość w dni pracujące – 7 045,67 zł / miesiąc</a:t>
            </a:r>
          </a:p>
          <a:p>
            <a:pPr>
              <a:tabLst>
                <a:tab pos="0" algn="l"/>
              </a:tabLst>
            </a:pPr>
            <a:endParaRPr lang="pl-PL" sz="2400" b="1" spc="-1" dirty="0">
              <a:solidFill>
                <a:srgbClr val="000000"/>
              </a:solidFill>
              <a:latin typeface="Arial"/>
            </a:endParaRPr>
          </a:p>
          <a:p>
            <a:pPr>
              <a:tabLst>
                <a:tab pos="0" algn="l"/>
              </a:tabLst>
            </a:pPr>
            <a:r>
              <a:rPr lang="pl-PL" sz="2400" b="1" spc="-1" dirty="0">
                <a:solidFill>
                  <a:schemeClr val="dk1">
                    <a:lumMod val="85000"/>
                    <a:lumOff val="15000"/>
                  </a:schemeClr>
                </a:solidFill>
              </a:rPr>
              <a:t>Wynagrodzenie pracownika za gotowość w dni wolne – 5 032,62 zł / miesiąc</a:t>
            </a:r>
          </a:p>
          <a:p>
            <a:pPr>
              <a:tabLst>
                <a:tab pos="0" algn="l"/>
              </a:tabLst>
            </a:pPr>
            <a:endParaRPr lang="pl-PL" sz="2400" b="1" spc="-1" dirty="0">
              <a:solidFill>
                <a:schemeClr val="dk1">
                  <a:lumMod val="85000"/>
                  <a:lumOff val="15000"/>
                </a:schemeClr>
              </a:solidFill>
              <a:latin typeface="Arial Narrow"/>
            </a:endParaRPr>
          </a:p>
          <a:p>
            <a:pPr>
              <a:tabLst>
                <a:tab pos="0" algn="l"/>
              </a:tabLst>
            </a:pPr>
            <a:r>
              <a:rPr lang="pl-PL" sz="2400" b="1" spc="-1" dirty="0">
                <a:solidFill>
                  <a:schemeClr val="dk1">
                    <a:lumMod val="85000"/>
                    <a:lumOff val="15000"/>
                  </a:schemeClr>
                </a:solidFill>
                <a:latin typeface="Arial Narrow"/>
              </a:rPr>
              <a:t>Minimalne miesięczne wynagrodzenie – 12 078,29 zł</a:t>
            </a:r>
          </a:p>
          <a:p>
            <a:pPr>
              <a:tabLst>
                <a:tab pos="0" algn="l"/>
              </a:tabLst>
            </a:pPr>
            <a:endParaRPr lang="pl-PL" sz="2400" b="1" spc="-1" dirty="0">
              <a:solidFill>
                <a:schemeClr val="dk1">
                  <a:lumMod val="85000"/>
                  <a:lumOff val="15000"/>
                </a:schemeClr>
              </a:solidFill>
              <a:latin typeface="Arial Narrow"/>
            </a:endParaRPr>
          </a:p>
          <a:p>
            <a:pPr>
              <a:tabLst>
                <a:tab pos="0" algn="l"/>
              </a:tabLst>
            </a:pPr>
            <a:r>
              <a:rPr lang="pl-PL" sz="2400" b="1" spc="-1" dirty="0">
                <a:solidFill>
                  <a:schemeClr val="dk1">
                    <a:lumMod val="85000"/>
                    <a:lumOff val="15000"/>
                  </a:schemeClr>
                </a:solidFill>
                <a:latin typeface="Arial Narrow"/>
              </a:rPr>
              <a:t>Minimalne roczne wynagrodzenie – 144 939,46 zł</a:t>
            </a:r>
          </a:p>
        </p:txBody>
      </p:sp>
      <p:grpSp>
        <p:nvGrpSpPr>
          <p:cNvPr id="2" name="Grupa 1">
            <a:extLst>
              <a:ext uri="{FF2B5EF4-FFF2-40B4-BE49-F238E27FC236}">
                <a16:creationId xmlns:a16="http://schemas.microsoft.com/office/drawing/2014/main" id="{82B1A134-8A20-F7CC-919C-44DC1F77A3B0}"/>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53676216-EF84-159D-F134-77E452AB70A7}"/>
                </a:ext>
              </a:extLst>
            </p:cNvPr>
            <p:cNvPicPr/>
            <p:nvPr/>
          </p:nvPicPr>
          <p:blipFill>
            <a:blip r:embed="rId3"/>
            <a:stretch/>
          </p:blipFill>
          <p:spPr>
            <a:xfrm>
              <a:off x="10212742" y="5507261"/>
              <a:ext cx="1874987" cy="884892"/>
            </a:xfrm>
            <a:prstGeom prst="rect">
              <a:avLst/>
            </a:prstGeom>
            <a:ln w="0">
              <a:noFill/>
            </a:ln>
          </p:spPr>
        </p:pic>
        <p:pic>
          <p:nvPicPr>
            <p:cNvPr id="5" name="Picture 9">
              <a:extLst>
                <a:ext uri="{FF2B5EF4-FFF2-40B4-BE49-F238E27FC236}">
                  <a16:creationId xmlns:a16="http://schemas.microsoft.com/office/drawing/2014/main" id="{BB6F8D85-E2CF-DC26-9FCD-112F6EB88A7E}"/>
                </a:ext>
              </a:extLst>
            </p:cNvPr>
            <p:cNvPicPr/>
            <p:nvPr/>
          </p:nvPicPr>
          <p:blipFill>
            <a:blip r:embed="rId4"/>
            <a:stretch/>
          </p:blipFill>
          <p:spPr>
            <a:xfrm>
              <a:off x="10402619" y="4848093"/>
              <a:ext cx="1495235" cy="593789"/>
            </a:xfrm>
            <a:prstGeom prst="rect">
              <a:avLst/>
            </a:prstGeom>
            <a:ln w="0">
              <a:noFill/>
            </a:ln>
          </p:spPr>
        </p:pic>
        <p:pic>
          <p:nvPicPr>
            <p:cNvPr id="6" name="Picture 11">
              <a:extLst>
                <a:ext uri="{FF2B5EF4-FFF2-40B4-BE49-F238E27FC236}">
                  <a16:creationId xmlns:a16="http://schemas.microsoft.com/office/drawing/2014/main" id="{82C400E4-609C-FEC8-1183-13E6B209AE27}"/>
                </a:ext>
              </a:extLst>
            </p:cNvPr>
            <p:cNvPicPr/>
            <p:nvPr/>
          </p:nvPicPr>
          <p:blipFill>
            <a:blip r:embed="rId5"/>
            <a:stretch/>
          </p:blipFill>
          <p:spPr>
            <a:xfrm>
              <a:off x="10402619" y="4008108"/>
              <a:ext cx="1361645" cy="590280"/>
            </a:xfrm>
            <a:prstGeom prst="rect">
              <a:avLst/>
            </a:prstGeom>
            <a:ln w="0">
              <a:noFill/>
            </a:ln>
          </p:spPr>
        </p:pic>
      </p:grpSp>
    </p:spTree>
    <p:extLst>
      <p:ext uri="{BB962C8B-B14F-4D97-AF65-F5344CB8AC3E}">
        <p14:creationId xmlns:p14="http://schemas.microsoft.com/office/powerpoint/2010/main" val="747577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B28E-5A6E-DC4B-AE30-A53F5708D78E}"/>
            </a:ext>
          </a:extLst>
        </p:cNvPr>
        <p:cNvGrpSpPr/>
        <p:nvPr/>
      </p:nvGrpSpPr>
      <p:grpSpPr>
        <a:xfrm>
          <a:off x="0" y="0"/>
          <a:ext cx="0" cy="0"/>
          <a:chOff x="0" y="0"/>
          <a:chExt cx="0" cy="0"/>
        </a:xfrm>
      </p:grpSpPr>
      <p:sp>
        <p:nvSpPr>
          <p:cNvPr id="202" name="PlaceHolder 1">
            <a:extLst>
              <a:ext uri="{FF2B5EF4-FFF2-40B4-BE49-F238E27FC236}">
                <a16:creationId xmlns:a16="http://schemas.microsoft.com/office/drawing/2014/main" id="{4B6DF2D5-0B21-E0D0-81B2-14696F5E2B9B}"/>
              </a:ext>
            </a:extLst>
          </p:cNvPr>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Korzyści z wdrożenia automatyzacji</a:t>
            </a:r>
            <a:endParaRPr lang="pl-PL" sz="3200" b="0" strike="noStrike" spc="-1" dirty="0">
              <a:solidFill>
                <a:srgbClr val="000000"/>
              </a:solidFill>
              <a:latin typeface="Arial"/>
            </a:endParaRPr>
          </a:p>
        </p:txBody>
      </p:sp>
      <p:pic>
        <p:nvPicPr>
          <p:cNvPr id="2" name="robot_bzk_nagranie">
            <a:hlinkClick r:id="" action="ppaction://media"/>
            <a:extLst>
              <a:ext uri="{FF2B5EF4-FFF2-40B4-BE49-F238E27FC236}">
                <a16:creationId xmlns:a16="http://schemas.microsoft.com/office/drawing/2014/main" id="{D8DE8E84-8BF4-8C95-67E7-E6CCB76DD7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7760" y="1305717"/>
            <a:ext cx="8994739" cy="5059541"/>
          </a:xfrm>
          <a:prstGeom prst="rect">
            <a:avLst/>
          </a:prstGeom>
        </p:spPr>
      </p:pic>
      <p:grpSp>
        <p:nvGrpSpPr>
          <p:cNvPr id="3" name="Grupa 2">
            <a:extLst>
              <a:ext uri="{FF2B5EF4-FFF2-40B4-BE49-F238E27FC236}">
                <a16:creationId xmlns:a16="http://schemas.microsoft.com/office/drawing/2014/main" id="{81098903-ED79-BDCE-D53E-81543E7558D4}"/>
              </a:ext>
            </a:extLst>
          </p:cNvPr>
          <p:cNvGrpSpPr/>
          <p:nvPr/>
        </p:nvGrpSpPr>
        <p:grpSpPr>
          <a:xfrm>
            <a:off x="10212742" y="4008108"/>
            <a:ext cx="1874987" cy="2384045"/>
            <a:chOff x="10212742" y="4008108"/>
            <a:chExt cx="1874987" cy="2384045"/>
          </a:xfrm>
        </p:grpSpPr>
        <p:pic>
          <p:nvPicPr>
            <p:cNvPr id="4" name="Picture 6">
              <a:extLst>
                <a:ext uri="{FF2B5EF4-FFF2-40B4-BE49-F238E27FC236}">
                  <a16:creationId xmlns:a16="http://schemas.microsoft.com/office/drawing/2014/main" id="{C912C71B-5349-13EE-175B-84C18A7E17F0}"/>
                </a:ext>
              </a:extLst>
            </p:cNvPr>
            <p:cNvPicPr/>
            <p:nvPr/>
          </p:nvPicPr>
          <p:blipFill>
            <a:blip r:embed="rId6"/>
            <a:stretch/>
          </p:blipFill>
          <p:spPr>
            <a:xfrm>
              <a:off x="10212742" y="5507261"/>
              <a:ext cx="1874987" cy="884892"/>
            </a:xfrm>
            <a:prstGeom prst="rect">
              <a:avLst/>
            </a:prstGeom>
            <a:ln w="0">
              <a:noFill/>
            </a:ln>
          </p:spPr>
        </p:pic>
        <p:pic>
          <p:nvPicPr>
            <p:cNvPr id="5" name="Picture 9">
              <a:extLst>
                <a:ext uri="{FF2B5EF4-FFF2-40B4-BE49-F238E27FC236}">
                  <a16:creationId xmlns:a16="http://schemas.microsoft.com/office/drawing/2014/main" id="{3C614E70-86D8-5637-A5E4-A68192190A5C}"/>
                </a:ext>
              </a:extLst>
            </p:cNvPr>
            <p:cNvPicPr/>
            <p:nvPr/>
          </p:nvPicPr>
          <p:blipFill>
            <a:blip r:embed="rId7"/>
            <a:stretch/>
          </p:blipFill>
          <p:spPr>
            <a:xfrm>
              <a:off x="10402619" y="4848093"/>
              <a:ext cx="1495235" cy="593789"/>
            </a:xfrm>
            <a:prstGeom prst="rect">
              <a:avLst/>
            </a:prstGeom>
            <a:ln w="0">
              <a:noFill/>
            </a:ln>
          </p:spPr>
        </p:pic>
        <p:pic>
          <p:nvPicPr>
            <p:cNvPr id="6" name="Picture 11">
              <a:extLst>
                <a:ext uri="{FF2B5EF4-FFF2-40B4-BE49-F238E27FC236}">
                  <a16:creationId xmlns:a16="http://schemas.microsoft.com/office/drawing/2014/main" id="{1F0304CE-2F81-6551-57B4-F42EC368DC5F}"/>
                </a:ext>
              </a:extLst>
            </p:cNvPr>
            <p:cNvPicPr/>
            <p:nvPr/>
          </p:nvPicPr>
          <p:blipFill>
            <a:blip r:embed="rId8"/>
            <a:stretch/>
          </p:blipFill>
          <p:spPr>
            <a:xfrm>
              <a:off x="10402619" y="4008108"/>
              <a:ext cx="1361645" cy="590280"/>
            </a:xfrm>
            <a:prstGeom prst="rect">
              <a:avLst/>
            </a:prstGeom>
            <a:ln w="0">
              <a:noFill/>
            </a:ln>
          </p:spPr>
        </p:pic>
      </p:grpSp>
    </p:spTree>
    <p:extLst>
      <p:ext uri="{BB962C8B-B14F-4D97-AF65-F5344CB8AC3E}">
        <p14:creationId xmlns:p14="http://schemas.microsoft.com/office/powerpoint/2010/main" val="11683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Wiele opcji tworzenia raportów (standard)</a:t>
            </a:r>
            <a:endParaRPr lang="pl-PL" sz="3200" b="0" strike="noStrike" spc="-1">
              <a:solidFill>
                <a:srgbClr val="000000"/>
              </a:solidFill>
              <a:latin typeface="Arial"/>
            </a:endParaRPr>
          </a:p>
        </p:txBody>
      </p:sp>
      <p:pic>
        <p:nvPicPr>
          <p:cNvPr id="198" name="Obraz 7"/>
          <p:cNvPicPr/>
          <p:nvPr/>
        </p:nvPicPr>
        <p:blipFill>
          <a:blip r:embed="rId3"/>
          <a:stretch/>
        </p:blipFill>
        <p:spPr>
          <a:xfrm>
            <a:off x="886680" y="1137240"/>
            <a:ext cx="4726800" cy="2537640"/>
          </a:xfrm>
          <a:prstGeom prst="rect">
            <a:avLst/>
          </a:prstGeom>
          <a:ln w="0">
            <a:noFill/>
          </a:ln>
        </p:spPr>
      </p:pic>
      <p:pic>
        <p:nvPicPr>
          <p:cNvPr id="199" name="Obraz 9"/>
          <p:cNvPicPr/>
          <p:nvPr/>
        </p:nvPicPr>
        <p:blipFill>
          <a:blip r:embed="rId4"/>
          <a:stretch/>
        </p:blipFill>
        <p:spPr>
          <a:xfrm>
            <a:off x="797760" y="3839040"/>
            <a:ext cx="4647240" cy="2487600"/>
          </a:xfrm>
          <a:prstGeom prst="rect">
            <a:avLst/>
          </a:prstGeom>
          <a:ln w="0">
            <a:noFill/>
          </a:ln>
        </p:spPr>
      </p:pic>
      <p:sp>
        <p:nvSpPr>
          <p:cNvPr id="200" name="Rechteck 14"/>
          <p:cNvSpPr/>
          <p:nvPr/>
        </p:nvSpPr>
        <p:spPr>
          <a:xfrm rot="21436800">
            <a:off x="5553000" y="5388120"/>
            <a:ext cx="5162040" cy="906840"/>
          </a:xfrm>
          <a:prstGeom prst="rect">
            <a:avLst/>
          </a:prstGeom>
          <a:solidFill>
            <a:srgbClr val="0066B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Raport standardowy</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Raport zarządzania jakością</a:t>
            </a:r>
            <a:endParaRPr lang="pl-PL" sz="1640" b="0" strike="noStrike" spc="-1">
              <a:solidFill>
                <a:srgbClr val="FFFFFF"/>
              </a:solidFill>
              <a:latin typeface="Arial"/>
            </a:endParaRPr>
          </a:p>
          <a:p>
            <a:pPr marL="493920" indent="-329760" defTabSz="914400">
              <a:lnSpc>
                <a:spcPct val="100000"/>
              </a:lnSpc>
              <a:buClr>
                <a:srgbClr val="FFFFFF"/>
              </a:buClr>
              <a:buFont typeface="Wingdings" charset="2"/>
              <a:buChar char=""/>
            </a:pPr>
            <a:r>
              <a:rPr lang="pl-PL" sz="1640" b="0" strike="noStrike" spc="21">
                <a:solidFill>
                  <a:schemeClr val="lt1"/>
                </a:solidFill>
                <a:latin typeface="Arial Narrow"/>
              </a:rPr>
              <a:t>Raport tekstowy</a:t>
            </a:r>
            <a:endParaRPr lang="pl-PL" sz="1640" b="0" strike="noStrike" spc="-1">
              <a:solidFill>
                <a:srgbClr val="FFFFFF"/>
              </a:solidFill>
              <a:latin typeface="Arial"/>
            </a:endParaRPr>
          </a:p>
        </p:txBody>
      </p:sp>
      <p:pic>
        <p:nvPicPr>
          <p:cNvPr id="201" name="Obraz 3"/>
          <p:cNvPicPr/>
          <p:nvPr/>
        </p:nvPicPr>
        <p:blipFill>
          <a:blip r:embed="rId5"/>
          <a:stretch/>
        </p:blipFill>
        <p:spPr>
          <a:xfrm>
            <a:off x="5778360" y="2126880"/>
            <a:ext cx="5526000" cy="2963880"/>
          </a:xfrm>
          <a:prstGeom prst="rect">
            <a:avLst/>
          </a:prstGeom>
          <a:ln w="0">
            <a:noFill/>
          </a:ln>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Monitorowanie i ciągłe doskonalenie</a:t>
            </a:r>
            <a:endParaRPr lang="pl-PL" sz="3200" b="0" strike="noStrike" spc="-1">
              <a:solidFill>
                <a:srgbClr val="000000"/>
              </a:solidFill>
              <a:latin typeface="Arial"/>
            </a:endParaRPr>
          </a:p>
        </p:txBody>
      </p:sp>
      <p:pic>
        <p:nvPicPr>
          <p:cNvPr id="205" name="Obraz 7" descr="Obraz zawierający siedzi, monitor, stół, znak&#10;&#10;Opis wygenerowany automatycznie"/>
          <p:cNvPicPr/>
          <p:nvPr/>
        </p:nvPicPr>
        <p:blipFill>
          <a:blip r:embed="rId3"/>
          <a:stretch/>
        </p:blipFill>
        <p:spPr>
          <a:xfrm>
            <a:off x="3026520" y="1081440"/>
            <a:ext cx="5289120" cy="5289120"/>
          </a:xfrm>
          <a:prstGeom prst="rect">
            <a:avLst/>
          </a:prstGeom>
          <a:ln w="0">
            <a:noFill/>
          </a:ln>
        </p:spPr>
      </p:pic>
      <p:grpSp>
        <p:nvGrpSpPr>
          <p:cNvPr id="2" name="Grupa 1">
            <a:extLst>
              <a:ext uri="{FF2B5EF4-FFF2-40B4-BE49-F238E27FC236}">
                <a16:creationId xmlns:a16="http://schemas.microsoft.com/office/drawing/2014/main" id="{2D5E0D57-8C58-2587-D10E-7212A8EC876B}"/>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7A29D765-15A3-31FA-380A-02F05B2BE8B5}"/>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E29B9807-82E3-5318-AFB9-3C632746967F}"/>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59A86298-D391-3452-BF5D-8C1C11422EF4}"/>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797760" y="432000"/>
            <a:ext cx="936432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pc="-1" dirty="0">
                <a:solidFill>
                  <a:schemeClr val="dk1">
                    <a:lumMod val="85000"/>
                    <a:lumOff val="15000"/>
                  </a:schemeClr>
                </a:solidFill>
                <a:latin typeface="Arial Narrow"/>
              </a:rPr>
              <a:t>Co jeszcze może ADONIS</a:t>
            </a:r>
            <a:endParaRPr lang="pl-PL" sz="3200" b="0" strike="noStrike" spc="-1" dirty="0">
              <a:solidFill>
                <a:srgbClr val="000000"/>
              </a:solidFill>
              <a:latin typeface="Arial"/>
            </a:endParaRPr>
          </a:p>
        </p:txBody>
      </p:sp>
      <p:pic>
        <p:nvPicPr>
          <p:cNvPr id="207" name="Picture 2"/>
          <p:cNvPicPr/>
          <p:nvPr/>
        </p:nvPicPr>
        <p:blipFill>
          <a:blip r:embed="rId3"/>
          <a:stretch/>
        </p:blipFill>
        <p:spPr>
          <a:xfrm>
            <a:off x="427736" y="1664582"/>
            <a:ext cx="9646920" cy="4476240"/>
          </a:xfrm>
          <a:prstGeom prst="rect">
            <a:avLst/>
          </a:prstGeom>
          <a:ln w="0">
            <a:noFill/>
          </a:ln>
        </p:spPr>
      </p:pic>
      <p:grpSp>
        <p:nvGrpSpPr>
          <p:cNvPr id="2" name="Grupa 1">
            <a:extLst>
              <a:ext uri="{FF2B5EF4-FFF2-40B4-BE49-F238E27FC236}">
                <a16:creationId xmlns:a16="http://schemas.microsoft.com/office/drawing/2014/main" id="{212BD23B-D7BF-6539-D85E-0EF01A891F1E}"/>
              </a:ext>
            </a:extLst>
          </p:cNvPr>
          <p:cNvGrpSpPr/>
          <p:nvPr/>
        </p:nvGrpSpPr>
        <p:grpSpPr>
          <a:xfrm>
            <a:off x="10212742" y="4008108"/>
            <a:ext cx="1874987" cy="2384045"/>
            <a:chOff x="10212742" y="4008108"/>
            <a:chExt cx="1874987" cy="2384045"/>
          </a:xfrm>
        </p:grpSpPr>
        <p:pic>
          <p:nvPicPr>
            <p:cNvPr id="3" name="Picture 6">
              <a:extLst>
                <a:ext uri="{FF2B5EF4-FFF2-40B4-BE49-F238E27FC236}">
                  <a16:creationId xmlns:a16="http://schemas.microsoft.com/office/drawing/2014/main" id="{D86D4C7D-AB8C-4B7C-5E15-5DD38779111A}"/>
                </a:ext>
              </a:extLst>
            </p:cNvPr>
            <p:cNvPicPr/>
            <p:nvPr/>
          </p:nvPicPr>
          <p:blipFill>
            <a:blip r:embed="rId4"/>
            <a:stretch/>
          </p:blipFill>
          <p:spPr>
            <a:xfrm>
              <a:off x="10212742" y="5507261"/>
              <a:ext cx="1874987" cy="884892"/>
            </a:xfrm>
            <a:prstGeom prst="rect">
              <a:avLst/>
            </a:prstGeom>
            <a:ln w="0">
              <a:noFill/>
            </a:ln>
          </p:spPr>
        </p:pic>
        <p:pic>
          <p:nvPicPr>
            <p:cNvPr id="4" name="Picture 9">
              <a:extLst>
                <a:ext uri="{FF2B5EF4-FFF2-40B4-BE49-F238E27FC236}">
                  <a16:creationId xmlns:a16="http://schemas.microsoft.com/office/drawing/2014/main" id="{F457A132-9543-729C-770A-9F9CEC8A3388}"/>
                </a:ext>
              </a:extLst>
            </p:cNvPr>
            <p:cNvPicPr/>
            <p:nvPr/>
          </p:nvPicPr>
          <p:blipFill>
            <a:blip r:embed="rId5"/>
            <a:stretch/>
          </p:blipFill>
          <p:spPr>
            <a:xfrm>
              <a:off x="10402619" y="4848093"/>
              <a:ext cx="1495235" cy="593789"/>
            </a:xfrm>
            <a:prstGeom prst="rect">
              <a:avLst/>
            </a:prstGeom>
            <a:ln w="0">
              <a:noFill/>
            </a:ln>
          </p:spPr>
        </p:pic>
        <p:pic>
          <p:nvPicPr>
            <p:cNvPr id="5" name="Picture 11">
              <a:extLst>
                <a:ext uri="{FF2B5EF4-FFF2-40B4-BE49-F238E27FC236}">
                  <a16:creationId xmlns:a16="http://schemas.microsoft.com/office/drawing/2014/main" id="{6BD40257-F04A-F534-BE61-F227FAC042F6}"/>
                </a:ext>
              </a:extLst>
            </p:cNvPr>
            <p:cNvPicPr/>
            <p:nvPr/>
          </p:nvPicPr>
          <p:blipFill>
            <a:blip r:embed="rId6"/>
            <a:stretch/>
          </p:blipFill>
          <p:spPr>
            <a:xfrm>
              <a:off x="10402619" y="4008108"/>
              <a:ext cx="1361645" cy="590280"/>
            </a:xfrm>
            <a:prstGeom prst="rect">
              <a:avLst/>
            </a:prstGeom>
            <a:ln w="0">
              <a:noFill/>
            </a:ln>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64201-4536-FC70-42E6-1551500830A4}"/>
            </a:ext>
          </a:extLst>
        </p:cNvPr>
        <p:cNvGrpSpPr/>
        <p:nvPr/>
      </p:nvGrpSpPr>
      <p:grpSpPr>
        <a:xfrm>
          <a:off x="0" y="0"/>
          <a:ext cx="0" cy="0"/>
          <a:chOff x="0" y="0"/>
          <a:chExt cx="0" cy="0"/>
        </a:xfrm>
      </p:grpSpPr>
      <p:sp>
        <p:nvSpPr>
          <p:cNvPr id="204" name="PlaceHolder 1">
            <a:extLst>
              <a:ext uri="{FF2B5EF4-FFF2-40B4-BE49-F238E27FC236}">
                <a16:creationId xmlns:a16="http://schemas.microsoft.com/office/drawing/2014/main" id="{614FE875-2361-2A91-A18B-C3F2A7CE13CA}"/>
              </a:ext>
            </a:extLst>
          </p:cNvPr>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Aktualne wykorzystanie i plany na przyszłość</a:t>
            </a:r>
            <a:endParaRPr lang="pl-PL" sz="3200" b="0" strike="noStrike" spc="-1" dirty="0">
              <a:solidFill>
                <a:srgbClr val="000000"/>
              </a:solidFill>
              <a:latin typeface="Arial"/>
            </a:endParaRPr>
          </a:p>
        </p:txBody>
      </p:sp>
      <p:sp>
        <p:nvSpPr>
          <p:cNvPr id="2" name="pole tekstowe 1">
            <a:extLst>
              <a:ext uri="{FF2B5EF4-FFF2-40B4-BE49-F238E27FC236}">
                <a16:creationId xmlns:a16="http://schemas.microsoft.com/office/drawing/2014/main" id="{A6D6C448-B297-47E2-9DF4-B3866C43406D}"/>
              </a:ext>
            </a:extLst>
          </p:cNvPr>
          <p:cNvSpPr txBox="1"/>
          <p:nvPr/>
        </p:nvSpPr>
        <p:spPr>
          <a:xfrm>
            <a:off x="887766" y="1331651"/>
            <a:ext cx="10192037" cy="5355312"/>
          </a:xfrm>
          <a:prstGeom prst="rect">
            <a:avLst/>
          </a:prstGeom>
          <a:noFill/>
        </p:spPr>
        <p:txBody>
          <a:bodyPr wrap="square" rtlCol="0">
            <a:spAutoFit/>
          </a:bodyPr>
          <a:lstStyle/>
          <a:p>
            <a:endParaRPr lang="pl-PL" b="1" spc="-1" dirty="0">
              <a:solidFill>
                <a:schemeClr val="dk1">
                  <a:lumMod val="85000"/>
                  <a:lumOff val="15000"/>
                </a:schemeClr>
              </a:solidFill>
            </a:endParaRPr>
          </a:p>
          <a:p>
            <a:pPr marL="285750" indent="-285750">
              <a:buFont typeface="Arial" panose="020B0604020202020204" pitchFamily="34" charset="0"/>
              <a:buChar char="•"/>
            </a:pPr>
            <a:r>
              <a:rPr lang="pl-PL" sz="2400" b="1" spc="-1" dirty="0">
                <a:solidFill>
                  <a:schemeClr val="dk1">
                    <a:lumMod val="85000"/>
                    <a:lumOff val="15000"/>
                  </a:schemeClr>
                </a:solidFill>
              </a:rPr>
              <a:t>kontrola zarządcza </a:t>
            </a:r>
          </a:p>
          <a:p>
            <a:endParaRPr lang="pl-PL" sz="2400" b="1" spc="-1" dirty="0">
              <a:solidFill>
                <a:schemeClr val="dk1">
                  <a:lumMod val="85000"/>
                  <a:lumOff val="15000"/>
                </a:schemeClr>
              </a:solidFill>
            </a:endParaRPr>
          </a:p>
          <a:p>
            <a:pPr marL="285750" indent="-285750">
              <a:buFont typeface="Arial" panose="020B0604020202020204" pitchFamily="34" charset="0"/>
              <a:buChar char="•"/>
            </a:pPr>
            <a:r>
              <a:rPr lang="pl-PL" sz="2400" b="1" spc="-1" dirty="0">
                <a:solidFill>
                  <a:schemeClr val="dk1">
                    <a:lumMod val="85000"/>
                    <a:lumOff val="15000"/>
                  </a:schemeClr>
                </a:solidFill>
              </a:rPr>
              <a:t>bezpieczeństwo danych</a:t>
            </a:r>
          </a:p>
          <a:p>
            <a:pPr marL="285750" indent="-285750">
              <a:buFont typeface="Arial" panose="020B0604020202020204" pitchFamily="34" charset="0"/>
              <a:buChar char="•"/>
            </a:pPr>
            <a:endParaRPr lang="pl-PL" sz="2400" b="1" spc="-1" dirty="0">
              <a:solidFill>
                <a:schemeClr val="dk1">
                  <a:lumMod val="85000"/>
                  <a:lumOff val="15000"/>
                </a:schemeClr>
              </a:solidFill>
            </a:endParaRPr>
          </a:p>
          <a:p>
            <a:pPr marL="285750" indent="-285750">
              <a:buFont typeface="Arial" panose="020B0604020202020204" pitchFamily="34" charset="0"/>
              <a:buChar char="•"/>
            </a:pPr>
            <a:r>
              <a:rPr lang="pl-PL" sz="2400" b="1" spc="-1" dirty="0">
                <a:solidFill>
                  <a:schemeClr val="dk1">
                    <a:lumMod val="85000"/>
                    <a:lumOff val="15000"/>
                  </a:schemeClr>
                </a:solidFill>
              </a:rPr>
              <a:t>repozytorium dokumentów</a:t>
            </a:r>
          </a:p>
          <a:p>
            <a:pPr marL="285750" indent="-285750">
              <a:buFont typeface="Arial" panose="020B0604020202020204" pitchFamily="34" charset="0"/>
              <a:buChar char="•"/>
            </a:pPr>
            <a:endParaRPr lang="pl-PL" sz="2400" b="1" spc="-1" dirty="0">
              <a:solidFill>
                <a:schemeClr val="dk1">
                  <a:lumMod val="85000"/>
                  <a:lumOff val="15000"/>
                </a:schemeClr>
              </a:solidFill>
            </a:endParaRPr>
          </a:p>
          <a:p>
            <a:pPr marL="285750" indent="-285750">
              <a:buFont typeface="Arial" panose="020B0604020202020204" pitchFamily="34" charset="0"/>
              <a:buChar char="•"/>
            </a:pPr>
            <a:r>
              <a:rPr lang="pl-PL" sz="2400" b="1" spc="-1" dirty="0">
                <a:solidFill>
                  <a:schemeClr val="dk1">
                    <a:lumMod val="85000"/>
                    <a:lumOff val="15000"/>
                  </a:schemeClr>
                </a:solidFill>
              </a:rPr>
              <a:t>ciągłe aktualizacje procesów</a:t>
            </a:r>
          </a:p>
          <a:p>
            <a:pPr marL="285750" indent="-285750">
              <a:buFont typeface="Arial" panose="020B0604020202020204" pitchFamily="34" charset="0"/>
              <a:buChar char="•"/>
            </a:pPr>
            <a:endParaRPr lang="pl-PL" sz="2400" b="1" spc="-1" dirty="0">
              <a:solidFill>
                <a:schemeClr val="dk1">
                  <a:lumMod val="85000"/>
                  <a:lumOff val="15000"/>
                </a:schemeClr>
              </a:solidFill>
            </a:endParaRPr>
          </a:p>
          <a:p>
            <a:pPr marL="285750" indent="-285750">
              <a:buFont typeface="Arial" panose="020B0604020202020204" pitchFamily="34" charset="0"/>
              <a:buChar char="•"/>
            </a:pPr>
            <a:r>
              <a:rPr lang="pl-PL" sz="2400" b="1" spc="-1" dirty="0">
                <a:solidFill>
                  <a:schemeClr val="dk1">
                    <a:lumMod val="85000"/>
                    <a:lumOff val="15000"/>
                  </a:schemeClr>
                </a:solidFill>
              </a:rPr>
              <a:t>przydatne do opisu i wdrażania nowych funkcjonalności</a:t>
            </a:r>
          </a:p>
          <a:p>
            <a:pPr marL="285750" indent="-285750">
              <a:buFont typeface="Arial" panose="020B0604020202020204" pitchFamily="34" charset="0"/>
              <a:buChar char="•"/>
            </a:pPr>
            <a:endParaRPr lang="pl-PL" sz="2400" b="1" spc="-1" dirty="0">
              <a:solidFill>
                <a:schemeClr val="dk1">
                  <a:lumMod val="85000"/>
                  <a:lumOff val="15000"/>
                </a:schemeClr>
              </a:solidFill>
            </a:endParaRPr>
          </a:p>
          <a:p>
            <a:pPr marL="285750" indent="-285750">
              <a:buFont typeface="Arial" panose="020B0604020202020204" pitchFamily="34" charset="0"/>
              <a:buChar char="•"/>
            </a:pPr>
            <a:r>
              <a:rPr lang="pl-PL" sz="2400" b="1" spc="-1" dirty="0">
                <a:solidFill>
                  <a:schemeClr val="dk1">
                    <a:lumMod val="85000"/>
                    <a:lumOff val="15000"/>
                  </a:schemeClr>
                </a:solidFill>
              </a:rPr>
              <a:t>wprowadzanie dalszych scenariuszy automatyzacji oraz specyfikowanie wymagań funkcjonalnych dla systemów informatycznych</a:t>
            </a:r>
          </a:p>
          <a:p>
            <a:endParaRPr lang="pl-PL" b="1" spc="-1" dirty="0">
              <a:solidFill>
                <a:schemeClr val="dk1">
                  <a:lumMod val="85000"/>
                  <a:lumOff val="15000"/>
                </a:schemeClr>
              </a:solidFill>
            </a:endParaRPr>
          </a:p>
          <a:p>
            <a:endParaRPr lang="pl-PL" b="1" spc="-1" dirty="0">
              <a:solidFill>
                <a:schemeClr val="dk1">
                  <a:lumMod val="85000"/>
                  <a:lumOff val="15000"/>
                </a:schemeClr>
              </a:solidFill>
            </a:endParaRPr>
          </a:p>
        </p:txBody>
      </p:sp>
      <p:grpSp>
        <p:nvGrpSpPr>
          <p:cNvPr id="3" name="Grupa 2">
            <a:extLst>
              <a:ext uri="{FF2B5EF4-FFF2-40B4-BE49-F238E27FC236}">
                <a16:creationId xmlns:a16="http://schemas.microsoft.com/office/drawing/2014/main" id="{0CE31239-BE98-18EC-3B7E-42A6C8E947DD}"/>
              </a:ext>
            </a:extLst>
          </p:cNvPr>
          <p:cNvGrpSpPr/>
          <p:nvPr/>
        </p:nvGrpSpPr>
        <p:grpSpPr>
          <a:xfrm>
            <a:off x="10212742" y="4008108"/>
            <a:ext cx="1874987" cy="2384045"/>
            <a:chOff x="10212742" y="4008108"/>
            <a:chExt cx="1874987" cy="2384045"/>
          </a:xfrm>
        </p:grpSpPr>
        <p:pic>
          <p:nvPicPr>
            <p:cNvPr id="4" name="Picture 6">
              <a:extLst>
                <a:ext uri="{FF2B5EF4-FFF2-40B4-BE49-F238E27FC236}">
                  <a16:creationId xmlns:a16="http://schemas.microsoft.com/office/drawing/2014/main" id="{52FA2F8B-08ED-B2EE-4A96-604F8F55E00B}"/>
                </a:ext>
              </a:extLst>
            </p:cNvPr>
            <p:cNvPicPr/>
            <p:nvPr/>
          </p:nvPicPr>
          <p:blipFill>
            <a:blip r:embed="rId3"/>
            <a:stretch/>
          </p:blipFill>
          <p:spPr>
            <a:xfrm>
              <a:off x="10212742" y="5507261"/>
              <a:ext cx="1874987" cy="884892"/>
            </a:xfrm>
            <a:prstGeom prst="rect">
              <a:avLst/>
            </a:prstGeom>
            <a:ln w="0">
              <a:noFill/>
            </a:ln>
          </p:spPr>
        </p:pic>
        <p:pic>
          <p:nvPicPr>
            <p:cNvPr id="5" name="Picture 9">
              <a:extLst>
                <a:ext uri="{FF2B5EF4-FFF2-40B4-BE49-F238E27FC236}">
                  <a16:creationId xmlns:a16="http://schemas.microsoft.com/office/drawing/2014/main" id="{98E6D83F-ECEF-9891-5E80-A179863D0869}"/>
                </a:ext>
              </a:extLst>
            </p:cNvPr>
            <p:cNvPicPr/>
            <p:nvPr/>
          </p:nvPicPr>
          <p:blipFill>
            <a:blip r:embed="rId4"/>
            <a:stretch/>
          </p:blipFill>
          <p:spPr>
            <a:xfrm>
              <a:off x="10402619" y="4848093"/>
              <a:ext cx="1495235" cy="593789"/>
            </a:xfrm>
            <a:prstGeom prst="rect">
              <a:avLst/>
            </a:prstGeom>
            <a:ln w="0">
              <a:noFill/>
            </a:ln>
          </p:spPr>
        </p:pic>
        <p:pic>
          <p:nvPicPr>
            <p:cNvPr id="6" name="Picture 11">
              <a:extLst>
                <a:ext uri="{FF2B5EF4-FFF2-40B4-BE49-F238E27FC236}">
                  <a16:creationId xmlns:a16="http://schemas.microsoft.com/office/drawing/2014/main" id="{3CB7DA67-E455-6220-7C76-FE0109DF7172}"/>
                </a:ext>
              </a:extLst>
            </p:cNvPr>
            <p:cNvPicPr/>
            <p:nvPr/>
          </p:nvPicPr>
          <p:blipFill>
            <a:blip r:embed="rId5"/>
            <a:stretch/>
          </p:blipFill>
          <p:spPr>
            <a:xfrm>
              <a:off x="10402619" y="4008108"/>
              <a:ext cx="1361645" cy="590280"/>
            </a:xfrm>
            <a:prstGeom prst="rect">
              <a:avLst/>
            </a:prstGeom>
            <a:ln w="0">
              <a:noFill/>
            </a:ln>
          </p:spPr>
        </p:pic>
      </p:grpSp>
    </p:spTree>
    <p:extLst>
      <p:ext uri="{BB962C8B-B14F-4D97-AF65-F5344CB8AC3E}">
        <p14:creationId xmlns:p14="http://schemas.microsoft.com/office/powerpoint/2010/main" val="2172589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517A6-2C2C-66B3-D670-7B67E1D72574}"/>
            </a:ext>
          </a:extLst>
        </p:cNvPr>
        <p:cNvGrpSpPr/>
        <p:nvPr/>
      </p:nvGrpSpPr>
      <p:grpSpPr>
        <a:xfrm>
          <a:off x="0" y="0"/>
          <a:ext cx="0" cy="0"/>
          <a:chOff x="0" y="0"/>
          <a:chExt cx="0" cy="0"/>
        </a:xfrm>
      </p:grpSpPr>
      <p:sp>
        <p:nvSpPr>
          <p:cNvPr id="204" name="PlaceHolder 1">
            <a:extLst>
              <a:ext uri="{FF2B5EF4-FFF2-40B4-BE49-F238E27FC236}">
                <a16:creationId xmlns:a16="http://schemas.microsoft.com/office/drawing/2014/main" id="{EE0FFA59-C649-2032-F1F9-5D5BF28B9F87}"/>
              </a:ext>
            </a:extLst>
          </p:cNvPr>
          <p:cNvSpPr>
            <a:spLocks noGrp="1"/>
          </p:cNvSpPr>
          <p:nvPr>
            <p:ph type="title"/>
          </p:nvPr>
        </p:nvSpPr>
        <p:spPr>
          <a:xfrm>
            <a:off x="797760" y="432000"/>
            <a:ext cx="8579160" cy="441720"/>
          </a:xfrm>
          <a:prstGeom prst="rect">
            <a:avLst/>
          </a:prstGeom>
          <a:noFill/>
          <a:ln w="0">
            <a:noFill/>
          </a:ln>
        </p:spPr>
        <p:txBody>
          <a:bodyPr lIns="90000" tIns="45000" rIns="90000" bIns="45000" numCol="1" spcCol="0" anchor="t">
            <a:noAutofit/>
          </a:bodyPr>
          <a:lstStyle/>
          <a:p>
            <a:pPr indent="0" defTabSz="914400">
              <a:lnSpc>
                <a:spcPct val="90000"/>
              </a:lnSpc>
              <a:buNone/>
              <a:tabLst>
                <a:tab pos="0" algn="l"/>
              </a:tabLst>
            </a:pPr>
            <a:r>
              <a:rPr lang="pl-PL" sz="3200" b="1" spc="-1" dirty="0">
                <a:solidFill>
                  <a:schemeClr val="dk1">
                    <a:lumMod val="85000"/>
                    <a:lumOff val="15000"/>
                  </a:schemeClr>
                </a:solidFill>
                <a:latin typeface="Arial Narrow"/>
              </a:rPr>
              <a:t>Perspektywy rozwoju </a:t>
            </a:r>
            <a:r>
              <a:rPr lang="pl-PL" sz="3200" b="1" strike="noStrike" spc="-1" dirty="0">
                <a:solidFill>
                  <a:schemeClr val="dk1">
                    <a:lumMod val="85000"/>
                    <a:lumOff val="15000"/>
                  </a:schemeClr>
                </a:solidFill>
                <a:latin typeface="Arial Narrow"/>
              </a:rPr>
              <a:t>projektu</a:t>
            </a:r>
            <a:endParaRPr lang="pl-PL" sz="3200" b="0" strike="noStrike" spc="-1" dirty="0">
              <a:solidFill>
                <a:srgbClr val="000000"/>
              </a:solidFill>
              <a:latin typeface="Arial"/>
            </a:endParaRPr>
          </a:p>
        </p:txBody>
      </p:sp>
      <p:sp>
        <p:nvSpPr>
          <p:cNvPr id="3" name="pole tekstowe 1">
            <a:extLst>
              <a:ext uri="{FF2B5EF4-FFF2-40B4-BE49-F238E27FC236}">
                <a16:creationId xmlns:a16="http://schemas.microsoft.com/office/drawing/2014/main" id="{E8CE47D9-28F3-6ED5-91FF-BF8CFB5C4D81}"/>
              </a:ext>
            </a:extLst>
          </p:cNvPr>
          <p:cNvSpPr txBox="1"/>
          <p:nvPr/>
        </p:nvSpPr>
        <p:spPr>
          <a:xfrm>
            <a:off x="887767" y="1331651"/>
            <a:ext cx="9188388" cy="50258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l-PL" b="1" spc="-1" dirty="0">
                <a:solidFill>
                  <a:schemeClr val="dk1">
                    <a:lumMod val="85000"/>
                    <a:lumOff val="15000"/>
                  </a:schemeClr>
                </a:solidFill>
              </a:rPr>
              <a:t>Jako jednostki samorządu terytorialnego mamy często te same problemy. </a:t>
            </a:r>
          </a:p>
          <a:p>
            <a:pPr marL="285750" indent="-285750">
              <a:lnSpc>
                <a:spcPct val="150000"/>
              </a:lnSpc>
              <a:buFont typeface="Arial" panose="020B0604020202020204" pitchFamily="34" charset="0"/>
              <a:buChar char="•"/>
            </a:pPr>
            <a:r>
              <a:rPr lang="pl-PL" b="1" spc="-1" dirty="0">
                <a:solidFill>
                  <a:schemeClr val="dk1">
                    <a:lumMod val="85000"/>
                    <a:lumOff val="15000"/>
                  </a:schemeClr>
                </a:solidFill>
              </a:rPr>
              <a:t>Wiemy najlepiej, czego potrzebujemy.</a:t>
            </a:r>
          </a:p>
          <a:p>
            <a:pPr marL="285750" indent="-285750">
              <a:lnSpc>
                <a:spcPct val="150000"/>
              </a:lnSpc>
              <a:buFont typeface="Arial" panose="020B0604020202020204" pitchFamily="34" charset="0"/>
              <a:buChar char="•"/>
            </a:pPr>
            <a:r>
              <a:rPr lang="pl-PL" b="1" spc="-1" dirty="0">
                <a:solidFill>
                  <a:schemeClr val="dk1">
                    <a:lumMod val="85000"/>
                    <a:lumOff val="15000"/>
                  </a:schemeClr>
                </a:solidFill>
              </a:rPr>
              <a:t>Możemy łączyć siły w wypracowywaniu najlepszych rozwiązań, które spełnią nasze oczekiwania.</a:t>
            </a:r>
          </a:p>
          <a:p>
            <a:pPr marL="285750" indent="-285750">
              <a:lnSpc>
                <a:spcPct val="150000"/>
              </a:lnSpc>
              <a:buFont typeface="Arial" panose="020B0604020202020204" pitchFamily="34" charset="0"/>
              <a:buChar char="•"/>
            </a:pPr>
            <a:r>
              <a:rPr lang="pl-PL" b="1" spc="-1" dirty="0">
                <a:solidFill>
                  <a:schemeClr val="dk1">
                    <a:lumMod val="85000"/>
                    <a:lumOff val="15000"/>
                  </a:schemeClr>
                </a:solidFill>
              </a:rPr>
              <a:t>W podejmowanej współpracy możemy wychodzić poza schematy – zapraszać do współpracy nie tylko inne jednostki samorządowe ale także uczelnie i firmy IT. </a:t>
            </a:r>
          </a:p>
          <a:p>
            <a:pPr marL="285750" indent="-285750">
              <a:lnSpc>
                <a:spcPct val="150000"/>
              </a:lnSpc>
              <a:buFont typeface="Arial" panose="020B0604020202020204" pitchFamily="34" charset="0"/>
              <a:buChar char="•"/>
            </a:pPr>
            <a:r>
              <a:rPr lang="pl-PL" b="1" spc="-1" dirty="0">
                <a:solidFill>
                  <a:schemeClr val="dk1">
                    <a:lumMod val="85000"/>
                    <a:lumOff val="15000"/>
                  </a:schemeClr>
                </a:solidFill>
              </a:rPr>
              <a:t>Środowisko procesowe jest doskonałą platformą do prowadzenia analiz obszarów działalności Urzędu. </a:t>
            </a:r>
          </a:p>
          <a:p>
            <a:pPr marL="285750" indent="-285750">
              <a:lnSpc>
                <a:spcPct val="150000"/>
              </a:lnSpc>
              <a:buFont typeface="Arial" panose="020B0604020202020204" pitchFamily="34" charset="0"/>
              <a:buChar char="•"/>
            </a:pPr>
            <a:r>
              <a:rPr lang="pl-PL" b="1" spc="-1" dirty="0">
                <a:solidFill>
                  <a:schemeClr val="dk1">
                    <a:lumMod val="85000"/>
                    <a:lumOff val="15000"/>
                  </a:schemeClr>
                </a:solidFill>
              </a:rPr>
              <a:t>W najbliższych tygodniach planujemy rozpoczęcie współpracy z zaprzyjaźnioną gminą w zakresie kompleksowej analizy obszaru obejmującego zarządzanie mieniem komunalnym. </a:t>
            </a:r>
          </a:p>
          <a:p>
            <a:pPr marL="285750" indent="-285750">
              <a:lnSpc>
                <a:spcPct val="150000"/>
              </a:lnSpc>
              <a:buFont typeface="Arial" panose="020B0604020202020204" pitchFamily="34" charset="0"/>
              <a:buChar char="•"/>
            </a:pPr>
            <a:r>
              <a:rPr lang="pl-PL" b="1" spc="-1" dirty="0">
                <a:solidFill>
                  <a:schemeClr val="dk1">
                    <a:lumMod val="85000"/>
                    <a:lumOff val="15000"/>
                  </a:schemeClr>
                </a:solidFill>
              </a:rPr>
              <a:t>Mamy wielkie marzenia – chcemy aby wypracowane, wzorcowe przebiegi procesów w obszarze zarządzania mieniem gminnym posłużyły jako opis wymaganych funkcjonalności nowego systemu do ewidencji mienia komunalnego.</a:t>
            </a:r>
            <a:endParaRPr lang="pl-PL" sz="2400" dirty="0"/>
          </a:p>
        </p:txBody>
      </p:sp>
      <p:grpSp>
        <p:nvGrpSpPr>
          <p:cNvPr id="2" name="Grupa 1">
            <a:extLst>
              <a:ext uri="{FF2B5EF4-FFF2-40B4-BE49-F238E27FC236}">
                <a16:creationId xmlns:a16="http://schemas.microsoft.com/office/drawing/2014/main" id="{33BFC7F9-F653-DBA5-1C8B-0BFC23D91B16}"/>
              </a:ext>
            </a:extLst>
          </p:cNvPr>
          <p:cNvGrpSpPr/>
          <p:nvPr/>
        </p:nvGrpSpPr>
        <p:grpSpPr>
          <a:xfrm>
            <a:off x="10212742" y="4008108"/>
            <a:ext cx="1874987" cy="2384045"/>
            <a:chOff x="10212742" y="4008108"/>
            <a:chExt cx="1874987" cy="2384045"/>
          </a:xfrm>
        </p:grpSpPr>
        <p:pic>
          <p:nvPicPr>
            <p:cNvPr id="4" name="Picture 6">
              <a:extLst>
                <a:ext uri="{FF2B5EF4-FFF2-40B4-BE49-F238E27FC236}">
                  <a16:creationId xmlns:a16="http://schemas.microsoft.com/office/drawing/2014/main" id="{8EA842C3-D291-615B-C4B7-2123F80B15CC}"/>
                </a:ext>
              </a:extLst>
            </p:cNvPr>
            <p:cNvPicPr/>
            <p:nvPr/>
          </p:nvPicPr>
          <p:blipFill>
            <a:blip r:embed="rId3"/>
            <a:stretch/>
          </p:blipFill>
          <p:spPr>
            <a:xfrm>
              <a:off x="10212742" y="5507261"/>
              <a:ext cx="1874987" cy="884892"/>
            </a:xfrm>
            <a:prstGeom prst="rect">
              <a:avLst/>
            </a:prstGeom>
            <a:ln w="0">
              <a:noFill/>
            </a:ln>
          </p:spPr>
        </p:pic>
        <p:pic>
          <p:nvPicPr>
            <p:cNvPr id="5" name="Picture 9">
              <a:extLst>
                <a:ext uri="{FF2B5EF4-FFF2-40B4-BE49-F238E27FC236}">
                  <a16:creationId xmlns:a16="http://schemas.microsoft.com/office/drawing/2014/main" id="{A4029FAE-C506-470D-0A6F-6FA4882C2425}"/>
                </a:ext>
              </a:extLst>
            </p:cNvPr>
            <p:cNvPicPr/>
            <p:nvPr/>
          </p:nvPicPr>
          <p:blipFill>
            <a:blip r:embed="rId4"/>
            <a:stretch/>
          </p:blipFill>
          <p:spPr>
            <a:xfrm>
              <a:off x="10402619" y="4848093"/>
              <a:ext cx="1495235" cy="593789"/>
            </a:xfrm>
            <a:prstGeom prst="rect">
              <a:avLst/>
            </a:prstGeom>
            <a:ln w="0">
              <a:noFill/>
            </a:ln>
          </p:spPr>
        </p:pic>
        <p:pic>
          <p:nvPicPr>
            <p:cNvPr id="6" name="Picture 11">
              <a:extLst>
                <a:ext uri="{FF2B5EF4-FFF2-40B4-BE49-F238E27FC236}">
                  <a16:creationId xmlns:a16="http://schemas.microsoft.com/office/drawing/2014/main" id="{8A38378E-C18C-8785-194D-848A5933ACD2}"/>
                </a:ext>
              </a:extLst>
            </p:cNvPr>
            <p:cNvPicPr/>
            <p:nvPr/>
          </p:nvPicPr>
          <p:blipFill>
            <a:blip r:embed="rId5"/>
            <a:stretch/>
          </p:blipFill>
          <p:spPr>
            <a:xfrm>
              <a:off x="10402619" y="4008108"/>
              <a:ext cx="1361645" cy="590280"/>
            </a:xfrm>
            <a:prstGeom prst="rect">
              <a:avLst/>
            </a:prstGeom>
            <a:ln w="0">
              <a:noFill/>
            </a:ln>
          </p:spPr>
        </p:pic>
      </p:grpSp>
    </p:spTree>
    <p:extLst>
      <p:ext uri="{BB962C8B-B14F-4D97-AF65-F5344CB8AC3E}">
        <p14:creationId xmlns:p14="http://schemas.microsoft.com/office/powerpoint/2010/main" val="3739097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797760" y="47736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a:solidFill>
                  <a:schemeClr val="dk1">
                    <a:lumMod val="85000"/>
                    <a:lumOff val="15000"/>
                  </a:schemeClr>
                </a:solidFill>
                <a:latin typeface="Arial Narrow"/>
              </a:rPr>
              <a:t>Podsumowanie oraz Q&amp;A</a:t>
            </a:r>
            <a:endParaRPr lang="pl-PL" sz="3200" b="0" strike="noStrike" spc="-1">
              <a:solidFill>
                <a:srgbClr val="000000"/>
              </a:solidFill>
              <a:latin typeface="Arial"/>
            </a:endParaRPr>
          </a:p>
        </p:txBody>
      </p:sp>
      <p:sp>
        <p:nvSpPr>
          <p:cNvPr id="209" name="Picture Placeholder 2"/>
          <p:cNvSpPr/>
          <p:nvPr/>
        </p:nvSpPr>
        <p:spPr>
          <a:xfrm>
            <a:off x="797760" y="2140920"/>
            <a:ext cx="3162240" cy="3164040"/>
          </a:xfrm>
          <a:prstGeom prst="ellipse">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ndParaRPr>
          </a:p>
        </p:txBody>
      </p:sp>
      <p:sp>
        <p:nvSpPr>
          <p:cNvPr id="210" name="PlaceHolder 2"/>
          <p:cNvSpPr>
            <a:spLocks noGrp="1"/>
          </p:cNvSpPr>
          <p:nvPr>
            <p:ph/>
          </p:nvPr>
        </p:nvSpPr>
        <p:spPr>
          <a:xfrm>
            <a:off x="5310000" y="3432600"/>
            <a:ext cx="3611880" cy="580320"/>
          </a:xfrm>
          <a:prstGeom prst="rect">
            <a:avLst/>
          </a:prstGeom>
          <a:noFill/>
          <a:ln w="0">
            <a:noFill/>
          </a:ln>
        </p:spPr>
        <p:txBody>
          <a:bodyPr lIns="90000" tIns="45000" rIns="90000" bIns="45000" anchor="t">
            <a:noAutofit/>
          </a:bodyPr>
          <a:lstStyle/>
          <a:p>
            <a:pPr indent="0" algn="ctr" defTabSz="914400">
              <a:lnSpc>
                <a:spcPct val="90000"/>
              </a:lnSpc>
              <a:spcBef>
                <a:spcPts val="1800"/>
              </a:spcBef>
              <a:buNone/>
              <a:tabLst>
                <a:tab pos="0" algn="l"/>
              </a:tabLst>
            </a:pPr>
            <a:r>
              <a:rPr lang="pl-PL" sz="2000" b="1" strike="noStrike" spc="-1">
                <a:solidFill>
                  <a:schemeClr val="dk1"/>
                </a:solidFill>
                <a:latin typeface="Arial Narrow"/>
              </a:rPr>
              <a:t>Można też zadawać dodatkowe pytania na żywo</a:t>
            </a:r>
            <a:endParaRPr lang="pl-PL" sz="20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title" idx="4294967295"/>
          </p:nvPr>
        </p:nvSpPr>
        <p:spPr>
          <a:xfrm>
            <a:off x="836579" y="431800"/>
            <a:ext cx="8578850" cy="441325"/>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Tło projektu</a:t>
            </a:r>
            <a:endParaRPr lang="pl-PL" sz="3200" b="0" strike="noStrike" spc="-1" dirty="0">
              <a:solidFill>
                <a:srgbClr val="000000"/>
              </a:solidFill>
              <a:latin typeface="Arial"/>
            </a:endParaRPr>
          </a:p>
        </p:txBody>
      </p:sp>
      <p:sp>
        <p:nvSpPr>
          <p:cNvPr id="3" name="pole tekstowe 2">
            <a:extLst>
              <a:ext uri="{FF2B5EF4-FFF2-40B4-BE49-F238E27FC236}">
                <a16:creationId xmlns:a16="http://schemas.microsoft.com/office/drawing/2014/main" id="{8B094715-FD11-8D5B-F931-D7D4430F6B15}"/>
              </a:ext>
            </a:extLst>
          </p:cNvPr>
          <p:cNvSpPr txBox="1"/>
          <p:nvPr/>
        </p:nvSpPr>
        <p:spPr>
          <a:xfrm>
            <a:off x="479114" y="1610120"/>
            <a:ext cx="10214285" cy="4045018"/>
          </a:xfrm>
          <a:prstGeom prst="rect">
            <a:avLst/>
          </a:prstGeom>
          <a:noFill/>
        </p:spPr>
        <p:txBody>
          <a:bodyPr wrap="square">
            <a:spAutoFit/>
          </a:bodyPr>
          <a:lstStyle/>
          <a:p>
            <a:pPr algn="just">
              <a:lnSpc>
                <a:spcPct val="107000"/>
              </a:lnSpc>
              <a:buNone/>
            </a:pPr>
            <a:r>
              <a:rPr lang="pl-PL" sz="2400" b="1" dirty="0">
                <a:effectLst/>
                <a:ea typeface="Times New Roman" panose="02020603050405020304" pitchFamily="18" charset="0"/>
                <a:cs typeface="Times New Roman" panose="02020603050405020304" pitchFamily="18" charset="0"/>
              </a:rPr>
              <a:t>Głównym problemem jest utrudniony dostęp do danych, niezbędnych do sprawnej realizacji zadań Miasta</a:t>
            </a:r>
            <a:r>
              <a:rPr lang="pl-PL" sz="1600" b="1" dirty="0">
                <a:effectLst/>
                <a:ea typeface="Times New Roman" panose="02020603050405020304" pitchFamily="18" charset="0"/>
                <a:cs typeface="Times New Roman" panose="02020603050405020304" pitchFamily="18" charset="0"/>
              </a:rPr>
              <a:t>. </a:t>
            </a:r>
            <a:endParaRPr lang="pl-PL" sz="1600" dirty="0">
              <a:effectLst/>
              <a:ea typeface="Calibri" panose="020F0502020204030204" pitchFamily="34" charset="0"/>
              <a:cs typeface="Times New Roman" panose="02020603050405020304" pitchFamily="18" charset="0"/>
            </a:endParaRPr>
          </a:p>
          <a:p>
            <a:pPr algn="just">
              <a:lnSpc>
                <a:spcPct val="130000"/>
              </a:lnSpc>
              <a:buNone/>
            </a:pPr>
            <a:r>
              <a:rPr lang="pl-PL" sz="1600" b="1" dirty="0">
                <a:effectLst/>
                <a:ea typeface="Times New Roman" panose="02020603050405020304" pitchFamily="18" charset="0"/>
                <a:cs typeface="Times New Roman" panose="02020603050405020304" pitchFamily="18" charset="0"/>
              </a:rPr>
              <a:t> </a:t>
            </a:r>
            <a:endParaRPr lang="pl-PL" sz="1600" b="1" dirty="0">
              <a:ea typeface="Times New Roman" panose="02020603050405020304" pitchFamily="18" charset="0"/>
              <a:cs typeface="Times New Roman" panose="02020603050405020304" pitchFamily="18" charset="0"/>
            </a:endParaRPr>
          </a:p>
          <a:p>
            <a:pPr algn="just">
              <a:lnSpc>
                <a:spcPct val="130000"/>
              </a:lnSpc>
              <a:buNone/>
            </a:pPr>
            <a:r>
              <a:rPr lang="pl-PL" dirty="0">
                <a:effectLst/>
                <a:ea typeface="Times New Roman" panose="02020603050405020304" pitchFamily="18" charset="0"/>
                <a:cs typeface="Times New Roman" panose="02020603050405020304" pitchFamily="18" charset="0"/>
              </a:rPr>
              <a:t>Na problem główny składa się szereg problemów cząstkowych, w tym:</a:t>
            </a:r>
            <a:endParaRPr lang="pl-PL" dirty="0">
              <a:effectLst/>
              <a:ea typeface="Calibri" panose="020F0502020204030204" pitchFamily="34" charset="0"/>
              <a:cs typeface="Times New Roman" panose="02020603050405020304" pitchFamily="18" charset="0"/>
            </a:endParaRPr>
          </a:p>
          <a:p>
            <a:pPr marL="342900" lvl="0" indent="-342900" algn="just">
              <a:lnSpc>
                <a:spcPct val="130000"/>
              </a:lnSpc>
              <a:buFont typeface="Arial" panose="020B0604020202020204" pitchFamily="34" charset="0"/>
              <a:buChar char="•"/>
            </a:pPr>
            <a:r>
              <a:rPr lang="pl-PL" dirty="0">
                <a:effectLst/>
                <a:ea typeface="Times New Roman" panose="02020603050405020304" pitchFamily="18" charset="0"/>
                <a:cs typeface="Times New Roman" panose="02020603050405020304" pitchFamily="18" charset="0"/>
              </a:rPr>
              <a:t>dane rozproszone w różnych systemach, często trudne do “wyciągnięcia”,</a:t>
            </a:r>
            <a:endParaRPr lang="pl-PL" dirty="0">
              <a:effectLst/>
              <a:ea typeface="Calibri" panose="020F0502020204030204" pitchFamily="34" charset="0"/>
              <a:cs typeface="Times New Roman" panose="02020603050405020304" pitchFamily="18" charset="0"/>
            </a:endParaRPr>
          </a:p>
          <a:p>
            <a:pPr marL="342900" lvl="0" indent="-342900" algn="just">
              <a:lnSpc>
                <a:spcPct val="130000"/>
              </a:lnSpc>
              <a:buFont typeface="Arial" panose="020B0604020202020204" pitchFamily="34" charset="0"/>
              <a:buChar char="•"/>
            </a:pPr>
            <a:r>
              <a:rPr lang="pl-PL" dirty="0">
                <a:effectLst/>
                <a:ea typeface="Times New Roman" panose="02020603050405020304" pitchFamily="18" charset="0"/>
                <a:cs typeface="Times New Roman" panose="02020603050405020304" pitchFamily="18" charset="0"/>
              </a:rPr>
              <a:t>część danych gromadzonych w formie tradycyjnej (np. zeszyty) oraz dokumentów tekstowych i arkuszy kalkulacyjnych,</a:t>
            </a:r>
            <a:endParaRPr lang="pl-PL" dirty="0">
              <a:effectLst/>
              <a:ea typeface="Calibri" panose="020F0502020204030204" pitchFamily="34" charset="0"/>
              <a:cs typeface="Times New Roman" panose="02020603050405020304" pitchFamily="18" charset="0"/>
            </a:endParaRPr>
          </a:p>
          <a:p>
            <a:pPr marL="342900" lvl="0" indent="-342900" algn="just">
              <a:lnSpc>
                <a:spcPct val="130000"/>
              </a:lnSpc>
              <a:buFont typeface="Arial" panose="020B0604020202020204" pitchFamily="34" charset="0"/>
              <a:buChar char="•"/>
            </a:pPr>
            <a:r>
              <a:rPr lang="pl-PL" dirty="0">
                <a:effectLst/>
                <a:ea typeface="Times New Roman" panose="02020603050405020304" pitchFamily="18" charset="0"/>
                <a:cs typeface="Times New Roman" panose="02020603050405020304" pitchFamily="18" charset="0"/>
              </a:rPr>
              <a:t>zróżnicowana jakość danych w bazach użytkowanych systemów, np. dane niekompletne, co często wynika z wątpliwości natury prawnej co do zakresu możliwych do przechowywania danych,</a:t>
            </a:r>
            <a:endParaRPr lang="pl-PL" dirty="0">
              <a:effectLst/>
              <a:ea typeface="Calibri" panose="020F0502020204030204" pitchFamily="34" charset="0"/>
              <a:cs typeface="Times New Roman" panose="02020603050405020304" pitchFamily="18" charset="0"/>
            </a:endParaRPr>
          </a:p>
          <a:p>
            <a:pPr marL="342900" lvl="0" indent="-342900" algn="just">
              <a:lnSpc>
                <a:spcPct val="130000"/>
              </a:lnSpc>
              <a:buFont typeface="Arial" panose="020B0604020202020204" pitchFamily="34" charset="0"/>
              <a:buChar char="•"/>
            </a:pPr>
            <a:r>
              <a:rPr lang="pl-PL" dirty="0">
                <a:effectLst/>
                <a:ea typeface="Times New Roman" panose="02020603050405020304" pitchFamily="18" charset="0"/>
                <a:cs typeface="Times New Roman" panose="02020603050405020304" pitchFamily="18" charset="0"/>
              </a:rPr>
              <a:t>brak wiedzy pracowników o tym, gdzie, kto i w jakiej formie przechowuje określone dane,</a:t>
            </a:r>
            <a:endParaRPr lang="pl-PL" dirty="0">
              <a:effectLst/>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Arial" panose="020B0604020202020204" pitchFamily="34" charset="0"/>
              <a:buChar char="•"/>
            </a:pPr>
            <a:r>
              <a:rPr lang="pl-PL" dirty="0">
                <a:effectLst/>
                <a:ea typeface="Times New Roman" panose="02020603050405020304" pitchFamily="18" charset="0"/>
                <a:cs typeface="Times New Roman" panose="02020603050405020304" pitchFamily="18" charset="0"/>
              </a:rPr>
              <a:t>stosowanie przez dostawców oprogramowania niejednolitych modeli danych.</a:t>
            </a:r>
            <a:endParaRPr lang="pl-PL" dirty="0">
              <a:effectLst/>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32B2-DF6F-A8FF-4555-A663855B6278}"/>
            </a:ext>
          </a:extLst>
        </p:cNvPr>
        <p:cNvGrpSpPr/>
        <p:nvPr/>
      </p:nvGrpSpPr>
      <p:grpSpPr>
        <a:xfrm>
          <a:off x="0" y="0"/>
          <a:ext cx="0" cy="0"/>
          <a:chOff x="0" y="0"/>
          <a:chExt cx="0" cy="0"/>
        </a:xfrm>
      </p:grpSpPr>
      <p:sp>
        <p:nvSpPr>
          <p:cNvPr id="142" name="PlaceHolder 1">
            <a:extLst>
              <a:ext uri="{FF2B5EF4-FFF2-40B4-BE49-F238E27FC236}">
                <a16:creationId xmlns:a16="http://schemas.microsoft.com/office/drawing/2014/main" id="{7B36E203-64DB-C123-2EA4-433C915AE7C7}"/>
              </a:ext>
            </a:extLst>
          </p:cNvPr>
          <p:cNvSpPr>
            <a:spLocks noGrp="1"/>
          </p:cNvSpPr>
          <p:nvPr>
            <p:ph type="title" idx="4294967295"/>
          </p:nvPr>
        </p:nvSpPr>
        <p:spPr>
          <a:xfrm>
            <a:off x="778213" y="374352"/>
            <a:ext cx="8578850" cy="441325"/>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Tło projektu</a:t>
            </a:r>
            <a:endParaRPr lang="pl-PL" sz="3200" b="0" strike="noStrike" spc="-1" dirty="0">
              <a:solidFill>
                <a:srgbClr val="000000"/>
              </a:solidFill>
              <a:latin typeface="Arial"/>
            </a:endParaRPr>
          </a:p>
        </p:txBody>
      </p:sp>
      <p:sp>
        <p:nvSpPr>
          <p:cNvPr id="3" name="pole tekstowe 2">
            <a:extLst>
              <a:ext uri="{FF2B5EF4-FFF2-40B4-BE49-F238E27FC236}">
                <a16:creationId xmlns:a16="http://schemas.microsoft.com/office/drawing/2014/main" id="{5498C697-C8CE-8F99-C019-EF2CDEFD82CE}"/>
              </a:ext>
            </a:extLst>
          </p:cNvPr>
          <p:cNvSpPr txBox="1"/>
          <p:nvPr/>
        </p:nvSpPr>
        <p:spPr>
          <a:xfrm>
            <a:off x="700088" y="4095153"/>
            <a:ext cx="10214285" cy="1889107"/>
          </a:xfrm>
          <a:prstGeom prst="rect">
            <a:avLst/>
          </a:prstGeom>
          <a:noFill/>
        </p:spPr>
        <p:txBody>
          <a:bodyPr wrap="square">
            <a:spAutoFit/>
          </a:bodyPr>
          <a:lstStyle/>
          <a:p>
            <a:pPr algn="just">
              <a:lnSpc>
                <a:spcPct val="107000"/>
              </a:lnSpc>
              <a:buNone/>
            </a:pPr>
            <a:r>
              <a:rPr lang="pl-PL" sz="2400" b="1" dirty="0">
                <a:effectLst/>
                <a:ea typeface="Times New Roman" panose="02020603050405020304" pitchFamily="18" charset="0"/>
                <a:cs typeface="Times New Roman" panose="02020603050405020304" pitchFamily="18" charset="0"/>
              </a:rPr>
              <a:t>Wyzwanie</a:t>
            </a:r>
            <a:endParaRPr lang="pl-PL" sz="1600" b="1" dirty="0">
              <a:ea typeface="Times New Roman" panose="02020603050405020304" pitchFamily="18" charset="0"/>
              <a:cs typeface="Times New Roman" panose="02020603050405020304" pitchFamily="18" charset="0"/>
            </a:endParaRPr>
          </a:p>
          <a:p>
            <a:pPr algn="just">
              <a:lnSpc>
                <a:spcPct val="130000"/>
              </a:lnSpc>
              <a:buNone/>
            </a:pPr>
            <a:r>
              <a:rPr lang="pl-PL" sz="2400" dirty="0">
                <a:effectLst/>
                <a:ea typeface="Times New Roman" panose="02020603050405020304" pitchFamily="18" charset="0"/>
                <a:cs typeface="Times New Roman" panose="02020603050405020304" pitchFamily="18" charset="0"/>
              </a:rPr>
              <a:t>Zorganizowanie zasobów informacyjnych Miasta będących w dyspozycji Urzędu Miejskiego w Świdnicy, do sprawnego zarządzania miastem, mającego wpływ na podnoszenie jakości życia jego mieszkańców i funkcjonowanie biznesu.</a:t>
            </a:r>
            <a:endParaRPr lang="pl-PL" sz="2400" dirty="0">
              <a:effectLst/>
              <a:ea typeface="Calibri" panose="020F0502020204030204" pitchFamily="34" charset="0"/>
              <a:cs typeface="Times New Roman" panose="02020603050405020304" pitchFamily="18" charset="0"/>
            </a:endParaRPr>
          </a:p>
        </p:txBody>
      </p:sp>
      <p:pic>
        <p:nvPicPr>
          <p:cNvPr id="2" name="Obraz 1">
            <a:extLst>
              <a:ext uri="{FF2B5EF4-FFF2-40B4-BE49-F238E27FC236}">
                <a16:creationId xmlns:a16="http://schemas.microsoft.com/office/drawing/2014/main" id="{7A9FE114-9EB0-4A36-D77B-68F91CCEF4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2601" y="5871214"/>
            <a:ext cx="1015894" cy="563186"/>
          </a:xfrm>
          <a:prstGeom prst="rect">
            <a:avLst/>
          </a:prstGeom>
          <a:noFill/>
          <a:ln>
            <a:noFill/>
          </a:ln>
        </p:spPr>
      </p:pic>
      <p:pic>
        <p:nvPicPr>
          <p:cNvPr id="1026" name="Picture 2">
            <a:extLst>
              <a:ext uri="{FF2B5EF4-FFF2-40B4-BE49-F238E27FC236}">
                <a16:creationId xmlns:a16="http://schemas.microsoft.com/office/drawing/2014/main" id="{1984BA6D-0500-7F6C-3A6D-7F58ED46D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1117599"/>
            <a:ext cx="4633913"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Obraz 14">
            <a:extLst>
              <a:ext uri="{FF2B5EF4-FFF2-40B4-BE49-F238E27FC236}">
                <a16:creationId xmlns:a16="http://schemas.microsoft.com/office/drawing/2014/main" id="{54488DD5-0774-B445-7807-3F0CAC838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0" y="2366020"/>
            <a:ext cx="2184400" cy="850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5BC16650-2DF3-5252-826E-CF3894ADD24F}"/>
              </a:ext>
            </a:extLst>
          </p:cNvPr>
          <p:cNvSpPr>
            <a:spLocks noChangeArrowheads="1"/>
          </p:cNvSpPr>
          <p:nvPr/>
        </p:nvSpPr>
        <p:spPr bwMode="auto">
          <a:xfrm>
            <a:off x="7042149" y="1719689"/>
            <a:ext cx="3784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MIEJSKA INICJATYWA DZIAŁANIA</a:t>
            </a:r>
            <a:endParaRPr kumimoji="0" lang="pl-PL" altLang="pl-PL"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mn-lt"/>
            </a:endParaRPr>
          </a:p>
        </p:txBody>
      </p:sp>
      <p:sp>
        <p:nvSpPr>
          <p:cNvPr id="5" name="Rectangle 6">
            <a:extLst>
              <a:ext uri="{FF2B5EF4-FFF2-40B4-BE49-F238E27FC236}">
                <a16:creationId xmlns:a16="http://schemas.microsoft.com/office/drawing/2014/main" id="{14CAA290-D405-64A4-7276-C85FDC154360}"/>
              </a:ext>
            </a:extLst>
          </p:cNvPr>
          <p:cNvSpPr>
            <a:spLocks noChangeArrowheads="1"/>
          </p:cNvSpPr>
          <p:nvPr/>
        </p:nvSpPr>
        <p:spPr bwMode="auto">
          <a:xfrm>
            <a:off x="449263"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848B7189-A440-F56E-0709-3217CBD73F56}"/>
              </a:ext>
            </a:extLst>
          </p:cNvPr>
          <p:cNvSpPr txBox="1"/>
          <p:nvPr/>
        </p:nvSpPr>
        <p:spPr>
          <a:xfrm>
            <a:off x="6676231" y="3473499"/>
            <a:ext cx="4516437" cy="407035"/>
          </a:xfrm>
          <a:prstGeom prst="rect">
            <a:avLst/>
          </a:prstGeom>
          <a:noFill/>
        </p:spPr>
        <p:txBody>
          <a:bodyPr wrap="square">
            <a:spAutoFit/>
          </a:bodyPr>
          <a:lstStyle/>
          <a:p>
            <a:pPr>
              <a:lnSpc>
                <a:spcPct val="107000"/>
              </a:lnSpc>
              <a:spcAft>
                <a:spcPts val="800"/>
              </a:spcAft>
              <a:buNone/>
            </a:pPr>
            <a:r>
              <a:rPr lang="pl-PL" sz="2000" b="1" dirty="0">
                <a:effectLst/>
                <a:ea typeface="Calibri" panose="020F0502020204030204" pitchFamily="34" charset="0"/>
                <a:cs typeface="Calibri" panose="020F0502020204030204" pitchFamily="34" charset="0"/>
              </a:rPr>
              <a:t>ARCHITEKTURA INFORMACYJNA MIASTA</a:t>
            </a:r>
            <a:endParaRPr lang="pl-PL"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9470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53AD2-A39A-61DB-4CE8-CB8A7DB9010A}"/>
            </a:ext>
          </a:extLst>
        </p:cNvPr>
        <p:cNvGrpSpPr/>
        <p:nvPr/>
      </p:nvGrpSpPr>
      <p:grpSpPr>
        <a:xfrm>
          <a:off x="0" y="0"/>
          <a:ext cx="0" cy="0"/>
          <a:chOff x="0" y="0"/>
          <a:chExt cx="0" cy="0"/>
        </a:xfrm>
      </p:grpSpPr>
      <p:sp>
        <p:nvSpPr>
          <p:cNvPr id="142" name="PlaceHolder 1">
            <a:extLst>
              <a:ext uri="{FF2B5EF4-FFF2-40B4-BE49-F238E27FC236}">
                <a16:creationId xmlns:a16="http://schemas.microsoft.com/office/drawing/2014/main" id="{EF48FF3C-CE8A-B0EE-BD81-736923CD6BF0}"/>
              </a:ext>
            </a:extLst>
          </p:cNvPr>
          <p:cNvSpPr>
            <a:spLocks noGrp="1"/>
          </p:cNvSpPr>
          <p:nvPr>
            <p:ph type="title" idx="4294967295"/>
          </p:nvPr>
        </p:nvSpPr>
        <p:spPr>
          <a:xfrm>
            <a:off x="797760" y="391902"/>
            <a:ext cx="8578850" cy="441325"/>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trike="noStrike" spc="-1" dirty="0">
                <a:solidFill>
                  <a:schemeClr val="dk1">
                    <a:lumMod val="85000"/>
                    <a:lumOff val="15000"/>
                  </a:schemeClr>
                </a:solidFill>
                <a:latin typeface="Arial Narrow"/>
              </a:rPr>
              <a:t>Pilotaż Architektury Informacyjnej Miasta</a:t>
            </a:r>
            <a:endParaRPr lang="pl-PL" sz="3200" b="0" strike="noStrike" spc="-1" dirty="0">
              <a:solidFill>
                <a:srgbClr val="000000"/>
              </a:solidFill>
              <a:latin typeface="Arial"/>
            </a:endParaRPr>
          </a:p>
        </p:txBody>
      </p:sp>
      <p:sp>
        <p:nvSpPr>
          <p:cNvPr id="3" name="pole tekstowe 2">
            <a:extLst>
              <a:ext uri="{FF2B5EF4-FFF2-40B4-BE49-F238E27FC236}">
                <a16:creationId xmlns:a16="http://schemas.microsoft.com/office/drawing/2014/main" id="{C1E42FD8-6C10-7FE2-25D6-1BBD468673EB}"/>
              </a:ext>
            </a:extLst>
          </p:cNvPr>
          <p:cNvSpPr txBox="1"/>
          <p:nvPr/>
        </p:nvSpPr>
        <p:spPr>
          <a:xfrm>
            <a:off x="797760" y="2830819"/>
            <a:ext cx="10981864" cy="1701941"/>
          </a:xfrm>
          <a:prstGeom prst="rect">
            <a:avLst/>
          </a:prstGeom>
          <a:noFill/>
        </p:spPr>
        <p:txBody>
          <a:bodyPr wrap="square">
            <a:spAutoFit/>
          </a:bodyPr>
          <a:lstStyle/>
          <a:p>
            <a:pPr algn="just">
              <a:lnSpc>
                <a:spcPct val="150000"/>
              </a:lnSpc>
              <a:buNone/>
            </a:pPr>
            <a:r>
              <a:rPr lang="pl-PL" b="1" dirty="0">
                <a:effectLst/>
                <a:ea typeface="Times New Roman" panose="02020603050405020304" pitchFamily="18" charset="0"/>
                <a:cs typeface="Times New Roman" panose="02020603050405020304" pitchFamily="18" charset="0"/>
              </a:rPr>
              <a:t>Od lipca 2024 r. Urząd Miejski w Świdnicy rozpoczął współpracę nad Architekturą Informacyjną z dr Januszem </a:t>
            </a:r>
            <a:r>
              <a:rPr lang="pl-PL" b="1" dirty="0" err="1">
                <a:effectLst/>
                <a:ea typeface="Times New Roman" panose="02020603050405020304" pitchFamily="18" charset="0"/>
                <a:cs typeface="Times New Roman" panose="02020603050405020304" pitchFamily="18" charset="0"/>
              </a:rPr>
              <a:t>Sasakiem</a:t>
            </a:r>
            <a:r>
              <a:rPr lang="pl-PL" b="1" dirty="0">
                <a:effectLst/>
                <a:ea typeface="Times New Roman" panose="02020603050405020304" pitchFamily="18" charset="0"/>
                <a:cs typeface="Times New Roman" panose="02020603050405020304" pitchFamily="18" charset="0"/>
              </a:rPr>
              <a:t>                          z Instytutu Spraw Publicznych Uniwersytetu Jagiellońskiego oraz dr hab. Paulą Pypłacz z Politechniki Częstochowskiej.</a:t>
            </a:r>
            <a:endParaRPr lang="pl-PL" b="1" dirty="0">
              <a:ea typeface="Times New Roman" panose="02020603050405020304" pitchFamily="18" charset="0"/>
              <a:cs typeface="Times New Roman" panose="02020603050405020304" pitchFamily="18" charset="0"/>
            </a:endParaRPr>
          </a:p>
          <a:p>
            <a:pPr algn="just">
              <a:lnSpc>
                <a:spcPct val="150000"/>
              </a:lnSpc>
              <a:buNone/>
            </a:pPr>
            <a:r>
              <a:rPr lang="pl-PL" dirty="0">
                <a:effectLst/>
                <a:ea typeface="Times New Roman" panose="02020603050405020304" pitchFamily="18" charset="0"/>
                <a:cs typeface="Times New Roman" panose="02020603050405020304" pitchFamily="18" charset="0"/>
              </a:rPr>
              <a:t>Wsparcie merytoryczne przy wdrożeniu narzędzi zapewniły także firmy BOC Information Technologies Consulting Sp. z o.o. oraz First </a:t>
            </a:r>
            <a:r>
              <a:rPr lang="pl-PL" dirty="0" err="1">
                <a:effectLst/>
                <a:ea typeface="Times New Roman" panose="02020603050405020304" pitchFamily="18" charset="0"/>
                <a:cs typeface="Times New Roman" panose="02020603050405020304" pitchFamily="18" charset="0"/>
              </a:rPr>
              <a:t>Byte</a:t>
            </a:r>
            <a:r>
              <a:rPr lang="pl-PL" dirty="0">
                <a:effectLst/>
                <a:ea typeface="Times New Roman" panose="02020603050405020304" pitchFamily="18" charset="0"/>
                <a:cs typeface="Times New Roman" panose="02020603050405020304" pitchFamily="18" charset="0"/>
              </a:rPr>
              <a:t> Sp. z o.o. właściciel marki </a:t>
            </a:r>
            <a:r>
              <a:rPr lang="pl-PL" dirty="0" err="1">
                <a:effectLst/>
                <a:ea typeface="Times New Roman" panose="02020603050405020304" pitchFamily="18" charset="0"/>
                <a:cs typeface="Times New Roman" panose="02020603050405020304" pitchFamily="18" charset="0"/>
              </a:rPr>
              <a:t>Wizlink</a:t>
            </a:r>
            <a:r>
              <a:rPr lang="pl-PL" baseline="30000" dirty="0">
                <a:effectLst/>
                <a:ea typeface="Times New Roman" panose="02020603050405020304" pitchFamily="18" charset="0"/>
                <a:cs typeface="Times New Roman" panose="02020603050405020304" pitchFamily="18" charset="0"/>
              </a:rPr>
              <a:t>®</a:t>
            </a:r>
            <a:endParaRPr lang="pl-PL" baseline="30000" dirty="0">
              <a:effectLst/>
              <a:ea typeface="Calibri" panose="020F0502020204030204" pitchFamily="34" charset="0"/>
              <a:cs typeface="Times New Roman" panose="02020603050405020304" pitchFamily="18" charset="0"/>
            </a:endParaRPr>
          </a:p>
        </p:txBody>
      </p:sp>
      <p:sp>
        <p:nvSpPr>
          <p:cNvPr id="5" name="Rectangle 6">
            <a:extLst>
              <a:ext uri="{FF2B5EF4-FFF2-40B4-BE49-F238E27FC236}">
                <a16:creationId xmlns:a16="http://schemas.microsoft.com/office/drawing/2014/main" id="{25EC3D50-9773-9D4B-AB3F-1B680BCAC435}"/>
              </a:ext>
            </a:extLst>
          </p:cNvPr>
          <p:cNvSpPr>
            <a:spLocks noChangeArrowheads="1"/>
          </p:cNvSpPr>
          <p:nvPr/>
        </p:nvSpPr>
        <p:spPr bwMode="auto">
          <a:xfrm>
            <a:off x="449263"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6" name="Picture 2">
            <a:extLst>
              <a:ext uri="{FF2B5EF4-FFF2-40B4-BE49-F238E27FC236}">
                <a16:creationId xmlns:a16="http://schemas.microsoft.com/office/drawing/2014/main" id="{93326A95-6EC4-0FC2-ABAD-150B9C336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60" y="1037633"/>
            <a:ext cx="3025999" cy="1410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E18631-AF16-42F4-7464-5034D323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342" y="1407760"/>
            <a:ext cx="2969622" cy="929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09AD32-8DB2-E27E-2C64-E771204F3E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1248" y="1407760"/>
            <a:ext cx="2969622" cy="6569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6D8BD00-4CA6-59AA-CEAB-3B7DE016D3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4331" y="4830470"/>
            <a:ext cx="2163337" cy="169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17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2ECF6-191F-6BBF-81D9-A13C723B854C}"/>
            </a:ext>
          </a:extLst>
        </p:cNvPr>
        <p:cNvGrpSpPr/>
        <p:nvPr/>
      </p:nvGrpSpPr>
      <p:grpSpPr>
        <a:xfrm>
          <a:off x="0" y="0"/>
          <a:ext cx="0" cy="0"/>
          <a:chOff x="0" y="0"/>
          <a:chExt cx="0" cy="0"/>
        </a:xfrm>
      </p:grpSpPr>
      <p:sp>
        <p:nvSpPr>
          <p:cNvPr id="142" name="PlaceHolder 1">
            <a:extLst>
              <a:ext uri="{FF2B5EF4-FFF2-40B4-BE49-F238E27FC236}">
                <a16:creationId xmlns:a16="http://schemas.microsoft.com/office/drawing/2014/main" id="{30890770-63B3-24FA-B645-4575A27F7A8D}"/>
              </a:ext>
            </a:extLst>
          </p:cNvPr>
          <p:cNvSpPr>
            <a:spLocks noGrp="1"/>
          </p:cNvSpPr>
          <p:nvPr>
            <p:ph type="title"/>
          </p:nvPr>
        </p:nvSpPr>
        <p:spPr>
          <a:xfrm>
            <a:off x="797760" y="432000"/>
            <a:ext cx="8579160" cy="441720"/>
          </a:xfrm>
          <a:prstGeom prst="rect">
            <a:avLst/>
          </a:prstGeom>
          <a:noFill/>
          <a:ln w="0">
            <a:noFill/>
          </a:ln>
        </p:spPr>
        <p:txBody>
          <a:bodyPr lIns="90000" tIns="45000" rIns="90000" bIns="45000" anchor="t">
            <a:noAutofit/>
          </a:bodyPr>
          <a:lstStyle/>
          <a:p>
            <a:pPr indent="0" defTabSz="914400">
              <a:lnSpc>
                <a:spcPct val="90000"/>
              </a:lnSpc>
              <a:buNone/>
              <a:tabLst>
                <a:tab pos="0" algn="l"/>
              </a:tabLst>
            </a:pPr>
            <a:r>
              <a:rPr lang="pl-PL" sz="3200" b="1" spc="-1" dirty="0">
                <a:solidFill>
                  <a:schemeClr val="dk1">
                    <a:lumMod val="85000"/>
                    <a:lumOff val="15000"/>
                  </a:schemeClr>
                </a:solidFill>
                <a:latin typeface="Arial Narrow"/>
              </a:rPr>
              <a:t>Dlaczego ADONIS</a:t>
            </a:r>
            <a:endParaRPr lang="pl-PL" sz="3200" b="0" strike="noStrike" spc="-1" dirty="0">
              <a:solidFill>
                <a:srgbClr val="000000"/>
              </a:solidFill>
              <a:latin typeface="Arial"/>
            </a:endParaRPr>
          </a:p>
        </p:txBody>
      </p:sp>
      <p:sp>
        <p:nvSpPr>
          <p:cNvPr id="2" name="Textplatzhalter 14">
            <a:extLst>
              <a:ext uri="{FF2B5EF4-FFF2-40B4-BE49-F238E27FC236}">
                <a16:creationId xmlns:a16="http://schemas.microsoft.com/office/drawing/2014/main" id="{1FF9424D-0030-92A4-322B-A4E778333ECB}"/>
              </a:ext>
            </a:extLst>
          </p:cNvPr>
          <p:cNvSpPr txBox="1">
            <a:spLocks/>
          </p:cNvSpPr>
          <p:nvPr/>
        </p:nvSpPr>
        <p:spPr bwMode="auto">
          <a:xfrm>
            <a:off x="797835" y="1107004"/>
            <a:ext cx="4899580" cy="1549954"/>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buClr>
                <a:srgbClr val="2F4F99"/>
              </a:buClr>
              <a:buSzPct val="75000"/>
              <a:defRPr/>
            </a:pPr>
            <a:r>
              <a:rPr lang="pl-PL" b="1" dirty="0">
                <a:solidFill>
                  <a:srgbClr val="0066B0"/>
                </a:solidFill>
                <a:latin typeface="Arial Narrow" panose="020B0606020202030204" pitchFamily="34" charset="0"/>
              </a:rPr>
              <a:t>Wygodne modelowanie procesów</a:t>
            </a:r>
          </a:p>
          <a:p>
            <a:pPr eaLnBrk="0" hangingPunct="0">
              <a:spcBef>
                <a:spcPct val="20000"/>
              </a:spcBef>
              <a:buClr>
                <a:srgbClr val="2F4F99"/>
              </a:buClr>
              <a:buSzPct val="75000"/>
              <a:defRPr/>
            </a:pPr>
            <a:r>
              <a:rPr lang="pl-PL" dirty="0">
                <a:solidFill>
                  <a:prstClr val="black"/>
                </a:solidFill>
                <a:latin typeface="Arial Narrow" pitchFamily="34" charset="0"/>
              </a:rPr>
              <a:t>Modelowanie graficzne w notacji </a:t>
            </a:r>
            <a:r>
              <a:rPr lang="en-US" dirty="0">
                <a:solidFill>
                  <a:prstClr val="black"/>
                </a:solidFill>
                <a:latin typeface="Arial Narrow" pitchFamily="34" charset="0"/>
              </a:rPr>
              <a:t>BPMN </a:t>
            </a:r>
            <a:r>
              <a:rPr lang="pl-PL" dirty="0">
                <a:solidFill>
                  <a:prstClr val="black"/>
                </a:solidFill>
                <a:latin typeface="Arial Narrow" pitchFamily="34" charset="0"/>
              </a:rPr>
              <a:t>i tworzenie całościowej dokumentacji procesowej w jednym repozytorium – szybko, wygodnie i łatwo</a:t>
            </a:r>
            <a:r>
              <a:rPr lang="en-US" dirty="0">
                <a:solidFill>
                  <a:prstClr val="black"/>
                </a:solidFill>
                <a:latin typeface="Arial Narrow" pitchFamily="34" charset="0"/>
              </a:rPr>
              <a:t>.</a:t>
            </a:r>
            <a:br>
              <a:rPr lang="en-GB" sz="1900" dirty="0">
                <a:solidFill>
                  <a:prstClr val="black"/>
                </a:solidFill>
                <a:latin typeface="Arial Narrow" panose="020B0606020202030204" pitchFamily="34" charset="0"/>
              </a:rPr>
            </a:br>
            <a:endParaRPr lang="en-GB" sz="1900" dirty="0">
              <a:solidFill>
                <a:prstClr val="black"/>
              </a:solidFill>
              <a:latin typeface="Arial Narrow" panose="020B0606020202030204" pitchFamily="34" charset="0"/>
            </a:endParaRPr>
          </a:p>
        </p:txBody>
      </p:sp>
      <p:sp>
        <p:nvSpPr>
          <p:cNvPr id="3" name="Textplatzhalter 14">
            <a:extLst>
              <a:ext uri="{FF2B5EF4-FFF2-40B4-BE49-F238E27FC236}">
                <a16:creationId xmlns:a16="http://schemas.microsoft.com/office/drawing/2014/main" id="{DCEF2177-0A64-EB9D-A8B0-DA4A655FB0C1}"/>
              </a:ext>
            </a:extLst>
          </p:cNvPr>
          <p:cNvSpPr txBox="1">
            <a:spLocks/>
          </p:cNvSpPr>
          <p:nvPr/>
        </p:nvSpPr>
        <p:spPr bwMode="auto">
          <a:xfrm>
            <a:off x="797835" y="2457328"/>
            <a:ext cx="4899580" cy="1549954"/>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buClr>
                <a:srgbClr val="2F4F99"/>
              </a:buClr>
              <a:buSzPct val="75000"/>
              <a:defRPr/>
            </a:pPr>
            <a:r>
              <a:rPr lang="pl-PL" b="1" dirty="0">
                <a:solidFill>
                  <a:srgbClr val="0066B0"/>
                </a:solidFill>
                <a:latin typeface="Arial Narrow" panose="020B0606020202030204" pitchFamily="34" charset="0"/>
              </a:rPr>
              <a:t>Analiza i doskonalenie</a:t>
            </a:r>
          </a:p>
          <a:p>
            <a:pPr eaLnBrk="0" hangingPunct="0">
              <a:spcBef>
                <a:spcPct val="20000"/>
              </a:spcBef>
              <a:buClr>
                <a:srgbClr val="2F4F99"/>
              </a:buClr>
              <a:buSzPct val="75000"/>
              <a:defRPr/>
            </a:pPr>
            <a:r>
              <a:rPr lang="pl-PL" dirty="0">
                <a:solidFill>
                  <a:prstClr val="black"/>
                </a:solidFill>
                <a:latin typeface="Arial Narrow" pitchFamily="34" charset="0"/>
              </a:rPr>
              <a:t>Wizualizacja i analiza procesów przez dynamiczne wykresy. Identyfikacja wąskich gardeł i obszarów do udoskonalenia oraz procesów do doskonalenia w oparciu o dane.</a:t>
            </a:r>
            <a:endParaRPr lang="en-GB" sz="1900" dirty="0">
              <a:solidFill>
                <a:prstClr val="black"/>
              </a:solidFill>
              <a:latin typeface="Arial Narrow" panose="020B0606020202030204" pitchFamily="34" charset="0"/>
            </a:endParaRPr>
          </a:p>
        </p:txBody>
      </p:sp>
      <p:sp>
        <p:nvSpPr>
          <p:cNvPr id="4" name="Textplatzhalter 14">
            <a:extLst>
              <a:ext uri="{FF2B5EF4-FFF2-40B4-BE49-F238E27FC236}">
                <a16:creationId xmlns:a16="http://schemas.microsoft.com/office/drawing/2014/main" id="{536EA008-BC85-EDD5-F088-AF3B23BDBC59}"/>
              </a:ext>
            </a:extLst>
          </p:cNvPr>
          <p:cNvSpPr txBox="1">
            <a:spLocks/>
          </p:cNvSpPr>
          <p:nvPr/>
        </p:nvSpPr>
        <p:spPr bwMode="auto">
          <a:xfrm>
            <a:off x="806273" y="4101069"/>
            <a:ext cx="5060354" cy="1549954"/>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buClr>
                <a:srgbClr val="2F4F99"/>
              </a:buClr>
              <a:buSzPct val="75000"/>
              <a:defRPr/>
            </a:pPr>
            <a:r>
              <a:rPr lang="pl-PL" b="1" dirty="0">
                <a:solidFill>
                  <a:srgbClr val="0066B0"/>
                </a:solidFill>
                <a:latin typeface="Arial Narrow" panose="020B0606020202030204" pitchFamily="34" charset="0"/>
              </a:rPr>
              <a:t>Łatwy dostęp do potrzebnej wiedzy</a:t>
            </a:r>
          </a:p>
          <a:p>
            <a:pPr eaLnBrk="0" hangingPunct="0">
              <a:spcBef>
                <a:spcPct val="20000"/>
              </a:spcBef>
              <a:buClr>
                <a:srgbClr val="2F4F99"/>
              </a:buClr>
              <a:buSzPct val="75000"/>
              <a:defRPr/>
            </a:pPr>
            <a:r>
              <a:rPr lang="pl-PL" dirty="0">
                <a:solidFill>
                  <a:prstClr val="black"/>
                </a:solidFill>
                <a:latin typeface="Arial Narrow" pitchFamily="34" charset="0"/>
              </a:rPr>
              <a:t>Łatwe udostępnianie dokumentacji procesowej dla wszystkich zainteresowanych. Automatyczne wersjonowanie i akceptacja procesów.</a:t>
            </a:r>
            <a:endParaRPr lang="en-GB" sz="1900" dirty="0">
              <a:solidFill>
                <a:prstClr val="black"/>
              </a:solidFill>
              <a:latin typeface="Arial Narrow" panose="020B0606020202030204" pitchFamily="34" charset="0"/>
            </a:endParaRPr>
          </a:p>
        </p:txBody>
      </p:sp>
      <p:pic>
        <p:nvPicPr>
          <p:cNvPr id="5" name="Obraz 18">
            <a:extLst>
              <a:ext uri="{FF2B5EF4-FFF2-40B4-BE49-F238E27FC236}">
                <a16:creationId xmlns:a16="http://schemas.microsoft.com/office/drawing/2014/main" id="{E256E33A-6871-EDBB-B6A8-978FD19122ED}"/>
              </a:ext>
            </a:extLst>
          </p:cNvPr>
          <p:cNvPicPr>
            <a:picLocks noChangeAspect="1"/>
          </p:cNvPicPr>
          <p:nvPr/>
        </p:nvPicPr>
        <p:blipFill>
          <a:blip r:embed="rId3"/>
          <a:stretch>
            <a:fillRect/>
          </a:stretch>
        </p:blipFill>
        <p:spPr>
          <a:xfrm>
            <a:off x="7315202" y="1908129"/>
            <a:ext cx="4762582" cy="2677279"/>
          </a:xfrm>
          <a:prstGeom prst="rect">
            <a:avLst/>
          </a:prstGeom>
        </p:spPr>
      </p:pic>
      <p:pic>
        <p:nvPicPr>
          <p:cNvPr id="6" name="Obraz 15">
            <a:extLst>
              <a:ext uri="{FF2B5EF4-FFF2-40B4-BE49-F238E27FC236}">
                <a16:creationId xmlns:a16="http://schemas.microsoft.com/office/drawing/2014/main" id="{388D9169-E552-5FBD-6CF8-EF37E7DB432D}"/>
              </a:ext>
            </a:extLst>
          </p:cNvPr>
          <p:cNvPicPr>
            <a:picLocks noChangeAspect="1"/>
          </p:cNvPicPr>
          <p:nvPr/>
        </p:nvPicPr>
        <p:blipFill>
          <a:blip r:embed="rId4"/>
          <a:stretch>
            <a:fillRect/>
          </a:stretch>
        </p:blipFill>
        <p:spPr>
          <a:xfrm>
            <a:off x="5586886" y="1062450"/>
            <a:ext cx="3456633" cy="1943142"/>
          </a:xfrm>
          <a:prstGeom prst="rect">
            <a:avLst/>
          </a:prstGeom>
        </p:spPr>
      </p:pic>
      <p:pic>
        <p:nvPicPr>
          <p:cNvPr id="7" name="Obraz 12">
            <a:extLst>
              <a:ext uri="{FF2B5EF4-FFF2-40B4-BE49-F238E27FC236}">
                <a16:creationId xmlns:a16="http://schemas.microsoft.com/office/drawing/2014/main" id="{97225D64-2E21-23A0-1C0F-6669F67FB9A2}"/>
              </a:ext>
            </a:extLst>
          </p:cNvPr>
          <p:cNvPicPr>
            <a:picLocks noChangeAspect="1"/>
          </p:cNvPicPr>
          <p:nvPr/>
        </p:nvPicPr>
        <p:blipFill>
          <a:blip r:embed="rId5"/>
          <a:stretch>
            <a:fillRect/>
          </a:stretch>
        </p:blipFill>
        <p:spPr>
          <a:xfrm>
            <a:off x="5411187" y="3725919"/>
            <a:ext cx="3456632" cy="1925104"/>
          </a:xfrm>
          <a:prstGeom prst="rect">
            <a:avLst/>
          </a:prstGeom>
        </p:spPr>
      </p:pic>
      <p:pic>
        <p:nvPicPr>
          <p:cNvPr id="8" name="Picture 7">
            <a:extLst>
              <a:ext uri="{FF2B5EF4-FFF2-40B4-BE49-F238E27FC236}">
                <a16:creationId xmlns:a16="http://schemas.microsoft.com/office/drawing/2014/main" id="{40E91AD5-4A52-242A-6501-2CE99FEAE9EF}"/>
              </a:ext>
            </a:extLst>
          </p:cNvPr>
          <p:cNvPicPr>
            <a:picLocks noChangeAspect="1"/>
          </p:cNvPicPr>
          <p:nvPr/>
        </p:nvPicPr>
        <p:blipFill>
          <a:blip r:embed="rId6"/>
          <a:stretch>
            <a:fillRect/>
          </a:stretch>
        </p:blipFill>
        <p:spPr>
          <a:xfrm>
            <a:off x="8593583" y="4660471"/>
            <a:ext cx="3484201" cy="1958639"/>
          </a:xfrm>
          <a:prstGeom prst="rect">
            <a:avLst/>
          </a:prstGeom>
        </p:spPr>
      </p:pic>
      <p:sp>
        <p:nvSpPr>
          <p:cNvPr id="9" name="Rechteck 14">
            <a:extLst>
              <a:ext uri="{FF2B5EF4-FFF2-40B4-BE49-F238E27FC236}">
                <a16:creationId xmlns:a16="http://schemas.microsoft.com/office/drawing/2014/main" id="{B0F8BBB5-D9D7-6A70-EF2B-7B1339E9188B}"/>
              </a:ext>
            </a:extLst>
          </p:cNvPr>
          <p:cNvSpPr/>
          <p:nvPr/>
        </p:nvSpPr>
        <p:spPr>
          <a:xfrm rot="21436779">
            <a:off x="4835886" y="5888284"/>
            <a:ext cx="3679521" cy="640623"/>
          </a:xfrm>
          <a:prstGeom prst="rect">
            <a:avLst/>
          </a:prstGeom>
          <a:solidFill>
            <a:srgbClr val="0066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64144">
              <a:buClr>
                <a:schemeClr val="bg1"/>
              </a:buClr>
              <a:defRPr/>
            </a:pPr>
            <a:r>
              <a:rPr lang="pl-PL" sz="1633" spc="27" dirty="0">
                <a:solidFill>
                  <a:schemeClr val="bg1"/>
                </a:solidFill>
                <a:latin typeface="Arial Narrow" panose="020B0606020202030204" pitchFamily="34" charset="0"/>
              </a:rPr>
              <a:t>Wdrożenie, wsparcie i usługi świadczone przez polskich specjalistów</a:t>
            </a:r>
          </a:p>
        </p:txBody>
      </p:sp>
      <p:grpSp>
        <p:nvGrpSpPr>
          <p:cNvPr id="10" name="Group 11">
            <a:extLst>
              <a:ext uri="{FF2B5EF4-FFF2-40B4-BE49-F238E27FC236}">
                <a16:creationId xmlns:a16="http://schemas.microsoft.com/office/drawing/2014/main" id="{0DBECC9C-34F1-06D0-02E2-880F3142BCCB}"/>
              </a:ext>
            </a:extLst>
          </p:cNvPr>
          <p:cNvGrpSpPr/>
          <p:nvPr/>
        </p:nvGrpSpPr>
        <p:grpSpPr>
          <a:xfrm>
            <a:off x="9809146" y="1016888"/>
            <a:ext cx="751505" cy="749229"/>
            <a:chOff x="4903983" y="929145"/>
            <a:chExt cx="1266220" cy="1266220"/>
          </a:xfrm>
        </p:grpSpPr>
        <p:sp>
          <p:nvSpPr>
            <p:cNvPr id="11" name="Freeform: Shape 12">
              <a:extLst>
                <a:ext uri="{FF2B5EF4-FFF2-40B4-BE49-F238E27FC236}">
                  <a16:creationId xmlns:a16="http://schemas.microsoft.com/office/drawing/2014/main" id="{9CBCA682-D975-1180-2986-8E348AA6EFCD}"/>
                </a:ext>
              </a:extLst>
            </p:cNvPr>
            <p:cNvSpPr/>
            <p:nvPr/>
          </p:nvSpPr>
          <p:spPr>
            <a:xfrm>
              <a:off x="5379259" y="1505128"/>
              <a:ext cx="78328" cy="95408"/>
            </a:xfrm>
            <a:custGeom>
              <a:avLst/>
              <a:gdLst>
                <a:gd name="connsiteX0" fmla="*/ 0 w 78328"/>
                <a:gd name="connsiteY0" fmla="*/ 95408 h 95408"/>
                <a:gd name="connsiteX1" fmla="*/ 78329 w 78328"/>
                <a:gd name="connsiteY1" fmla="*/ 95408 h 95408"/>
                <a:gd name="connsiteX2" fmla="*/ 39164 w 78328"/>
                <a:gd name="connsiteY2" fmla="*/ 0 h 95408"/>
                <a:gd name="connsiteX3" fmla="*/ 0 w 78328"/>
                <a:gd name="connsiteY3" fmla="*/ 95408 h 95408"/>
              </a:gdLst>
              <a:ahLst/>
              <a:cxnLst>
                <a:cxn ang="0">
                  <a:pos x="connsiteX0" y="connsiteY0"/>
                </a:cxn>
                <a:cxn ang="0">
                  <a:pos x="connsiteX1" y="connsiteY1"/>
                </a:cxn>
                <a:cxn ang="0">
                  <a:pos x="connsiteX2" y="connsiteY2"/>
                </a:cxn>
                <a:cxn ang="0">
                  <a:pos x="connsiteX3" y="connsiteY3"/>
                </a:cxn>
              </a:cxnLst>
              <a:rect l="l" t="t" r="r" b="b"/>
              <a:pathLst>
                <a:path w="78328" h="95408">
                  <a:moveTo>
                    <a:pt x="0" y="95408"/>
                  </a:moveTo>
                  <a:lnTo>
                    <a:pt x="78329" y="95408"/>
                  </a:lnTo>
                  <a:lnTo>
                    <a:pt x="39164" y="0"/>
                  </a:lnTo>
                  <a:lnTo>
                    <a:pt x="0" y="95408"/>
                  </a:lnTo>
                  <a:close/>
                </a:path>
              </a:pathLst>
            </a:custGeom>
            <a:solidFill>
              <a:srgbClr val="0066B0"/>
            </a:solidFill>
            <a:ln w="0"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237BFCB2-EA6C-2CCA-91E3-8B4CB287E921}"/>
                </a:ext>
              </a:extLst>
            </p:cNvPr>
            <p:cNvSpPr/>
            <p:nvPr/>
          </p:nvSpPr>
          <p:spPr>
            <a:xfrm>
              <a:off x="4903983" y="929145"/>
              <a:ext cx="1266220" cy="1266220"/>
            </a:xfrm>
            <a:custGeom>
              <a:avLst/>
              <a:gdLst>
                <a:gd name="connsiteX0" fmla="*/ 1204676 w 1266220"/>
                <a:gd name="connsiteY0" fmla="*/ 576866 h 1266220"/>
                <a:gd name="connsiteX1" fmla="*/ 1100434 w 1266220"/>
                <a:gd name="connsiteY1" fmla="*/ 576866 h 1266220"/>
                <a:gd name="connsiteX2" fmla="*/ 1100434 w 1266220"/>
                <a:gd name="connsiteY2" fmla="*/ 439643 h 1266220"/>
                <a:gd name="connsiteX3" fmla="*/ 1204676 w 1266220"/>
                <a:gd name="connsiteY3" fmla="*/ 439643 h 1266220"/>
                <a:gd name="connsiteX4" fmla="*/ 1266220 w 1266220"/>
                <a:gd name="connsiteY4" fmla="*/ 378099 h 1266220"/>
                <a:gd name="connsiteX5" fmla="*/ 1204676 w 1266220"/>
                <a:gd name="connsiteY5" fmla="*/ 316555 h 1266220"/>
                <a:gd name="connsiteX6" fmla="*/ 1100434 w 1266220"/>
                <a:gd name="connsiteY6" fmla="*/ 316555 h 1266220"/>
                <a:gd name="connsiteX7" fmla="*/ 954082 w 1266220"/>
                <a:gd name="connsiteY7" fmla="*/ 170204 h 1266220"/>
                <a:gd name="connsiteX8" fmla="*/ 949665 w 1266220"/>
                <a:gd name="connsiteY8" fmla="*/ 170204 h 1266220"/>
                <a:gd name="connsiteX9" fmla="*/ 949665 w 1266220"/>
                <a:gd name="connsiteY9" fmla="*/ 61544 h 1266220"/>
                <a:gd name="connsiteX10" fmla="*/ 888121 w 1266220"/>
                <a:gd name="connsiteY10" fmla="*/ 0 h 1266220"/>
                <a:gd name="connsiteX11" fmla="*/ 826577 w 1266220"/>
                <a:gd name="connsiteY11" fmla="*/ 61544 h 1266220"/>
                <a:gd name="connsiteX12" fmla="*/ 826577 w 1266220"/>
                <a:gd name="connsiteY12" fmla="*/ 170204 h 1266220"/>
                <a:gd name="connsiteX13" fmla="*/ 689354 w 1266220"/>
                <a:gd name="connsiteY13" fmla="*/ 170204 h 1266220"/>
                <a:gd name="connsiteX14" fmla="*/ 689354 w 1266220"/>
                <a:gd name="connsiteY14" fmla="*/ 61544 h 1266220"/>
                <a:gd name="connsiteX15" fmla="*/ 627810 w 1266220"/>
                <a:gd name="connsiteY15" fmla="*/ 0 h 1266220"/>
                <a:gd name="connsiteX16" fmla="*/ 566265 w 1266220"/>
                <a:gd name="connsiteY16" fmla="*/ 61544 h 1266220"/>
                <a:gd name="connsiteX17" fmla="*/ 566265 w 1266220"/>
                <a:gd name="connsiteY17" fmla="*/ 170204 h 1266220"/>
                <a:gd name="connsiteX18" fmla="*/ 439643 w 1266220"/>
                <a:gd name="connsiteY18" fmla="*/ 170204 h 1266220"/>
                <a:gd name="connsiteX19" fmla="*/ 439643 w 1266220"/>
                <a:gd name="connsiteY19" fmla="*/ 61544 h 1266220"/>
                <a:gd name="connsiteX20" fmla="*/ 378099 w 1266220"/>
                <a:gd name="connsiteY20" fmla="*/ 0 h 1266220"/>
                <a:gd name="connsiteX21" fmla="*/ 378099 w 1266220"/>
                <a:gd name="connsiteY21" fmla="*/ 0 h 1266220"/>
                <a:gd name="connsiteX22" fmla="*/ 316555 w 1266220"/>
                <a:gd name="connsiteY22" fmla="*/ 61544 h 1266220"/>
                <a:gd name="connsiteX23" fmla="*/ 316555 w 1266220"/>
                <a:gd name="connsiteY23" fmla="*/ 170204 h 1266220"/>
                <a:gd name="connsiteX24" fmla="*/ 310371 w 1266220"/>
                <a:gd name="connsiteY24" fmla="*/ 170204 h 1266220"/>
                <a:gd name="connsiteX25" fmla="*/ 164020 w 1266220"/>
                <a:gd name="connsiteY25" fmla="*/ 316555 h 1266220"/>
                <a:gd name="connsiteX26" fmla="*/ 61544 w 1266220"/>
                <a:gd name="connsiteY26" fmla="*/ 316555 h 1266220"/>
                <a:gd name="connsiteX27" fmla="*/ 0 w 1266220"/>
                <a:gd name="connsiteY27" fmla="*/ 378099 h 1266220"/>
                <a:gd name="connsiteX28" fmla="*/ 61544 w 1266220"/>
                <a:gd name="connsiteY28" fmla="*/ 439643 h 1266220"/>
                <a:gd name="connsiteX29" fmla="*/ 164020 w 1266220"/>
                <a:gd name="connsiteY29" fmla="*/ 439643 h 1266220"/>
                <a:gd name="connsiteX30" fmla="*/ 164020 w 1266220"/>
                <a:gd name="connsiteY30" fmla="*/ 576866 h 1266220"/>
                <a:gd name="connsiteX31" fmla="*/ 61544 w 1266220"/>
                <a:gd name="connsiteY31" fmla="*/ 576866 h 1266220"/>
                <a:gd name="connsiteX32" fmla="*/ 0 w 1266220"/>
                <a:gd name="connsiteY32" fmla="*/ 638411 h 1266220"/>
                <a:gd name="connsiteX33" fmla="*/ 0 w 1266220"/>
                <a:gd name="connsiteY33" fmla="*/ 638411 h 1266220"/>
                <a:gd name="connsiteX34" fmla="*/ 61544 w 1266220"/>
                <a:gd name="connsiteY34" fmla="*/ 699955 h 1266220"/>
                <a:gd name="connsiteX35" fmla="*/ 164020 w 1266220"/>
                <a:gd name="connsiteY35" fmla="*/ 699955 h 1266220"/>
                <a:gd name="connsiteX36" fmla="*/ 164020 w 1266220"/>
                <a:gd name="connsiteY36" fmla="*/ 826577 h 1266220"/>
                <a:gd name="connsiteX37" fmla="*/ 61544 w 1266220"/>
                <a:gd name="connsiteY37" fmla="*/ 826577 h 1266220"/>
                <a:gd name="connsiteX38" fmla="*/ 0 w 1266220"/>
                <a:gd name="connsiteY38" fmla="*/ 888121 h 1266220"/>
                <a:gd name="connsiteX39" fmla="*/ 61544 w 1266220"/>
                <a:gd name="connsiteY39" fmla="*/ 949665 h 1266220"/>
                <a:gd name="connsiteX40" fmla="*/ 164020 w 1266220"/>
                <a:gd name="connsiteY40" fmla="*/ 949665 h 1266220"/>
                <a:gd name="connsiteX41" fmla="*/ 164020 w 1266220"/>
                <a:gd name="connsiteY41" fmla="*/ 960266 h 1266220"/>
                <a:gd name="connsiteX42" fmla="*/ 310371 w 1266220"/>
                <a:gd name="connsiteY42" fmla="*/ 1106618 h 1266220"/>
                <a:gd name="connsiteX43" fmla="*/ 316555 w 1266220"/>
                <a:gd name="connsiteY43" fmla="*/ 1106618 h 1266220"/>
                <a:gd name="connsiteX44" fmla="*/ 316555 w 1266220"/>
                <a:gd name="connsiteY44" fmla="*/ 1204676 h 1266220"/>
                <a:gd name="connsiteX45" fmla="*/ 378099 w 1266220"/>
                <a:gd name="connsiteY45" fmla="*/ 1266220 h 1266220"/>
                <a:gd name="connsiteX46" fmla="*/ 378099 w 1266220"/>
                <a:gd name="connsiteY46" fmla="*/ 1266220 h 1266220"/>
                <a:gd name="connsiteX47" fmla="*/ 439643 w 1266220"/>
                <a:gd name="connsiteY47" fmla="*/ 1204676 h 1266220"/>
                <a:gd name="connsiteX48" fmla="*/ 439643 w 1266220"/>
                <a:gd name="connsiteY48" fmla="*/ 1106618 h 1266220"/>
                <a:gd name="connsiteX49" fmla="*/ 566265 w 1266220"/>
                <a:gd name="connsiteY49" fmla="*/ 1106618 h 1266220"/>
                <a:gd name="connsiteX50" fmla="*/ 566265 w 1266220"/>
                <a:gd name="connsiteY50" fmla="*/ 1204676 h 1266220"/>
                <a:gd name="connsiteX51" fmla="*/ 627810 w 1266220"/>
                <a:gd name="connsiteY51" fmla="*/ 1266220 h 1266220"/>
                <a:gd name="connsiteX52" fmla="*/ 689354 w 1266220"/>
                <a:gd name="connsiteY52" fmla="*/ 1204676 h 1266220"/>
                <a:gd name="connsiteX53" fmla="*/ 689354 w 1266220"/>
                <a:gd name="connsiteY53" fmla="*/ 1106618 h 1266220"/>
                <a:gd name="connsiteX54" fmla="*/ 826577 w 1266220"/>
                <a:gd name="connsiteY54" fmla="*/ 1106618 h 1266220"/>
                <a:gd name="connsiteX55" fmla="*/ 826577 w 1266220"/>
                <a:gd name="connsiteY55" fmla="*/ 1204676 h 1266220"/>
                <a:gd name="connsiteX56" fmla="*/ 888121 w 1266220"/>
                <a:gd name="connsiteY56" fmla="*/ 1266220 h 1266220"/>
                <a:gd name="connsiteX57" fmla="*/ 949665 w 1266220"/>
                <a:gd name="connsiteY57" fmla="*/ 1204676 h 1266220"/>
                <a:gd name="connsiteX58" fmla="*/ 949665 w 1266220"/>
                <a:gd name="connsiteY58" fmla="*/ 1106618 h 1266220"/>
                <a:gd name="connsiteX59" fmla="*/ 954082 w 1266220"/>
                <a:gd name="connsiteY59" fmla="*/ 1106618 h 1266220"/>
                <a:gd name="connsiteX60" fmla="*/ 1100434 w 1266220"/>
                <a:gd name="connsiteY60" fmla="*/ 960266 h 1266220"/>
                <a:gd name="connsiteX61" fmla="*/ 1100434 w 1266220"/>
                <a:gd name="connsiteY61" fmla="*/ 949665 h 1266220"/>
                <a:gd name="connsiteX62" fmla="*/ 1204676 w 1266220"/>
                <a:gd name="connsiteY62" fmla="*/ 949665 h 1266220"/>
                <a:gd name="connsiteX63" fmla="*/ 1266220 w 1266220"/>
                <a:gd name="connsiteY63" fmla="*/ 888121 h 1266220"/>
                <a:gd name="connsiteX64" fmla="*/ 1204676 w 1266220"/>
                <a:gd name="connsiteY64" fmla="*/ 826577 h 1266220"/>
                <a:gd name="connsiteX65" fmla="*/ 1100434 w 1266220"/>
                <a:gd name="connsiteY65" fmla="*/ 826577 h 1266220"/>
                <a:gd name="connsiteX66" fmla="*/ 1100434 w 1266220"/>
                <a:gd name="connsiteY66" fmla="*/ 699955 h 1266220"/>
                <a:gd name="connsiteX67" fmla="*/ 1204676 w 1266220"/>
                <a:gd name="connsiteY67" fmla="*/ 699955 h 1266220"/>
                <a:gd name="connsiteX68" fmla="*/ 1266220 w 1266220"/>
                <a:gd name="connsiteY68" fmla="*/ 638411 h 1266220"/>
                <a:gd name="connsiteX69" fmla="*/ 1266220 w 1266220"/>
                <a:gd name="connsiteY69" fmla="*/ 638411 h 1266220"/>
                <a:gd name="connsiteX70" fmla="*/ 1204676 w 1266220"/>
                <a:gd name="connsiteY70" fmla="*/ 576866 h 1266220"/>
                <a:gd name="connsiteX71" fmla="*/ 659612 w 1266220"/>
                <a:gd name="connsiteY71" fmla="*/ 828344 h 1266220"/>
                <a:gd name="connsiteX72" fmla="*/ 609553 w 1266220"/>
                <a:gd name="connsiteY72" fmla="*/ 807436 h 1266220"/>
                <a:gd name="connsiteX73" fmla="*/ 585112 w 1266220"/>
                <a:gd name="connsiteY73" fmla="*/ 748248 h 1266220"/>
                <a:gd name="connsiteX74" fmla="*/ 443766 w 1266220"/>
                <a:gd name="connsiteY74" fmla="*/ 748248 h 1266220"/>
                <a:gd name="connsiteX75" fmla="*/ 419325 w 1266220"/>
                <a:gd name="connsiteY75" fmla="*/ 807436 h 1266220"/>
                <a:gd name="connsiteX76" fmla="*/ 369265 w 1266220"/>
                <a:gd name="connsiteY76" fmla="*/ 828344 h 1266220"/>
                <a:gd name="connsiteX77" fmla="*/ 348358 w 1266220"/>
                <a:gd name="connsiteY77" fmla="*/ 778284 h 1266220"/>
                <a:gd name="connsiteX78" fmla="*/ 477924 w 1266220"/>
                <a:gd name="connsiteY78" fmla="*/ 462907 h 1266220"/>
                <a:gd name="connsiteX79" fmla="*/ 514439 w 1266220"/>
                <a:gd name="connsiteY79" fmla="*/ 439349 h 1266220"/>
                <a:gd name="connsiteX80" fmla="*/ 550953 w 1266220"/>
                <a:gd name="connsiteY80" fmla="*/ 462907 h 1266220"/>
                <a:gd name="connsiteX81" fmla="*/ 680520 w 1266220"/>
                <a:gd name="connsiteY81" fmla="*/ 778284 h 1266220"/>
                <a:gd name="connsiteX82" fmla="*/ 659612 w 1266220"/>
                <a:gd name="connsiteY82" fmla="*/ 828344 h 1266220"/>
                <a:gd name="connsiteX83" fmla="*/ 866919 w 1266220"/>
                <a:gd name="connsiteY83" fmla="*/ 788296 h 1266220"/>
                <a:gd name="connsiteX84" fmla="*/ 828638 w 1266220"/>
                <a:gd name="connsiteY84" fmla="*/ 826577 h 1266220"/>
                <a:gd name="connsiteX85" fmla="*/ 790357 w 1266220"/>
                <a:gd name="connsiteY85" fmla="*/ 788296 h 1266220"/>
                <a:gd name="connsiteX86" fmla="*/ 790357 w 1266220"/>
                <a:gd name="connsiteY86" fmla="*/ 477925 h 1266220"/>
                <a:gd name="connsiteX87" fmla="*/ 828638 w 1266220"/>
                <a:gd name="connsiteY87" fmla="*/ 439643 h 1266220"/>
                <a:gd name="connsiteX88" fmla="*/ 866919 w 1266220"/>
                <a:gd name="connsiteY88" fmla="*/ 477925 h 1266220"/>
                <a:gd name="connsiteX89" fmla="*/ 866919 w 1266220"/>
                <a:gd name="connsiteY89" fmla="*/ 788296 h 126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66220" h="1266220">
                  <a:moveTo>
                    <a:pt x="1204676" y="576866"/>
                  </a:moveTo>
                  <a:lnTo>
                    <a:pt x="1100434" y="576866"/>
                  </a:lnTo>
                  <a:lnTo>
                    <a:pt x="1100434" y="439643"/>
                  </a:lnTo>
                  <a:lnTo>
                    <a:pt x="1204676" y="439643"/>
                  </a:lnTo>
                  <a:cubicBezTo>
                    <a:pt x="1238540" y="439643"/>
                    <a:pt x="1266220" y="411963"/>
                    <a:pt x="1266220" y="378099"/>
                  </a:cubicBezTo>
                  <a:cubicBezTo>
                    <a:pt x="1266220" y="344235"/>
                    <a:pt x="1238540" y="316555"/>
                    <a:pt x="1204676" y="316555"/>
                  </a:cubicBezTo>
                  <a:lnTo>
                    <a:pt x="1100434" y="316555"/>
                  </a:lnTo>
                  <a:cubicBezTo>
                    <a:pt x="1100434" y="235870"/>
                    <a:pt x="1035061" y="170204"/>
                    <a:pt x="954082" y="170204"/>
                  </a:cubicBezTo>
                  <a:lnTo>
                    <a:pt x="949665" y="170204"/>
                  </a:lnTo>
                  <a:lnTo>
                    <a:pt x="949665" y="61544"/>
                  </a:lnTo>
                  <a:cubicBezTo>
                    <a:pt x="949665" y="27680"/>
                    <a:pt x="921985" y="0"/>
                    <a:pt x="888121" y="0"/>
                  </a:cubicBezTo>
                  <a:cubicBezTo>
                    <a:pt x="854257" y="0"/>
                    <a:pt x="826577" y="27680"/>
                    <a:pt x="826577" y="61544"/>
                  </a:cubicBezTo>
                  <a:lnTo>
                    <a:pt x="826577" y="170204"/>
                  </a:lnTo>
                  <a:lnTo>
                    <a:pt x="689354" y="170204"/>
                  </a:lnTo>
                  <a:lnTo>
                    <a:pt x="689354" y="61544"/>
                  </a:lnTo>
                  <a:cubicBezTo>
                    <a:pt x="689354" y="27680"/>
                    <a:pt x="661674" y="0"/>
                    <a:pt x="627810" y="0"/>
                  </a:cubicBezTo>
                  <a:cubicBezTo>
                    <a:pt x="593946" y="0"/>
                    <a:pt x="566265" y="27680"/>
                    <a:pt x="566265" y="61544"/>
                  </a:cubicBezTo>
                  <a:lnTo>
                    <a:pt x="566265" y="170204"/>
                  </a:lnTo>
                  <a:lnTo>
                    <a:pt x="439643" y="170204"/>
                  </a:lnTo>
                  <a:lnTo>
                    <a:pt x="439643" y="61544"/>
                  </a:lnTo>
                  <a:cubicBezTo>
                    <a:pt x="439643" y="27680"/>
                    <a:pt x="411963" y="0"/>
                    <a:pt x="378099" y="0"/>
                  </a:cubicBezTo>
                  <a:lnTo>
                    <a:pt x="378099" y="0"/>
                  </a:lnTo>
                  <a:cubicBezTo>
                    <a:pt x="344235" y="0"/>
                    <a:pt x="316555" y="27680"/>
                    <a:pt x="316555" y="61544"/>
                  </a:cubicBezTo>
                  <a:lnTo>
                    <a:pt x="316555" y="170204"/>
                  </a:lnTo>
                  <a:lnTo>
                    <a:pt x="310371" y="170204"/>
                  </a:lnTo>
                  <a:cubicBezTo>
                    <a:pt x="229686" y="170204"/>
                    <a:pt x="164020" y="235576"/>
                    <a:pt x="164020" y="316555"/>
                  </a:cubicBezTo>
                  <a:lnTo>
                    <a:pt x="61544" y="316555"/>
                  </a:lnTo>
                  <a:cubicBezTo>
                    <a:pt x="27680" y="316555"/>
                    <a:pt x="0" y="344235"/>
                    <a:pt x="0" y="378099"/>
                  </a:cubicBezTo>
                  <a:cubicBezTo>
                    <a:pt x="0" y="411963"/>
                    <a:pt x="27680" y="439643"/>
                    <a:pt x="61544" y="439643"/>
                  </a:cubicBezTo>
                  <a:lnTo>
                    <a:pt x="164020" y="439643"/>
                  </a:lnTo>
                  <a:lnTo>
                    <a:pt x="164020" y="576866"/>
                  </a:lnTo>
                  <a:lnTo>
                    <a:pt x="61544" y="576866"/>
                  </a:lnTo>
                  <a:cubicBezTo>
                    <a:pt x="27680" y="576866"/>
                    <a:pt x="0" y="604547"/>
                    <a:pt x="0" y="638411"/>
                  </a:cubicBezTo>
                  <a:lnTo>
                    <a:pt x="0" y="638411"/>
                  </a:lnTo>
                  <a:cubicBezTo>
                    <a:pt x="0" y="672275"/>
                    <a:pt x="27680" y="699955"/>
                    <a:pt x="61544" y="699955"/>
                  </a:cubicBezTo>
                  <a:lnTo>
                    <a:pt x="164020" y="699955"/>
                  </a:lnTo>
                  <a:lnTo>
                    <a:pt x="164020" y="826577"/>
                  </a:lnTo>
                  <a:lnTo>
                    <a:pt x="61544" y="826577"/>
                  </a:lnTo>
                  <a:cubicBezTo>
                    <a:pt x="27680" y="826577"/>
                    <a:pt x="0" y="854257"/>
                    <a:pt x="0" y="888121"/>
                  </a:cubicBezTo>
                  <a:cubicBezTo>
                    <a:pt x="0" y="921985"/>
                    <a:pt x="27680" y="949665"/>
                    <a:pt x="61544" y="949665"/>
                  </a:cubicBezTo>
                  <a:lnTo>
                    <a:pt x="164020" y="949665"/>
                  </a:lnTo>
                  <a:lnTo>
                    <a:pt x="164020" y="960266"/>
                  </a:lnTo>
                  <a:cubicBezTo>
                    <a:pt x="164020" y="1040951"/>
                    <a:pt x="229392" y="1106618"/>
                    <a:pt x="310371" y="1106618"/>
                  </a:cubicBezTo>
                  <a:lnTo>
                    <a:pt x="316555" y="1106618"/>
                  </a:lnTo>
                  <a:lnTo>
                    <a:pt x="316555" y="1204676"/>
                  </a:lnTo>
                  <a:cubicBezTo>
                    <a:pt x="316555" y="1238540"/>
                    <a:pt x="344235" y="1266220"/>
                    <a:pt x="378099" y="1266220"/>
                  </a:cubicBezTo>
                  <a:lnTo>
                    <a:pt x="378099" y="1266220"/>
                  </a:lnTo>
                  <a:cubicBezTo>
                    <a:pt x="411963" y="1266220"/>
                    <a:pt x="439643" y="1238540"/>
                    <a:pt x="439643" y="1204676"/>
                  </a:cubicBezTo>
                  <a:lnTo>
                    <a:pt x="439643" y="1106618"/>
                  </a:lnTo>
                  <a:lnTo>
                    <a:pt x="566265" y="1106618"/>
                  </a:lnTo>
                  <a:lnTo>
                    <a:pt x="566265" y="1204676"/>
                  </a:lnTo>
                  <a:cubicBezTo>
                    <a:pt x="566265" y="1238540"/>
                    <a:pt x="593946" y="1266220"/>
                    <a:pt x="627810" y="1266220"/>
                  </a:cubicBezTo>
                  <a:cubicBezTo>
                    <a:pt x="661674" y="1266220"/>
                    <a:pt x="689354" y="1238540"/>
                    <a:pt x="689354" y="1204676"/>
                  </a:cubicBezTo>
                  <a:lnTo>
                    <a:pt x="689354" y="1106618"/>
                  </a:lnTo>
                  <a:lnTo>
                    <a:pt x="826577" y="1106618"/>
                  </a:lnTo>
                  <a:lnTo>
                    <a:pt x="826577" y="1204676"/>
                  </a:lnTo>
                  <a:cubicBezTo>
                    <a:pt x="826577" y="1238540"/>
                    <a:pt x="854257" y="1266220"/>
                    <a:pt x="888121" y="1266220"/>
                  </a:cubicBezTo>
                  <a:cubicBezTo>
                    <a:pt x="921985" y="1266220"/>
                    <a:pt x="949665" y="1238540"/>
                    <a:pt x="949665" y="1204676"/>
                  </a:cubicBezTo>
                  <a:lnTo>
                    <a:pt x="949665" y="1106618"/>
                  </a:lnTo>
                  <a:lnTo>
                    <a:pt x="954082" y="1106618"/>
                  </a:lnTo>
                  <a:cubicBezTo>
                    <a:pt x="1034767" y="1106618"/>
                    <a:pt x="1100434" y="1041245"/>
                    <a:pt x="1100434" y="960266"/>
                  </a:cubicBezTo>
                  <a:lnTo>
                    <a:pt x="1100434" y="949665"/>
                  </a:lnTo>
                  <a:lnTo>
                    <a:pt x="1204676" y="949665"/>
                  </a:lnTo>
                  <a:cubicBezTo>
                    <a:pt x="1238540" y="949665"/>
                    <a:pt x="1266220" y="921985"/>
                    <a:pt x="1266220" y="888121"/>
                  </a:cubicBezTo>
                  <a:cubicBezTo>
                    <a:pt x="1266220" y="854257"/>
                    <a:pt x="1238540" y="826577"/>
                    <a:pt x="1204676" y="826577"/>
                  </a:cubicBezTo>
                  <a:lnTo>
                    <a:pt x="1100434" y="826577"/>
                  </a:lnTo>
                  <a:lnTo>
                    <a:pt x="1100434" y="699955"/>
                  </a:lnTo>
                  <a:lnTo>
                    <a:pt x="1204676" y="699955"/>
                  </a:lnTo>
                  <a:cubicBezTo>
                    <a:pt x="1238540" y="699955"/>
                    <a:pt x="1266220" y="672275"/>
                    <a:pt x="1266220" y="638411"/>
                  </a:cubicBezTo>
                  <a:lnTo>
                    <a:pt x="1266220" y="638411"/>
                  </a:lnTo>
                  <a:cubicBezTo>
                    <a:pt x="1266220" y="604547"/>
                    <a:pt x="1238540" y="576866"/>
                    <a:pt x="1204676" y="576866"/>
                  </a:cubicBezTo>
                  <a:close/>
                  <a:moveTo>
                    <a:pt x="659612" y="828344"/>
                  </a:moveTo>
                  <a:cubicBezTo>
                    <a:pt x="639883" y="836294"/>
                    <a:pt x="617503" y="827166"/>
                    <a:pt x="609553" y="807436"/>
                  </a:cubicBezTo>
                  <a:lnTo>
                    <a:pt x="585112" y="748248"/>
                  </a:lnTo>
                  <a:lnTo>
                    <a:pt x="443766" y="748248"/>
                  </a:lnTo>
                  <a:lnTo>
                    <a:pt x="419325" y="807436"/>
                  </a:lnTo>
                  <a:cubicBezTo>
                    <a:pt x="411374" y="827166"/>
                    <a:pt x="388995" y="836294"/>
                    <a:pt x="369265" y="828344"/>
                  </a:cubicBezTo>
                  <a:cubicBezTo>
                    <a:pt x="349536" y="820393"/>
                    <a:pt x="340407" y="798013"/>
                    <a:pt x="348358" y="778284"/>
                  </a:cubicBezTo>
                  <a:lnTo>
                    <a:pt x="477924" y="462907"/>
                  </a:lnTo>
                  <a:cubicBezTo>
                    <a:pt x="484108" y="447889"/>
                    <a:pt x="498832" y="438760"/>
                    <a:pt x="514439" y="439349"/>
                  </a:cubicBezTo>
                  <a:cubicBezTo>
                    <a:pt x="529751" y="439055"/>
                    <a:pt x="544769" y="447889"/>
                    <a:pt x="550953" y="462907"/>
                  </a:cubicBezTo>
                  <a:lnTo>
                    <a:pt x="680520" y="778284"/>
                  </a:lnTo>
                  <a:cubicBezTo>
                    <a:pt x="688470" y="798013"/>
                    <a:pt x="679342" y="820393"/>
                    <a:pt x="659612" y="828344"/>
                  </a:cubicBezTo>
                  <a:close/>
                  <a:moveTo>
                    <a:pt x="866919" y="788296"/>
                  </a:moveTo>
                  <a:cubicBezTo>
                    <a:pt x="866919" y="809497"/>
                    <a:pt x="849840" y="826577"/>
                    <a:pt x="828638" y="826577"/>
                  </a:cubicBezTo>
                  <a:cubicBezTo>
                    <a:pt x="807436" y="826577"/>
                    <a:pt x="790357" y="809497"/>
                    <a:pt x="790357" y="788296"/>
                  </a:cubicBezTo>
                  <a:lnTo>
                    <a:pt x="790357" y="477925"/>
                  </a:lnTo>
                  <a:cubicBezTo>
                    <a:pt x="790357" y="456723"/>
                    <a:pt x="807436" y="439643"/>
                    <a:pt x="828638" y="439643"/>
                  </a:cubicBezTo>
                  <a:cubicBezTo>
                    <a:pt x="849840" y="439643"/>
                    <a:pt x="866919" y="456723"/>
                    <a:pt x="866919" y="477925"/>
                  </a:cubicBezTo>
                  <a:lnTo>
                    <a:pt x="866919" y="788296"/>
                  </a:lnTo>
                  <a:close/>
                </a:path>
              </a:pathLst>
            </a:custGeom>
            <a:solidFill>
              <a:srgbClr val="0066B0"/>
            </a:solidFill>
            <a:ln w="0" cap="flat">
              <a:noFill/>
              <a:prstDash val="solid"/>
              <a:miter/>
            </a:ln>
          </p:spPr>
          <p:txBody>
            <a:bodyPr rtlCol="0" anchor="ctr"/>
            <a:lstStyle/>
            <a:p>
              <a:endParaRPr lang="en-US"/>
            </a:p>
          </p:txBody>
        </p:sp>
      </p:grpSp>
      <p:sp>
        <p:nvSpPr>
          <p:cNvPr id="13" name="Textplatzhalter 14">
            <a:extLst>
              <a:ext uri="{FF2B5EF4-FFF2-40B4-BE49-F238E27FC236}">
                <a16:creationId xmlns:a16="http://schemas.microsoft.com/office/drawing/2014/main" id="{1AAF8EF4-59CB-DF71-1150-BA0732AB9B3E}"/>
              </a:ext>
            </a:extLst>
          </p:cNvPr>
          <p:cNvSpPr txBox="1">
            <a:spLocks/>
          </p:cNvSpPr>
          <p:nvPr/>
        </p:nvSpPr>
        <p:spPr bwMode="auto">
          <a:xfrm>
            <a:off x="797835" y="5402160"/>
            <a:ext cx="4613352" cy="969190"/>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buClr>
                <a:srgbClr val="2F4F99"/>
              </a:buClr>
              <a:buSzPct val="75000"/>
              <a:defRPr/>
            </a:pPr>
            <a:r>
              <a:rPr lang="pl-PL" b="1" dirty="0">
                <a:solidFill>
                  <a:srgbClr val="0066B0"/>
                </a:solidFill>
                <a:latin typeface="Arial Narrow" panose="020B0606020202030204" pitchFamily="34" charset="0"/>
              </a:rPr>
              <a:t>Zaangażowanie organizacji w BPM</a:t>
            </a:r>
          </a:p>
          <a:p>
            <a:pPr eaLnBrk="0" hangingPunct="0">
              <a:spcBef>
                <a:spcPct val="20000"/>
              </a:spcBef>
              <a:buClr>
                <a:srgbClr val="2F4F99"/>
              </a:buClr>
              <a:buSzPct val="75000"/>
              <a:defRPr/>
            </a:pPr>
            <a:r>
              <a:rPr lang="pl-PL" dirty="0">
                <a:solidFill>
                  <a:prstClr val="black"/>
                </a:solidFill>
                <a:latin typeface="Arial Narrow" pitchFamily="34" charset="0"/>
              </a:rPr>
              <a:t>Współpraca przy modelowaniu i doskonaleniu procesów.</a:t>
            </a:r>
            <a:endParaRPr lang="en-GB"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001375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8131-365A-C303-01D0-DDF9543EA19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B83A9BB-B929-B303-2FAF-5DB509D574E8}"/>
              </a:ext>
            </a:extLst>
          </p:cNvPr>
          <p:cNvSpPr/>
          <p:nvPr/>
        </p:nvSpPr>
        <p:spPr>
          <a:xfrm>
            <a:off x="3017885" y="2111353"/>
            <a:ext cx="2119969" cy="23482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ytuł 1">
            <a:extLst>
              <a:ext uri="{FF2B5EF4-FFF2-40B4-BE49-F238E27FC236}">
                <a16:creationId xmlns:a16="http://schemas.microsoft.com/office/drawing/2014/main" id="{20627D91-9986-EB30-D495-B208527F8C78}"/>
              </a:ext>
            </a:extLst>
          </p:cNvPr>
          <p:cNvSpPr txBox="1">
            <a:spLocks/>
          </p:cNvSpPr>
          <p:nvPr/>
        </p:nvSpPr>
        <p:spPr>
          <a:xfrm>
            <a:off x="4267507" y="2074187"/>
            <a:ext cx="5657543" cy="2348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pl-PL" sz="3600" b="1" dirty="0">
                <a:ea typeface="Droid Sans" panose="020B0606030804020204" pitchFamily="34" charset="0"/>
                <a:cs typeface="Gotham Book" pitchFamily="50" charset="0"/>
              </a:rPr>
              <a:t>ROBOT SOFTWARE’OWY</a:t>
            </a:r>
          </a:p>
          <a:p>
            <a:pPr>
              <a:lnSpc>
                <a:spcPct val="100000"/>
              </a:lnSpc>
            </a:pPr>
            <a:r>
              <a:rPr lang="pl-PL" sz="3600" b="1" dirty="0">
                <a:cs typeface="Gotham Book" pitchFamily="50" charset="0"/>
              </a:rPr>
              <a:t>(RPA)</a:t>
            </a:r>
          </a:p>
        </p:txBody>
      </p:sp>
      <p:sp>
        <p:nvSpPr>
          <p:cNvPr id="9" name="Prostokąt 3">
            <a:extLst>
              <a:ext uri="{FF2B5EF4-FFF2-40B4-BE49-F238E27FC236}">
                <a16:creationId xmlns:a16="http://schemas.microsoft.com/office/drawing/2014/main" id="{4F8DE80F-F2B5-1045-ABB8-F1933CB467BD}"/>
              </a:ext>
            </a:extLst>
          </p:cNvPr>
          <p:cNvSpPr>
            <a:spLocks noChangeAspect="1"/>
          </p:cNvSpPr>
          <p:nvPr/>
        </p:nvSpPr>
        <p:spPr>
          <a:xfrm>
            <a:off x="4036186" y="2847340"/>
            <a:ext cx="83368" cy="876300"/>
          </a:xfrm>
          <a:prstGeom prst="rect">
            <a:avLst/>
          </a:prstGeom>
          <a:solidFill>
            <a:srgbClr val="EE2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Gotham Book" pitchFamily="50" charset="0"/>
              <a:cs typeface="Gotham Book" pitchFamily="50" charset="0"/>
            </a:endParaRPr>
          </a:p>
        </p:txBody>
      </p:sp>
      <p:cxnSp>
        <p:nvCxnSpPr>
          <p:cNvPr id="2" name="Straight Connector 10">
            <a:extLst>
              <a:ext uri="{FF2B5EF4-FFF2-40B4-BE49-F238E27FC236}">
                <a16:creationId xmlns:a16="http://schemas.microsoft.com/office/drawing/2014/main" id="{23CE0733-8BBD-41EB-9BF5-D64A85F48773}"/>
              </a:ext>
            </a:extLst>
          </p:cNvPr>
          <p:cNvCxnSpPr/>
          <p:nvPr/>
        </p:nvCxnSpPr>
        <p:spPr>
          <a:xfrm>
            <a:off x="0" y="5778161"/>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CA2B9B55-D618-204A-A9AE-F566617F5360}"/>
              </a:ext>
            </a:extLst>
          </p:cNvPr>
          <p:cNvPicPr>
            <a:picLocks noChangeAspect="1"/>
          </p:cNvPicPr>
          <p:nvPr/>
        </p:nvPicPr>
        <p:blipFill>
          <a:blip r:embed="rId3"/>
          <a:stretch>
            <a:fillRect/>
          </a:stretch>
        </p:blipFill>
        <p:spPr>
          <a:xfrm>
            <a:off x="10095875" y="5866846"/>
            <a:ext cx="2096125" cy="968029"/>
          </a:xfrm>
          <a:prstGeom prst="rect">
            <a:avLst/>
          </a:prstGeom>
        </p:spPr>
      </p:pic>
      <p:pic>
        <p:nvPicPr>
          <p:cNvPr id="4" name="Picture 9">
            <a:extLst>
              <a:ext uri="{FF2B5EF4-FFF2-40B4-BE49-F238E27FC236}">
                <a16:creationId xmlns:a16="http://schemas.microsoft.com/office/drawing/2014/main" id="{5E54A577-9D32-7F36-2368-122A69DF0CC3}"/>
              </a:ext>
            </a:extLst>
          </p:cNvPr>
          <p:cNvPicPr>
            <a:picLocks noChangeAspect="1"/>
          </p:cNvPicPr>
          <p:nvPr/>
        </p:nvPicPr>
        <p:blipFill>
          <a:blip r:embed="rId4"/>
          <a:stretch>
            <a:fillRect/>
          </a:stretch>
        </p:blipFill>
        <p:spPr>
          <a:xfrm>
            <a:off x="61609" y="5920202"/>
            <a:ext cx="2301927" cy="914673"/>
          </a:xfrm>
          <a:prstGeom prst="rect">
            <a:avLst/>
          </a:prstGeom>
        </p:spPr>
      </p:pic>
      <p:pic>
        <p:nvPicPr>
          <p:cNvPr id="5" name="Picture 11">
            <a:extLst>
              <a:ext uri="{FF2B5EF4-FFF2-40B4-BE49-F238E27FC236}">
                <a16:creationId xmlns:a16="http://schemas.microsoft.com/office/drawing/2014/main" id="{8EE13F1B-7C29-9F91-A08B-FA4AD2C7D072}"/>
              </a:ext>
            </a:extLst>
          </p:cNvPr>
          <p:cNvPicPr>
            <a:picLocks noChangeAspect="1"/>
          </p:cNvPicPr>
          <p:nvPr/>
        </p:nvPicPr>
        <p:blipFill>
          <a:blip r:embed="rId5"/>
          <a:stretch>
            <a:fillRect/>
          </a:stretch>
        </p:blipFill>
        <p:spPr>
          <a:xfrm>
            <a:off x="4974159" y="5948652"/>
            <a:ext cx="2096125" cy="909348"/>
          </a:xfrm>
          <a:prstGeom prst="rect">
            <a:avLst/>
          </a:prstGeom>
        </p:spPr>
      </p:pic>
    </p:spTree>
    <p:extLst>
      <p:ext uri="{BB962C8B-B14F-4D97-AF65-F5344CB8AC3E}">
        <p14:creationId xmlns:p14="http://schemas.microsoft.com/office/powerpoint/2010/main" val="37326790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1.2|1.2|1.1|1|0.1|1.5|1.1"/>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ADONIS_Content">
  <a:themeElements>
    <a:clrScheme name="BOC Group">
      <a:dk1>
        <a:srgbClr val="000000"/>
      </a:dk1>
      <a:lt1>
        <a:srgbClr val="FFFFFF"/>
      </a:lt1>
      <a:dk2>
        <a:srgbClr val="003366"/>
      </a:dk2>
      <a:lt2>
        <a:srgbClr val="E7E6E6"/>
      </a:lt2>
      <a:accent1>
        <a:srgbClr val="00C99B"/>
      </a:accent1>
      <a:accent2>
        <a:srgbClr val="05DD9F"/>
      </a:accent2>
      <a:accent3>
        <a:srgbClr val="FFCC33"/>
      </a:accent3>
      <a:accent4>
        <a:srgbClr val="0066B0"/>
      </a:accent4>
      <a:accent5>
        <a:srgbClr val="00B05E"/>
      </a:accent5>
      <a:accent6>
        <a:srgbClr val="FF6E57"/>
      </a:accent6>
      <a:hlink>
        <a:srgbClr val="02B29D"/>
      </a:hlink>
      <a:folHlink>
        <a:srgbClr val="6F3B55"/>
      </a:folHlink>
    </a:clrScheme>
    <a:fontScheme name="BOC Group">
      <a:majorFont>
        <a:latin typeface="Arial Narrow"/>
        <a:ea typeface=""/>
        <a:cs typeface=""/>
      </a:majorFont>
      <a:minorFont>
        <a:latin typeface="Arial Narrow"/>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ADONIS_Content">
  <a:themeElements>
    <a:clrScheme name="BOC Group">
      <a:dk1>
        <a:srgbClr val="000000"/>
      </a:dk1>
      <a:lt1>
        <a:srgbClr val="FFFFFF"/>
      </a:lt1>
      <a:dk2>
        <a:srgbClr val="003366"/>
      </a:dk2>
      <a:lt2>
        <a:srgbClr val="E7E6E6"/>
      </a:lt2>
      <a:accent1>
        <a:srgbClr val="00C99B"/>
      </a:accent1>
      <a:accent2>
        <a:srgbClr val="05DD9F"/>
      </a:accent2>
      <a:accent3>
        <a:srgbClr val="FFCC33"/>
      </a:accent3>
      <a:accent4>
        <a:srgbClr val="0066B0"/>
      </a:accent4>
      <a:accent5>
        <a:srgbClr val="00B05E"/>
      </a:accent5>
      <a:accent6>
        <a:srgbClr val="FF6E57"/>
      </a:accent6>
      <a:hlink>
        <a:srgbClr val="02B29D"/>
      </a:hlink>
      <a:folHlink>
        <a:srgbClr val="6F3B55"/>
      </a:folHlink>
    </a:clrScheme>
    <a:fontScheme name="BOC Group">
      <a:majorFont>
        <a:latin typeface="Arial Narrow"/>
        <a:ea typeface=""/>
        <a:cs typeface=""/>
      </a:majorFont>
      <a:minorFont>
        <a:latin typeface="Arial Narrow"/>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ADONIS_Sections">
  <a:themeElements>
    <a:clrScheme name="BOC Group">
      <a:dk1>
        <a:srgbClr val="000000"/>
      </a:dk1>
      <a:lt1>
        <a:srgbClr val="FFFFFF"/>
      </a:lt1>
      <a:dk2>
        <a:srgbClr val="003366"/>
      </a:dk2>
      <a:lt2>
        <a:srgbClr val="E7E6E6"/>
      </a:lt2>
      <a:accent1>
        <a:srgbClr val="00C99B"/>
      </a:accent1>
      <a:accent2>
        <a:srgbClr val="05DD9F"/>
      </a:accent2>
      <a:accent3>
        <a:srgbClr val="FFCC33"/>
      </a:accent3>
      <a:accent4>
        <a:srgbClr val="0066B0"/>
      </a:accent4>
      <a:accent5>
        <a:srgbClr val="00B05E"/>
      </a:accent5>
      <a:accent6>
        <a:srgbClr val="FF6E57"/>
      </a:accent6>
      <a:hlink>
        <a:srgbClr val="02B29D"/>
      </a:hlink>
      <a:folHlink>
        <a:srgbClr val="6F3B55"/>
      </a:folHlink>
    </a:clrScheme>
    <a:fontScheme name="BOC Group">
      <a:majorFont>
        <a:latin typeface="Arial Narrow"/>
        <a:ea typeface=""/>
        <a:cs typeface=""/>
      </a:majorFont>
      <a:minorFont>
        <a:latin typeface="Arial Narrow"/>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ADONIS_Sections">
  <a:themeElements>
    <a:clrScheme name="BOC Group">
      <a:dk1>
        <a:srgbClr val="000000"/>
      </a:dk1>
      <a:lt1>
        <a:srgbClr val="FFFFFF"/>
      </a:lt1>
      <a:dk2>
        <a:srgbClr val="003366"/>
      </a:dk2>
      <a:lt2>
        <a:srgbClr val="E7E6E6"/>
      </a:lt2>
      <a:accent1>
        <a:srgbClr val="00C99B"/>
      </a:accent1>
      <a:accent2>
        <a:srgbClr val="05DD9F"/>
      </a:accent2>
      <a:accent3>
        <a:srgbClr val="FFCC33"/>
      </a:accent3>
      <a:accent4>
        <a:srgbClr val="0066B0"/>
      </a:accent4>
      <a:accent5>
        <a:srgbClr val="00B05E"/>
      </a:accent5>
      <a:accent6>
        <a:srgbClr val="FF6E57"/>
      </a:accent6>
      <a:hlink>
        <a:srgbClr val="02B29D"/>
      </a:hlink>
      <a:folHlink>
        <a:srgbClr val="6F3B55"/>
      </a:folHlink>
    </a:clrScheme>
    <a:fontScheme name="BOC Group">
      <a:majorFont>
        <a:latin typeface="Arial Narrow"/>
        <a:ea typeface=""/>
        <a:cs typeface=""/>
      </a:majorFont>
      <a:minorFont>
        <a:latin typeface="Arial Narrow"/>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ADONIS_Sections">
  <a:themeElements>
    <a:clrScheme name="BOC Group">
      <a:dk1>
        <a:srgbClr val="000000"/>
      </a:dk1>
      <a:lt1>
        <a:srgbClr val="FFFFFF"/>
      </a:lt1>
      <a:dk2>
        <a:srgbClr val="003366"/>
      </a:dk2>
      <a:lt2>
        <a:srgbClr val="E7E6E6"/>
      </a:lt2>
      <a:accent1>
        <a:srgbClr val="00C99B"/>
      </a:accent1>
      <a:accent2>
        <a:srgbClr val="05DD9F"/>
      </a:accent2>
      <a:accent3>
        <a:srgbClr val="FFCC33"/>
      </a:accent3>
      <a:accent4>
        <a:srgbClr val="0066B0"/>
      </a:accent4>
      <a:accent5>
        <a:srgbClr val="00B05E"/>
      </a:accent5>
      <a:accent6>
        <a:srgbClr val="FF6E57"/>
      </a:accent6>
      <a:hlink>
        <a:srgbClr val="02B29D"/>
      </a:hlink>
      <a:folHlink>
        <a:srgbClr val="6F3B55"/>
      </a:folHlink>
    </a:clrScheme>
    <a:fontScheme name="BOC Group">
      <a:majorFont>
        <a:latin typeface="Arial Narrow"/>
        <a:ea typeface=""/>
        <a:cs typeface=""/>
      </a:majorFont>
      <a:minorFont>
        <a:latin typeface="Arial Narrow"/>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1666</Words>
  <Application>Microsoft Office PowerPoint</Application>
  <PresentationFormat>Widescreen</PresentationFormat>
  <Paragraphs>278</Paragraphs>
  <Slides>47</Slides>
  <Notes>47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47</vt:i4>
      </vt:variant>
    </vt:vector>
  </HeadingPairs>
  <TitlesOfParts>
    <vt:vector size="61" baseType="lpstr">
      <vt:lpstr>Arial</vt:lpstr>
      <vt:lpstr>Arial Narrow</vt:lpstr>
      <vt:lpstr>Calibri</vt:lpstr>
      <vt:lpstr>Droid Sans</vt:lpstr>
      <vt:lpstr>Gotham Book</vt:lpstr>
      <vt:lpstr>Montserrat</vt:lpstr>
      <vt:lpstr>Symbol</vt:lpstr>
      <vt:lpstr>Times New Roman</vt:lpstr>
      <vt:lpstr>Wingdings</vt:lpstr>
      <vt:lpstr>ADONIS_Content</vt:lpstr>
      <vt:lpstr>ADONIS_Content</vt:lpstr>
      <vt:lpstr>ADONIS_Sections</vt:lpstr>
      <vt:lpstr>ADONIS_Sections</vt:lpstr>
      <vt:lpstr>ADONIS_Sections</vt:lpstr>
      <vt:lpstr>PowerPoint Presentation</vt:lpstr>
      <vt:lpstr>Agenda</vt:lpstr>
      <vt:lpstr>Cykl całościowego zarządzania procesami</vt:lpstr>
      <vt:lpstr>Strategia i koncepcja</vt:lpstr>
      <vt:lpstr>Tło projektu</vt:lpstr>
      <vt:lpstr>Tło projektu</vt:lpstr>
      <vt:lpstr>Pilotaż Architektury Informacyjnej Miasta</vt:lpstr>
      <vt:lpstr>Dlaczego ADONIS</vt:lpstr>
      <vt:lpstr>PowerPoint Presentation</vt:lpstr>
      <vt:lpstr>PowerPoint Presentation</vt:lpstr>
      <vt:lpstr>PowerPoint Presentation</vt:lpstr>
      <vt:lpstr>PowerPoint Presentation</vt:lpstr>
      <vt:lpstr>PowerPoint Presentation</vt:lpstr>
      <vt:lpstr>PowerPoint Presentation</vt:lpstr>
      <vt:lpstr>Architektura procesów to świetny punkt wyjścia</vt:lpstr>
      <vt:lpstr>Wybrane obszary można opisać bardziej szczegółowo</vt:lpstr>
      <vt:lpstr>Możliwe są różne metody opisu</vt:lpstr>
      <vt:lpstr>Analizy graficzne pomagają podejmować lepsze decyzje</vt:lpstr>
      <vt:lpstr>Analizy graficzne pomagają podejmować lepsze decyzje</vt:lpstr>
      <vt:lpstr>Projektowanie i dokumentowanie - procesy</vt:lpstr>
      <vt:lpstr>Szybkie i wygodne modelowanie procesów w BPMN</vt:lpstr>
      <vt:lpstr>Zasoby</vt:lpstr>
      <vt:lpstr>Więcej niż tylko procesy – metamodel systemu ADONIS</vt:lpstr>
      <vt:lpstr>ADONIS pozwala z łatwością przypisywać zasoby do procesów </vt:lpstr>
      <vt:lpstr>Analiza i optymalizacja</vt:lpstr>
      <vt:lpstr>Łatwo dostępne analizy zarządcze dla procesów</vt:lpstr>
      <vt:lpstr>Lepsze zrozumienie powiązań i zależności</vt:lpstr>
      <vt:lpstr>Analiza podstaw prawnych połączonych z procesami</vt:lpstr>
      <vt:lpstr>Analiza atrybutów znajdujących się w encjach</vt:lpstr>
      <vt:lpstr>Analiza danych przetwarzanych w formularzach</vt:lpstr>
      <vt:lpstr>Analiza wejściowych, wyjściowych i powiązanych formularzy z procesami</vt:lpstr>
      <vt:lpstr>Analiza ryzyk występujących w procesach</vt:lpstr>
      <vt:lpstr>Analiza ryzyk występujących w procesach</vt:lpstr>
      <vt:lpstr>Analiza i optymalizacja procesów dzięki symulacji</vt:lpstr>
      <vt:lpstr>Wdrożenie i zmiana</vt:lpstr>
      <vt:lpstr>Zarządzanie wersjami modeli, opiniowanie i akceptacja</vt:lpstr>
      <vt:lpstr>Czytelna dokumentacja procesowa dla wykonawców</vt:lpstr>
      <vt:lpstr>Wykonywanie i utrzymanie</vt:lpstr>
      <vt:lpstr>Korzyści z wdrożenia – ile pracuje robot</vt:lpstr>
      <vt:lpstr>Korzyści z wdrożenia automatyzacji</vt:lpstr>
      <vt:lpstr>Korzyści z wdrożenia automatyzacji</vt:lpstr>
      <vt:lpstr>Wiele opcji tworzenia raportów (standard)</vt:lpstr>
      <vt:lpstr>Monitorowanie i ciągłe doskonalenie</vt:lpstr>
      <vt:lpstr>Co jeszcze może ADONIS</vt:lpstr>
      <vt:lpstr>Aktualne wykorzystanie i plany na przyszłość</vt:lpstr>
      <vt:lpstr>Perspektywy rozwoju projektu</vt:lpstr>
      <vt:lpstr>Podsumowanie oraz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Enrique Lobo Cruz</dc:creator>
  <dc:description/>
  <cp:lastModifiedBy>Zbigniew Misiak</cp:lastModifiedBy>
  <cp:revision>288</cp:revision>
  <dcterms:created xsi:type="dcterms:W3CDTF">2020-07-14T18:41:34Z</dcterms:created>
  <dcterms:modified xsi:type="dcterms:W3CDTF">2025-09-18T07:45:49Z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9</vt:i4>
  </property>
  <property fmtid="{D5CDD505-2E9C-101B-9397-08002B2CF9AE}" pid="3" name="PresentationFormat">
    <vt:lpwstr>Widescreen</vt:lpwstr>
  </property>
  <property fmtid="{D5CDD505-2E9C-101B-9397-08002B2CF9AE}" pid="4" name="Slides">
    <vt:i4>25</vt:i4>
  </property>
</Properties>
</file>