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18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19.xml" ContentType="application/vnd.openxmlformats-officedocument.presentationml.notesSlide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2">
  <p:sldMasterIdLst>
    <p:sldMasterId id="2147483648" r:id="rId1"/>
  </p:sldMasterIdLst>
  <p:notesMasterIdLst>
    <p:notesMasterId r:id="rId47"/>
  </p:notesMasterIdLst>
  <p:sldIdLst>
    <p:sldId id="257" r:id="rId2"/>
    <p:sldId id="256" r:id="rId3"/>
    <p:sldId id="260" r:id="rId4"/>
    <p:sldId id="261" r:id="rId5"/>
    <p:sldId id="316" r:id="rId6"/>
    <p:sldId id="317" r:id="rId7"/>
    <p:sldId id="318" r:id="rId8"/>
    <p:sldId id="319" r:id="rId9"/>
    <p:sldId id="276" r:id="rId10"/>
    <p:sldId id="267" r:id="rId11"/>
    <p:sldId id="281" r:id="rId12"/>
    <p:sldId id="284" r:id="rId13"/>
    <p:sldId id="285" r:id="rId14"/>
    <p:sldId id="286" r:id="rId15"/>
    <p:sldId id="287" r:id="rId16"/>
    <p:sldId id="288" r:id="rId17"/>
    <p:sldId id="289" r:id="rId18"/>
    <p:sldId id="31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14" r:id="rId35"/>
    <p:sldId id="269" r:id="rId36"/>
    <p:sldId id="311" r:id="rId37"/>
    <p:sldId id="307" r:id="rId38"/>
    <p:sldId id="308" r:id="rId39"/>
    <p:sldId id="309" r:id="rId40"/>
    <p:sldId id="280" r:id="rId41"/>
    <p:sldId id="275" r:id="rId42"/>
    <p:sldId id="313" r:id="rId43"/>
    <p:sldId id="271" r:id="rId44"/>
    <p:sldId id="315" r:id="rId45"/>
    <p:sldId id="277" r:id="rId46"/>
  </p:sldIdLst>
  <p:sldSz cx="12192000" cy="6858000"/>
  <p:notesSz cx="6858000" cy="9144000"/>
  <p:embeddedFontLst>
    <p:embeddedFont>
      <p:font typeface="Arial Narrow" panose="020B0606020202030204" pitchFamily="34" charset="0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FontAwesome" pitchFamily="2" charset="0"/>
      <p:regular r:id="rId56"/>
    </p:embeddedFont>
    <p:embeddedFont>
      <p:font typeface="Wingdings 3" panose="05040102010807070707" pitchFamily="18" charset="2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_Host" id="{FD98058C-67EA-4ECB-B459-61D99AE97D2C}">
          <p14:sldIdLst>
            <p14:sldId id="257"/>
            <p14:sldId id="256"/>
            <p14:sldId id="260"/>
            <p14:sldId id="261"/>
            <p14:sldId id="316"/>
            <p14:sldId id="317"/>
            <p14:sldId id="318"/>
            <p14:sldId id="319"/>
            <p14:sldId id="276"/>
          </p14:sldIdLst>
        </p14:section>
        <p14:section name="Main Part_Speaker" id="{1BC7C616-1AFB-4326-BE9B-377D42FC856C}">
          <p14:sldIdLst>
            <p14:sldId id="267"/>
            <p14:sldId id="281"/>
            <p14:sldId id="284"/>
            <p14:sldId id="285"/>
            <p14:sldId id="286"/>
            <p14:sldId id="287"/>
            <p14:sldId id="288"/>
            <p14:sldId id="289"/>
            <p14:sldId id="31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14"/>
            <p14:sldId id="269"/>
            <p14:sldId id="311"/>
            <p14:sldId id="307"/>
            <p14:sldId id="308"/>
            <p14:sldId id="309"/>
            <p14:sldId id="280"/>
            <p14:sldId id="275"/>
            <p14:sldId id="313"/>
          </p14:sldIdLst>
        </p14:section>
        <p14:section name="Outro_Host" id="{CDFE1E66-4D9A-4815-A6D7-FFB86036E3E2}">
          <p14:sldIdLst>
            <p14:sldId id="271"/>
            <p14:sldId id="315"/>
          </p14:sldIdLst>
        </p14:section>
        <p14:section name="30DFT ADONIS or ADOIT" id="{A7475D0C-F946-4C3D-A5BE-627B64D94D44}">
          <p14:sldIdLst/>
        </p14:section>
        <p14:section name="Questions" id="{128CEE64-C58B-4376-9765-3F45F181091F}">
          <p14:sldIdLst/>
        </p14:section>
        <p14:section name="Contact" id="{D86F876B-E080-4633-9AF2-89531BB4E0AF}">
          <p14:sldIdLst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udia Groller" initials="CG" lastIdx="11" clrIdx="0">
    <p:extLst>
      <p:ext uri="{19B8F6BF-5375-455C-9EA6-DF929625EA0E}">
        <p15:presenceInfo xmlns:p15="http://schemas.microsoft.com/office/powerpoint/2012/main" userId="Claudia Groller" providerId="None"/>
      </p:ext>
    </p:extLst>
  </p:cmAuthor>
  <p:cmAuthor id="2" name="David Hauer" initials="DH" lastIdx="1" clrIdx="1">
    <p:extLst>
      <p:ext uri="{19B8F6BF-5375-455C-9EA6-DF929625EA0E}">
        <p15:presenceInfo xmlns:p15="http://schemas.microsoft.com/office/powerpoint/2012/main" userId="S-1-5-21-2794529145-2529663514-1686313016-1722" providerId="AD"/>
      </p:ext>
    </p:extLst>
  </p:cmAuthor>
  <p:cmAuthor id="3" name="Pedram Asadi" initials="PA" lastIdx="76" clrIdx="2"/>
  <p:cmAuthor id="4" name="Christian Hoellwieser" initials="CH" lastIdx="4" clrIdx="3">
    <p:extLst>
      <p:ext uri="{19B8F6BF-5375-455C-9EA6-DF929625EA0E}">
        <p15:presenceInfo xmlns:p15="http://schemas.microsoft.com/office/powerpoint/2012/main" userId="S-1-5-21-2794529145-2529663514-1686313016-16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3A"/>
    <a:srgbClr val="E30710"/>
    <a:srgbClr val="FFCF47"/>
    <a:srgbClr val="59AC76"/>
    <a:srgbClr val="0A6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85216" autoAdjust="0"/>
  </p:normalViewPr>
  <p:slideViewPr>
    <p:cSldViewPr snapToGrid="0">
      <p:cViewPr varScale="1">
        <p:scale>
          <a:sx n="97" d="100"/>
          <a:sy n="97" d="100"/>
        </p:scale>
        <p:origin x="129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822"/>
    </p:cViewPr>
  </p:sorter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2-19T11:39:40.068" idx="1">
    <p:pos x="1033" y="1541"/>
    <p:text>Click on the symbol in order to place your picture: If position of the picture is not suitable - e.g. the head is cut off, etc., please click on the image and select "Crop". Then you can move the picture around to a suitable position and also make it larger if necessary.</p:text>
    <p:extLst mod="1"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2-27T11:23:47.391" idx="2">
    <p:pos x="10" y="10"/>
    <p:text>List the Highlights of Today's webinar here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2-27T11:24:42.896" idx="3">
    <p:pos x="10" y="10"/>
    <p:text>Show here again the Title of the Webinar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2-27T11:25:47.966" idx="4">
    <p:pos x="10" y="10"/>
    <p:text>Present here the table of contents:
If you don't need all 6 boxes, go to the view "Slides Master" and adapt the amount of boxes and their positioning there.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2-27T11:25:47.966" idx="4">
    <p:pos x="10" y="10"/>
    <p:text>Present here the table of contents:
If you don't need all 6 boxes, go to the view "Slides Master" and adapt the amount of boxes and their positioning there.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2-27T11:25:47.966" idx="4">
    <p:pos x="10" y="10"/>
    <p:text>Present here the table of contents:
If you don't need all 6 boxes, go to the view "Slides Master" and adapt the amount of boxes and their positioning there.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2-27T11:23:47.391" idx="2">
    <p:pos x="2444" y="1216"/>
    <p:text>List the CONCRETE action points for the webinar participant here.</p:text>
    <p:extLst mod="1">
      <p:ext uri="{C676402C-5697-4E1C-873F-D02D1690AC5C}">
        <p15:threadingInfo xmlns:p15="http://schemas.microsoft.com/office/powerpoint/2012/main" timeZoneBias="-60"/>
      </p:ext>
    </p:extLst>
  </p:cm>
  <p:cm authorId="2" dt="2018-01-10T11:05:44.237" idx="1">
    <p:pos x="2444" y="1352"/>
    <p:text>Also provide a deep link to the corresponding ressource. Add a QR-Code with a deep-link.</p:text>
    <p:extLst mod="1">
      <p:ext uri="{C676402C-5697-4E1C-873F-D02D1690AC5C}">
        <p15:threadingInfo xmlns:p15="http://schemas.microsoft.com/office/powerpoint/2012/main" timeZoneBias="-60">
          <p15:parentCm authorId="1" idx="2"/>
        </p15:threadingInfo>
      </p:ext>
    </p:extLst>
  </p:cm>
  <p:cm authorId="4" dt="2018-02-20T18:19:42.221" idx="3">
    <p:pos x="10" y="10"/>
    <p:text>Seitenzahl "springt"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2-27T11:23:47.391" idx="2">
    <p:pos x="2444" y="1216"/>
    <p:text>List the CONCRETE action points for the webinar participant here.</p:text>
    <p:extLst mod="1">
      <p:ext uri="{C676402C-5697-4E1C-873F-D02D1690AC5C}">
        <p15:threadingInfo xmlns:p15="http://schemas.microsoft.com/office/powerpoint/2012/main" timeZoneBias="-60"/>
      </p:ext>
    </p:extLst>
  </p:cm>
  <p:cm authorId="2" dt="2018-01-10T11:05:44.237" idx="1">
    <p:pos x="2444" y="1352"/>
    <p:text>Also provide a deep link to the corresponding ressource. Add a QR-Code with a deep-link.</p:text>
    <p:extLst mod="1">
      <p:ext uri="{C676402C-5697-4E1C-873F-D02D1690AC5C}">
        <p15:threadingInfo xmlns:p15="http://schemas.microsoft.com/office/powerpoint/2012/main" timeZoneBias="-60">
          <p15:parentCm authorId="1" idx="2"/>
        </p15:threadingInfo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2-27T11:36:32.333" idx="7">
    <p:pos x="10" y="10"/>
    <p:text>List here all fitting on-demand webinars
In case you don't need all boxes, enter the view "Slides Master" and remove the boxes.</p:text>
    <p:extLst mod="1"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ED769-746C-49D9-B813-FFCB6CDA873F}" type="datetimeFigureOut">
              <a:rPr lang="en-GB" smtClean="0"/>
              <a:t>21/05/2019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9D6AF-C59A-4A35-A9B4-D186E8CCB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62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D6AF-C59A-4A35-A9B4-D186E8CCB82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68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7BF52-B45D-4D37-A1C8-3648F2744B5B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3329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Geltungsbereich der EAM Initiative festlegen: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Was ist das Ziel unserer EAM-Initiative?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Welche Unternehmensbereiche umfasst diese Initiative?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Wer sind die Stakeholder, mit denen gesprochen werden muss?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Welche Aufgabengebiete gibt 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Wie sind die Prioritäten verteilt?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Kein Big Bang Approach!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7BF52-B45D-4D37-A1C8-3648F2744B5B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0150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1223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/>
              <a:t>1. </a:t>
            </a:r>
            <a:r>
              <a:rPr lang="de-DE" sz="1400" kern="1200" dirty="0"/>
              <a:t>Stakeholder-Interviews zur EAM-Initiative</a:t>
            </a:r>
          </a:p>
          <a:p>
            <a:pPr marL="0" marR="0" lvl="0" indent="0" algn="l" defTabSz="11223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/>
              <a:t>2. </a:t>
            </a:r>
            <a:r>
              <a:rPr lang="de-DE" sz="1400" kern="1200" dirty="0"/>
              <a:t>Zusammenfassung der Interviews in einzelne Statements</a:t>
            </a:r>
          </a:p>
          <a:p>
            <a:pPr marL="0" marR="0" lvl="0" indent="0" algn="l" defTabSz="11223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/>
              <a:t>3. </a:t>
            </a:r>
            <a:r>
              <a:rPr lang="de-DE" sz="1400" kern="1200" dirty="0"/>
              <a:t>Identifizierung und Kategorisierung der Statements zu klar formulierten Architekturprinzipien</a:t>
            </a:r>
          </a:p>
          <a:p>
            <a:pPr marL="0" marR="0" indent="0" algn="l" defTabSz="11223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/>
              <a:t>4. </a:t>
            </a:r>
            <a:r>
              <a:rPr lang="de-DE" sz="1400" b="1" dirty="0">
                <a:solidFill>
                  <a:schemeClr val="tx1"/>
                </a:solidFill>
              </a:rPr>
              <a:t>Definition von Architekturprinzipien</a:t>
            </a:r>
            <a:endParaRPr lang="de-AT" sz="1400" b="1" dirty="0">
              <a:solidFill>
                <a:schemeClr val="tx1"/>
              </a:solidFill>
            </a:endParaRPr>
          </a:p>
          <a:p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7BF52-B45D-4D37-A1C8-3648F2744B5B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5307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1223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1. </a:t>
            </a:r>
            <a:r>
              <a:rPr lang="de-DE" sz="1600" kern="1200" dirty="0"/>
              <a:t>Stakeholder-Interviews zur EAM-Initiative</a:t>
            </a:r>
          </a:p>
          <a:p>
            <a:pPr marL="0" marR="0" lvl="0" indent="0" algn="l" defTabSz="11223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2. </a:t>
            </a:r>
            <a:r>
              <a:rPr lang="de-DE" sz="1600" kern="1200" dirty="0"/>
              <a:t>Zusammenfassung der Interviews in einzelne Statements</a:t>
            </a:r>
          </a:p>
          <a:p>
            <a:pPr marL="0" marR="0" lvl="0" indent="0" algn="l" defTabSz="11223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3. </a:t>
            </a:r>
            <a:r>
              <a:rPr lang="de-DE" sz="1600" kern="1200" dirty="0"/>
              <a:t>Identifizierung und Kategorisierung der Statements zu klar formulierten Architekturprinzipien</a:t>
            </a:r>
          </a:p>
          <a:p>
            <a:pPr marL="0" marR="0" indent="0" algn="l" defTabSz="11223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4. </a:t>
            </a:r>
            <a:r>
              <a:rPr lang="de-DE" sz="1600" b="1" dirty="0">
                <a:solidFill>
                  <a:schemeClr val="tx1"/>
                </a:solidFill>
              </a:rPr>
              <a:t>Definition von Architekturprinzipien</a:t>
            </a:r>
            <a:endParaRPr lang="de-AT" sz="1600" b="1" dirty="0">
              <a:solidFill>
                <a:schemeClr val="tx1"/>
              </a:solidFill>
            </a:endParaRPr>
          </a:p>
          <a:p>
            <a:endParaRPr lang="de-DE" sz="16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7BF52-B45D-4D37-A1C8-3648F2744B5B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4146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7BF52-B45D-4D37-A1C8-3648F2744B5B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276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7BF52-B45D-4D37-A1C8-3648F2744B5B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9623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7BF52-B45D-4D37-A1C8-3648F2744B5B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853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Was soll gezeigt werden?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Benutzeroberfläche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Neue Anwendung erstellen: ADOIT + Beschreibung + Verantwortliche Person + Architekturprinzip + Geschäftsobjekt</a:t>
            </a:r>
          </a:p>
          <a:p>
            <a:pPr marL="171450" indent="-171450">
              <a:buFontTx/>
              <a:buChar char="-"/>
            </a:pPr>
            <a:r>
              <a:rPr lang="de-DE" dirty="0"/>
              <a:t>Definierte Architekturprinzipien und Bewerten</a:t>
            </a:r>
            <a:r>
              <a:rPr lang="de-DE" baseline="0" dirty="0"/>
              <a:t> der Architekturkonformität </a:t>
            </a:r>
            <a:r>
              <a:rPr lang="de-DE" baseline="0" dirty="0">
                <a:sym typeface="Wingdings" panose="05000000000000000000" pitchFamily="2" charset="2"/>
              </a:rPr>
              <a:t> schlechte Konformität von PAS</a:t>
            </a:r>
          </a:p>
          <a:p>
            <a:pPr marL="171450" indent="-171450">
              <a:buFontTx/>
              <a:buChar char="-"/>
            </a:pPr>
            <a:r>
              <a:rPr lang="de-DE" baseline="0" dirty="0">
                <a:sym typeface="Wingdings" panose="05000000000000000000" pitchFamily="2" charset="2"/>
              </a:rPr>
              <a:t>Portfolio mit verantworteten Anwendungen  schlechte Bewertung von PAS</a:t>
            </a:r>
          </a:p>
          <a:p>
            <a:pPr marL="171450" indent="-171450">
              <a:buFontTx/>
              <a:buChar char="-"/>
            </a:pPr>
            <a:r>
              <a:rPr lang="de-DE" baseline="0" dirty="0">
                <a:sym typeface="Wingdings" panose="05000000000000000000" pitchFamily="2" charset="2"/>
              </a:rPr>
              <a:t>Projekt zur Ersetzung von PAS</a:t>
            </a:r>
            <a:endParaRPr lang="de-DE" baseline="0" dirty="0"/>
          </a:p>
          <a:p>
            <a:pPr marL="171450" indent="-171450">
              <a:buFontTx/>
              <a:buChar char="-"/>
            </a:pPr>
            <a:r>
              <a:rPr lang="de-DE" dirty="0"/>
              <a:t>Vorkonfigurierte Sichten und Fragen beantworten:</a:t>
            </a:r>
            <a:r>
              <a:rPr lang="de-DE" baseline="0" dirty="0"/>
              <a:t>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AT" sz="1200" b="0" noProof="0" dirty="0"/>
              <a:t>Welche Auswirkungen</a:t>
            </a:r>
            <a:r>
              <a:rPr lang="de-AT" sz="1200" b="0" baseline="0" noProof="0" dirty="0"/>
              <a:t> hat die Abschaltung einer Anwendung für meine Unternehmensarchitektur? (Architekt) </a:t>
            </a:r>
            <a:r>
              <a:rPr lang="de-AT" sz="1200" b="0" baseline="0" noProof="0" dirty="0">
                <a:sym typeface="Wingdings" panose="05000000000000000000" pitchFamily="2" charset="2"/>
              </a:rPr>
              <a:t> BIA</a:t>
            </a:r>
            <a:endParaRPr lang="de-AT" sz="1200" b="0" noProof="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AT" sz="1200" b="0" noProof="0" dirty="0"/>
              <a:t>Liste aller produktiven Anwendungen</a:t>
            </a:r>
            <a:r>
              <a:rPr lang="de-AT" sz="1200" b="0" baseline="0" noProof="0" dirty="0"/>
              <a:t> inkl. Verantwortlichkeiten und </a:t>
            </a:r>
            <a:r>
              <a:rPr lang="de-AT" sz="1200" b="0" baseline="0" noProof="0" dirty="0" err="1"/>
              <a:t>fachl</a:t>
            </a:r>
            <a:r>
              <a:rPr lang="de-AT" sz="1200" b="0" baseline="0" noProof="0" dirty="0"/>
              <a:t>. Beschreibung (App. Owner, fachlicher Leser) </a:t>
            </a:r>
            <a:r>
              <a:rPr lang="de-AT" sz="1200" b="0" baseline="0" noProof="0" dirty="0">
                <a:sym typeface="Wingdings" panose="05000000000000000000" pitchFamily="2" charset="2"/>
              </a:rPr>
              <a:t> Suche &amp; Analyse</a:t>
            </a:r>
            <a:endParaRPr lang="de-AT" sz="1200" b="0" baseline="0" noProof="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AT" sz="1200" b="0" noProof="0" dirty="0"/>
              <a:t>Welche Anwendungen verarbeiten welche GO</a:t>
            </a:r>
            <a:r>
              <a:rPr lang="de-AT" sz="1200" b="0" baseline="0" noProof="0" dirty="0"/>
              <a:t> und</a:t>
            </a:r>
            <a:r>
              <a:rPr lang="de-AT" sz="1200" b="0" noProof="0" dirty="0"/>
              <a:t> über welche SST wird ein GO transportiert? (Daten Manager,</a:t>
            </a:r>
            <a:r>
              <a:rPr lang="de-AT" sz="1200" b="0" baseline="0" noProof="0" dirty="0"/>
              <a:t> fachlicher Leser) </a:t>
            </a:r>
            <a:r>
              <a:rPr lang="de-AT" sz="1200" b="0" baseline="0" noProof="0" dirty="0">
                <a:sym typeface="Wingdings" panose="05000000000000000000" pitchFamily="2" charset="2"/>
              </a:rPr>
              <a:t> CRUD-Matrix</a:t>
            </a:r>
            <a:endParaRPr lang="de-AT" sz="1200" b="0" baseline="0" noProof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AT" sz="1200" b="0" noProof="0" dirty="0"/>
              <a:t>Reporting Board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AT" sz="1200" b="0" noProof="0" dirty="0"/>
              <a:t>Organisationsportal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D6AF-C59A-4A35-A9B4-D186E8CCB82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975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D6AF-C59A-4A35-A9B4-D186E8CCB821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2918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D6AF-C59A-4A35-A9B4-D186E8CCB821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811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1. Zusammenhänge des Unternehmens</a:t>
            </a:r>
            <a:r>
              <a:rPr lang="de-DE" baseline="0" dirty="0"/>
              <a:t> bzw. ganzer Unternehmensnetzwerke</a:t>
            </a:r>
            <a:endParaRPr lang="de-DE" dirty="0"/>
          </a:p>
          <a:p>
            <a:r>
              <a:rPr lang="de-DE" dirty="0"/>
              <a:t>2. Sicherstellung der vorgabenkonformen Zusammenhänge und zielgerichtete</a:t>
            </a:r>
            <a:r>
              <a:rPr lang="de-DE" baseline="0" dirty="0"/>
              <a:t> Weiterentwicklung des Unternehmens (anhand Projekten </a:t>
            </a:r>
            <a:r>
              <a:rPr lang="de-DE" baseline="0" dirty="0">
                <a:sym typeface="Wingdings" panose="05000000000000000000" pitchFamily="2" charset="2"/>
              </a:rPr>
              <a:t> nächste Folie)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7BF52-B45D-4D37-A1C8-3648F2744B5B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2957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err="1"/>
              <a:t>Verschiedene</a:t>
            </a:r>
            <a:r>
              <a:rPr lang="en-GB" sz="1200" dirty="0"/>
              <a:t> </a:t>
            </a:r>
            <a:r>
              <a:rPr lang="en-GB" sz="1200" dirty="0" err="1"/>
              <a:t>Spezialdisziplinen</a:t>
            </a:r>
            <a:r>
              <a:rPr lang="en-GB" sz="1200" dirty="0"/>
              <a:t> in den </a:t>
            </a:r>
            <a:r>
              <a:rPr lang="en-GB" sz="1200" dirty="0" err="1"/>
              <a:t>Unternehmen</a:t>
            </a:r>
            <a:r>
              <a:rPr lang="en-GB" sz="1200" dirty="0"/>
              <a:t> </a:t>
            </a:r>
            <a:r>
              <a:rPr lang="en-GB" sz="1200" dirty="0" err="1"/>
              <a:t>etabliert</a:t>
            </a:r>
            <a:r>
              <a:rPr lang="en-GB" sz="1200" dirty="0"/>
              <a:t> </a:t>
            </a:r>
            <a:r>
              <a:rPr lang="en-GB" sz="1200" dirty="0" err="1"/>
              <a:t>mit</a:t>
            </a:r>
            <a:r>
              <a:rPr lang="en-GB" sz="1200" dirty="0"/>
              <a:t> </a:t>
            </a:r>
            <a:r>
              <a:rPr lang="en-GB" sz="1200" dirty="0" err="1"/>
              <a:t>verschiedenen</a:t>
            </a:r>
            <a:r>
              <a:rPr lang="en-GB" sz="1200" dirty="0"/>
              <a:t> </a:t>
            </a:r>
            <a:r>
              <a:rPr lang="en-GB" sz="1200" dirty="0" err="1"/>
              <a:t>Inhalten</a:t>
            </a:r>
            <a:r>
              <a:rPr lang="en-GB" sz="1200" dirty="0"/>
              <a:t> (</a:t>
            </a:r>
            <a:r>
              <a:rPr lang="en-GB" sz="1200" dirty="0" err="1"/>
              <a:t>z.B</a:t>
            </a:r>
            <a:r>
              <a:rPr lang="en-GB" sz="1200" dirty="0"/>
              <a:t>. BPM </a:t>
            </a:r>
            <a:r>
              <a:rPr lang="en-GB" sz="1200" dirty="0">
                <a:sym typeface="Wingdings" panose="05000000000000000000" pitchFamily="2" charset="2"/>
              </a:rPr>
              <a:t> </a:t>
            </a:r>
            <a:r>
              <a:rPr lang="en-GB" sz="1200" dirty="0" err="1"/>
              <a:t>Prozesse</a:t>
            </a:r>
            <a:r>
              <a:rPr lang="en-GB" sz="1200" dirty="0"/>
              <a:t> / </a:t>
            </a:r>
            <a:r>
              <a:rPr lang="en-GB" sz="1200" dirty="0" err="1"/>
              <a:t>Config</a:t>
            </a:r>
            <a:r>
              <a:rPr lang="en-GB" sz="1200" dirty="0"/>
              <a:t> </a:t>
            </a:r>
            <a:r>
              <a:rPr lang="en-GB" sz="1200" dirty="0" err="1"/>
              <a:t>Mgmt</a:t>
            </a:r>
            <a:r>
              <a:rPr lang="en-GB" sz="1200" dirty="0"/>
              <a:t> </a:t>
            </a:r>
            <a:r>
              <a:rPr lang="en-GB" sz="1200" dirty="0">
                <a:sym typeface="Wingdings" panose="05000000000000000000" pitchFamily="2" charset="2"/>
              </a:rPr>
              <a:t></a:t>
            </a:r>
            <a:r>
              <a:rPr lang="en-GB" sz="1200" dirty="0"/>
              <a:t> CIs (Server, </a:t>
            </a:r>
            <a:r>
              <a:rPr lang="en-GB" sz="1200" dirty="0" err="1"/>
              <a:t>Plattform</a:t>
            </a:r>
            <a:r>
              <a:rPr lang="en-GB" sz="1200" dirty="0"/>
              <a:t>, Clients </a:t>
            </a:r>
            <a:r>
              <a:rPr lang="en-GB" sz="1200" dirty="0" err="1"/>
              <a:t>usw</a:t>
            </a:r>
            <a:r>
              <a:rPr lang="en-GB" sz="1200" dirty="0"/>
              <a:t>.)</a:t>
            </a:r>
          </a:p>
          <a:p>
            <a:pPr defTabSz="1122248">
              <a:defRPr/>
            </a:pPr>
            <a:r>
              <a:rPr lang="de-CH" sz="1200" dirty="0">
                <a:sym typeface="Wingdings" pitchFamily="2" charset="2"/>
              </a:rPr>
              <a:t>=&gt; EAM soll </a:t>
            </a:r>
            <a:r>
              <a:rPr lang="de-CH" sz="1200" u="sng" dirty="0">
                <a:sym typeface="Wingdings" pitchFamily="2" charset="2"/>
              </a:rPr>
              <a:t>Zusammenhänge zwischen prozessualen, strategischen und technischen Zielen/Komponenten herstellen </a:t>
            </a:r>
            <a:r>
              <a:rPr lang="de-CH" sz="1200" dirty="0">
                <a:sym typeface="Wingdings" pitchFamily="2" charset="2"/>
              </a:rPr>
              <a:t>und zwischen den Detailbereichen Schnittstellen herstellen</a:t>
            </a:r>
            <a:endParaRPr lang="en-GB" sz="1200" dirty="0"/>
          </a:p>
          <a:p>
            <a:r>
              <a:rPr lang="en-GB" sz="1200" dirty="0" err="1"/>
              <a:t>Allerdings</a:t>
            </a:r>
            <a:r>
              <a:rPr lang="en-GB" sz="1200" dirty="0"/>
              <a:t>: </a:t>
            </a:r>
            <a:r>
              <a:rPr lang="en-GB" sz="1200" u="sng" dirty="0" err="1"/>
              <a:t>Richtige</a:t>
            </a:r>
            <a:r>
              <a:rPr lang="en-GB" sz="1200" u="sng" dirty="0"/>
              <a:t> </a:t>
            </a:r>
            <a:r>
              <a:rPr lang="en-GB" sz="1200" u="sng" dirty="0" err="1"/>
              <a:t>Flughöhe</a:t>
            </a:r>
            <a:r>
              <a:rPr lang="en-GB" sz="1200" u="sng" dirty="0"/>
              <a:t> </a:t>
            </a:r>
            <a:r>
              <a:rPr lang="en-GB" sz="1200" u="sng" dirty="0" err="1"/>
              <a:t>wichtig</a:t>
            </a:r>
            <a:r>
              <a:rPr lang="en-GB" sz="1200" u="sng" dirty="0"/>
              <a:t>!</a:t>
            </a:r>
            <a:r>
              <a:rPr lang="en-GB" sz="1200" dirty="0"/>
              <a:t> </a:t>
            </a:r>
            <a:r>
              <a:rPr lang="en-GB" sz="1200" dirty="0" err="1"/>
              <a:t>z.B</a:t>
            </a:r>
            <a:r>
              <a:rPr lang="en-GB" sz="1200" dirty="0"/>
              <a:t>. </a:t>
            </a:r>
            <a:r>
              <a:rPr lang="en-GB" sz="1200" dirty="0" err="1"/>
              <a:t>ist</a:t>
            </a:r>
            <a:r>
              <a:rPr lang="en-GB" sz="1200" dirty="0"/>
              <a:t> </a:t>
            </a:r>
            <a:r>
              <a:rPr lang="en-GB" sz="1200" dirty="0" err="1"/>
              <a:t>nicht</a:t>
            </a:r>
            <a:r>
              <a:rPr lang="en-GB" sz="1200" dirty="0"/>
              <a:t> </a:t>
            </a:r>
            <a:r>
              <a:rPr lang="en-GB" sz="1200" dirty="0" err="1"/>
              <a:t>jeder</a:t>
            </a:r>
            <a:r>
              <a:rPr lang="en-GB" sz="1200" dirty="0"/>
              <a:t> </a:t>
            </a:r>
            <a:r>
              <a:rPr lang="en-GB" sz="1200" dirty="0" err="1"/>
              <a:t>einzelne</a:t>
            </a:r>
            <a:r>
              <a:rPr lang="en-GB" sz="1200" dirty="0"/>
              <a:t> Client relevant in Relation </a:t>
            </a:r>
            <a:r>
              <a:rPr lang="en-GB" sz="1200" dirty="0" err="1"/>
              <a:t>zu</a:t>
            </a:r>
            <a:r>
              <a:rPr lang="en-GB" sz="1200" dirty="0"/>
              <a:t> den </a:t>
            </a:r>
            <a:r>
              <a:rPr lang="en-GB" sz="1200" dirty="0" err="1"/>
              <a:t>Geschäftsprozessen</a:t>
            </a:r>
            <a:endParaRPr lang="en-GB" sz="1200" dirty="0"/>
          </a:p>
          <a:p>
            <a:endParaRPr lang="en-GB" sz="1200" dirty="0"/>
          </a:p>
          <a:p>
            <a:r>
              <a:rPr lang="de-DE" sz="1200" dirty="0">
                <a:sym typeface="Wingdings" pitchFamily="2" charset="2"/>
              </a:rPr>
              <a:t>Wichtig für Unternehmensarchitekt: Die </a:t>
            </a:r>
            <a:r>
              <a:rPr lang="de-DE" sz="1200" u="sng" dirty="0">
                <a:sym typeface="Wingdings" pitchFamily="2" charset="2"/>
              </a:rPr>
              <a:t>Abhängigkeiten zw. einzelnen Disziplinen erkennen</a:t>
            </a:r>
            <a:r>
              <a:rPr lang="de-DE" sz="1200" dirty="0">
                <a:sym typeface="Wingdings" pitchFamily="2" charset="2"/>
              </a:rPr>
              <a:t>.</a:t>
            </a:r>
            <a:endParaRPr lang="de-CH" sz="1200" dirty="0">
              <a:sym typeface="Wingdings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7BF52-B45D-4D37-A1C8-3648F2744B5B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917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err="1"/>
              <a:t>Bebauungsplan</a:t>
            </a:r>
            <a:r>
              <a:rPr lang="en-GB" sz="1200" dirty="0"/>
              <a:t> =&gt; </a:t>
            </a:r>
            <a:r>
              <a:rPr lang="en-GB" sz="1200" dirty="0" err="1"/>
              <a:t>Welche</a:t>
            </a:r>
            <a:r>
              <a:rPr lang="en-GB" sz="1200" dirty="0"/>
              <a:t> </a:t>
            </a:r>
            <a:r>
              <a:rPr lang="en-GB" sz="1200" dirty="0" err="1"/>
              <a:t>Gebäude</a:t>
            </a:r>
            <a:r>
              <a:rPr lang="en-GB" sz="1200" dirty="0"/>
              <a:t>, </a:t>
            </a:r>
            <a:r>
              <a:rPr lang="en-GB" sz="1200" dirty="0" err="1"/>
              <a:t>welche</a:t>
            </a:r>
            <a:r>
              <a:rPr lang="en-GB" sz="1200" dirty="0"/>
              <a:t> </a:t>
            </a:r>
            <a:r>
              <a:rPr lang="en-GB" sz="1200" dirty="0" err="1"/>
              <a:t>Verbindungen</a:t>
            </a:r>
            <a:r>
              <a:rPr lang="en-GB" sz="1200" dirty="0"/>
              <a:t> (</a:t>
            </a:r>
            <a:r>
              <a:rPr lang="en-GB" sz="1200" dirty="0" err="1"/>
              <a:t>Straßen</a:t>
            </a:r>
            <a:r>
              <a:rPr lang="en-GB" sz="1200" dirty="0"/>
              <a:t>), </a:t>
            </a:r>
            <a:r>
              <a:rPr lang="en-GB" sz="1200" dirty="0" err="1"/>
              <a:t>Grünflächen</a:t>
            </a:r>
            <a:r>
              <a:rPr lang="en-GB" sz="1200" dirty="0"/>
              <a:t> </a:t>
            </a:r>
            <a:r>
              <a:rPr lang="en-GB" sz="1200" dirty="0" err="1"/>
              <a:t>usw</a:t>
            </a:r>
            <a:r>
              <a:rPr lang="en-GB" sz="1200" dirty="0"/>
              <a:t>.</a:t>
            </a:r>
          </a:p>
          <a:p>
            <a:r>
              <a:rPr lang="en-GB" sz="1200" dirty="0"/>
              <a:t>IT-</a:t>
            </a:r>
            <a:r>
              <a:rPr lang="en-GB" sz="1200" dirty="0" err="1"/>
              <a:t>Bebauungsplan</a:t>
            </a:r>
            <a:r>
              <a:rPr lang="en-GB" sz="1200" dirty="0"/>
              <a:t> =&gt; </a:t>
            </a:r>
            <a:r>
              <a:rPr lang="en-GB" sz="1200" dirty="0" err="1"/>
              <a:t>Welche</a:t>
            </a:r>
            <a:r>
              <a:rPr lang="en-GB" sz="1200" dirty="0"/>
              <a:t> </a:t>
            </a:r>
            <a:r>
              <a:rPr lang="en-GB" sz="1200" dirty="0" err="1"/>
              <a:t>Anwendungen</a:t>
            </a:r>
            <a:r>
              <a:rPr lang="en-GB" sz="1200" dirty="0"/>
              <a:t>, </a:t>
            </a:r>
            <a:r>
              <a:rPr lang="en-GB" sz="1200" dirty="0" err="1"/>
              <a:t>welche</a:t>
            </a:r>
            <a:r>
              <a:rPr lang="en-GB" sz="1200" dirty="0"/>
              <a:t> </a:t>
            </a:r>
            <a:r>
              <a:rPr lang="en-GB" sz="1200" dirty="0" err="1"/>
              <a:t>Abhängigkeiten</a:t>
            </a:r>
            <a:r>
              <a:rPr lang="en-GB" sz="1200" dirty="0"/>
              <a:t> (</a:t>
            </a:r>
            <a:r>
              <a:rPr lang="en-GB" sz="1200" dirty="0" err="1"/>
              <a:t>Schnittstellen</a:t>
            </a:r>
            <a:r>
              <a:rPr lang="en-GB" sz="1200" dirty="0"/>
              <a:t>) </a:t>
            </a:r>
            <a:r>
              <a:rPr lang="en-GB" sz="1200" dirty="0" err="1"/>
              <a:t>usw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 err="1"/>
              <a:t>Bebauungsplan</a:t>
            </a:r>
            <a:r>
              <a:rPr lang="en-GB" sz="1200" dirty="0"/>
              <a:t> </a:t>
            </a:r>
            <a:r>
              <a:rPr lang="en-GB" sz="1200" dirty="0" err="1"/>
              <a:t>entwickelt</a:t>
            </a:r>
            <a:r>
              <a:rPr lang="en-GB" sz="1200" dirty="0"/>
              <a:t> </a:t>
            </a:r>
            <a:r>
              <a:rPr lang="en-GB" sz="1200" dirty="0" err="1"/>
              <a:t>sicht</a:t>
            </a:r>
            <a:r>
              <a:rPr lang="en-GB" sz="1200" dirty="0"/>
              <a:t> </a:t>
            </a:r>
            <a:r>
              <a:rPr lang="en-GB" sz="1200" dirty="0" err="1"/>
              <a:t>nicht</a:t>
            </a:r>
            <a:r>
              <a:rPr lang="en-GB" sz="1200" dirty="0"/>
              <a:t> </a:t>
            </a:r>
            <a:r>
              <a:rPr lang="en-GB" sz="1200" dirty="0" err="1"/>
              <a:t>unstrukturiert</a:t>
            </a:r>
            <a:r>
              <a:rPr lang="en-GB" sz="1200" dirty="0"/>
              <a:t> </a:t>
            </a:r>
            <a:r>
              <a:rPr lang="en-GB" sz="1200" dirty="0" err="1"/>
              <a:t>weiter</a:t>
            </a:r>
            <a:r>
              <a:rPr lang="en-GB" sz="1200" dirty="0"/>
              <a:t>, </a:t>
            </a:r>
            <a:r>
              <a:rPr lang="en-GB" sz="1200" dirty="0" err="1"/>
              <a:t>sondern</a:t>
            </a:r>
            <a:r>
              <a:rPr lang="en-GB" sz="1200" dirty="0"/>
              <a:t> </a:t>
            </a:r>
            <a:r>
              <a:rPr lang="en-GB" sz="1200" dirty="0" err="1"/>
              <a:t>folgt</a:t>
            </a:r>
            <a:r>
              <a:rPr lang="en-GB" sz="1200" dirty="0"/>
              <a:t> </a:t>
            </a:r>
            <a:r>
              <a:rPr lang="en-GB" sz="1200" dirty="0" err="1"/>
              <a:t>einer</a:t>
            </a:r>
            <a:r>
              <a:rPr lang="en-GB" sz="1200" dirty="0"/>
              <a:t> </a:t>
            </a:r>
            <a:r>
              <a:rPr lang="en-GB" sz="1200" dirty="0" err="1"/>
              <a:t>gewissen</a:t>
            </a:r>
            <a:r>
              <a:rPr lang="en-GB" sz="1200" dirty="0"/>
              <a:t> </a:t>
            </a:r>
            <a:r>
              <a:rPr lang="en-GB" sz="1200" dirty="0" err="1"/>
              <a:t>Bauordnung</a:t>
            </a:r>
            <a:r>
              <a:rPr lang="en-GB" sz="1200" dirty="0"/>
              <a:t>, </a:t>
            </a:r>
            <a:r>
              <a:rPr lang="en-GB" sz="1200" dirty="0" err="1"/>
              <a:t>welche</a:t>
            </a:r>
            <a:r>
              <a:rPr lang="en-GB" sz="1200" dirty="0"/>
              <a:t> </a:t>
            </a:r>
            <a:r>
              <a:rPr lang="en-GB" sz="1200" dirty="0" err="1"/>
              <a:t>sich</a:t>
            </a:r>
            <a:r>
              <a:rPr lang="en-GB" sz="1200" dirty="0"/>
              <a:t> </a:t>
            </a:r>
            <a:r>
              <a:rPr lang="en-GB" sz="1200" dirty="0" err="1"/>
              <a:t>aus</a:t>
            </a:r>
            <a:r>
              <a:rPr lang="en-GB" sz="1200" dirty="0"/>
              <a:t> </a:t>
            </a:r>
            <a:r>
              <a:rPr lang="en-GB" sz="1200" dirty="0" err="1"/>
              <a:t>übergeordneten</a:t>
            </a:r>
            <a:r>
              <a:rPr lang="en-GB" sz="1200" dirty="0"/>
              <a:t> </a:t>
            </a:r>
            <a:r>
              <a:rPr lang="en-GB" sz="1200" dirty="0" err="1"/>
              <a:t>Zielen</a:t>
            </a:r>
            <a:r>
              <a:rPr lang="en-GB" sz="1200" dirty="0"/>
              <a:t> (</a:t>
            </a:r>
            <a:r>
              <a:rPr lang="en-GB" sz="1200" dirty="0" err="1"/>
              <a:t>z.B</a:t>
            </a:r>
            <a:r>
              <a:rPr lang="en-GB" sz="1200" dirty="0"/>
              <a:t>. </a:t>
            </a:r>
            <a:r>
              <a:rPr lang="en-GB" sz="1200" dirty="0" err="1"/>
              <a:t>Energieeffizien</a:t>
            </a:r>
            <a:r>
              <a:rPr lang="en-GB" sz="1200" dirty="0"/>
              <a:t>, </a:t>
            </a:r>
            <a:r>
              <a:rPr lang="en-GB" sz="1200" dirty="0" err="1"/>
              <a:t>Landschaftsbild</a:t>
            </a:r>
            <a:r>
              <a:rPr lang="en-GB" sz="1200" dirty="0"/>
              <a:t>) </a:t>
            </a:r>
            <a:r>
              <a:rPr lang="en-GB" sz="1200" dirty="0" err="1"/>
              <a:t>ableitet</a:t>
            </a:r>
            <a:r>
              <a:rPr lang="en-GB" sz="1200" dirty="0"/>
              <a:t>.</a:t>
            </a:r>
          </a:p>
          <a:p>
            <a:r>
              <a:rPr lang="en-GB" sz="1200" dirty="0" err="1"/>
              <a:t>Architekturprinzipien</a:t>
            </a:r>
            <a:r>
              <a:rPr lang="en-GB" sz="1200" dirty="0"/>
              <a:t> </a:t>
            </a:r>
            <a:r>
              <a:rPr lang="en-GB" sz="1200" dirty="0" err="1"/>
              <a:t>als</a:t>
            </a:r>
            <a:r>
              <a:rPr lang="en-GB" sz="1200" dirty="0"/>
              <a:t> </a:t>
            </a:r>
            <a:r>
              <a:rPr lang="en-GB" sz="1200" dirty="0" err="1"/>
              <a:t>allgemeingültiges</a:t>
            </a:r>
            <a:r>
              <a:rPr lang="en-GB" sz="1200" dirty="0"/>
              <a:t> </a:t>
            </a:r>
            <a:r>
              <a:rPr lang="en-GB" sz="1200" dirty="0" err="1"/>
              <a:t>Regelwerk</a:t>
            </a:r>
            <a:r>
              <a:rPr lang="en-GB" sz="1200" dirty="0"/>
              <a:t> </a:t>
            </a:r>
            <a:r>
              <a:rPr lang="en-GB" sz="1200" dirty="0" err="1"/>
              <a:t>für</a:t>
            </a:r>
            <a:r>
              <a:rPr lang="en-GB" sz="1200" dirty="0"/>
              <a:t> den IT-</a:t>
            </a:r>
            <a:r>
              <a:rPr lang="en-GB" sz="1200" dirty="0" err="1"/>
              <a:t>Bebauungsplan</a:t>
            </a:r>
            <a:r>
              <a:rPr lang="en-GB" sz="1200" dirty="0"/>
              <a:t> =&gt; </a:t>
            </a:r>
            <a:r>
              <a:rPr lang="en-GB" sz="1200" dirty="0" err="1"/>
              <a:t>leitet</a:t>
            </a:r>
            <a:r>
              <a:rPr lang="en-GB" sz="1200" dirty="0"/>
              <a:t> </a:t>
            </a:r>
            <a:r>
              <a:rPr lang="en-GB" sz="1200" dirty="0" err="1"/>
              <a:t>sich</a:t>
            </a:r>
            <a:r>
              <a:rPr lang="en-GB" sz="1200" dirty="0"/>
              <a:t> </a:t>
            </a:r>
            <a:r>
              <a:rPr lang="en-GB" sz="1200" dirty="0" err="1"/>
              <a:t>aus</a:t>
            </a:r>
            <a:r>
              <a:rPr lang="en-GB" sz="1200" dirty="0"/>
              <a:t> der (IT-) </a:t>
            </a:r>
            <a:r>
              <a:rPr lang="en-GB" sz="1200" dirty="0" err="1"/>
              <a:t>Strategie</a:t>
            </a:r>
            <a:r>
              <a:rPr lang="en-GB" sz="1200" dirty="0"/>
              <a:t> des </a:t>
            </a:r>
            <a:r>
              <a:rPr lang="en-GB" sz="1200" dirty="0" err="1"/>
              <a:t>Unternehmens</a:t>
            </a:r>
            <a:r>
              <a:rPr lang="en-GB" sz="1200" dirty="0"/>
              <a:t> ab.</a:t>
            </a:r>
          </a:p>
          <a:p>
            <a:endParaRPr lang="en-GB" sz="1200" dirty="0"/>
          </a:p>
          <a:p>
            <a:r>
              <a:rPr lang="en-GB" sz="1200" dirty="0" err="1"/>
              <a:t>Gebäudeplanung</a:t>
            </a:r>
            <a:r>
              <a:rPr lang="en-GB" sz="1200" dirty="0"/>
              <a:t> (</a:t>
            </a:r>
            <a:r>
              <a:rPr lang="en-GB" sz="1200" dirty="0" err="1"/>
              <a:t>sehr</a:t>
            </a:r>
            <a:r>
              <a:rPr lang="en-GB" sz="1200" dirty="0"/>
              <a:t> </a:t>
            </a:r>
            <a:r>
              <a:rPr lang="en-GB" sz="1200" dirty="0" err="1"/>
              <a:t>detailliert</a:t>
            </a:r>
            <a:r>
              <a:rPr lang="en-GB" sz="1200" dirty="0"/>
              <a:t>) – </a:t>
            </a:r>
            <a:r>
              <a:rPr lang="en-GB" sz="1200" dirty="0" err="1"/>
              <a:t>vgl</a:t>
            </a:r>
            <a:r>
              <a:rPr lang="en-GB" sz="1200" dirty="0"/>
              <a:t>. </a:t>
            </a:r>
            <a:r>
              <a:rPr lang="en-GB" sz="1200" dirty="0" err="1"/>
              <a:t>Softwarearchitektur</a:t>
            </a:r>
            <a:r>
              <a:rPr lang="en-GB" sz="1200" dirty="0"/>
              <a:t> </a:t>
            </a:r>
            <a:r>
              <a:rPr lang="en-GB" sz="1200" dirty="0">
                <a:sym typeface="Wingdings" panose="05000000000000000000" pitchFamily="2" charset="2"/>
              </a:rPr>
              <a:t> </a:t>
            </a:r>
            <a:r>
              <a:rPr lang="en-GB" sz="1200" dirty="0" err="1">
                <a:sym typeface="Wingdings" panose="05000000000000000000" pitchFamily="2" charset="2"/>
              </a:rPr>
              <a:t>Flughöhe</a:t>
            </a:r>
            <a:r>
              <a:rPr lang="en-GB" sz="1200" dirty="0">
                <a:sym typeface="Wingdings" panose="05000000000000000000" pitchFamily="2" charset="2"/>
              </a:rPr>
              <a:t> von </a:t>
            </a:r>
            <a:r>
              <a:rPr lang="en-GB" sz="1200" dirty="0" err="1">
                <a:sym typeface="Wingdings" panose="05000000000000000000" pitchFamily="2" charset="2"/>
              </a:rPr>
              <a:t>vorhin</a:t>
            </a:r>
            <a:r>
              <a:rPr lang="en-GB" sz="1200" dirty="0">
                <a:sym typeface="Wingdings" panose="05000000000000000000" pitchFamily="2" charset="2"/>
              </a:rPr>
              <a:t>  </a:t>
            </a:r>
            <a:r>
              <a:rPr lang="en-GB" sz="1200" dirty="0" err="1">
                <a:sym typeface="Wingdings" panose="05000000000000000000" pitchFamily="2" charset="2"/>
              </a:rPr>
              <a:t>ggf</a:t>
            </a:r>
            <a:r>
              <a:rPr lang="en-GB" sz="1200" dirty="0">
                <a:sym typeface="Wingdings" panose="05000000000000000000" pitchFamily="2" charset="2"/>
              </a:rPr>
              <a:t>. </a:t>
            </a:r>
            <a:r>
              <a:rPr lang="en-GB" sz="1200" dirty="0" err="1">
                <a:sym typeface="Wingdings" panose="05000000000000000000" pitchFamily="2" charset="2"/>
              </a:rPr>
              <a:t>nicht</a:t>
            </a:r>
            <a:r>
              <a:rPr lang="en-GB" sz="1200" dirty="0">
                <a:sym typeface="Wingdings" panose="05000000000000000000" pitchFamily="2" charset="2"/>
              </a:rPr>
              <a:t> </a:t>
            </a:r>
            <a:r>
              <a:rPr lang="en-GB" sz="1200" dirty="0" err="1">
                <a:sym typeface="Wingdings" panose="05000000000000000000" pitchFamily="2" charset="2"/>
              </a:rPr>
              <a:t>Teil</a:t>
            </a:r>
            <a:r>
              <a:rPr lang="en-GB" sz="1200" dirty="0">
                <a:sym typeface="Wingdings" panose="05000000000000000000" pitchFamily="2" charset="2"/>
              </a:rPr>
              <a:t> des </a:t>
            </a:r>
            <a:r>
              <a:rPr lang="en-GB" sz="1200" dirty="0" err="1">
                <a:sym typeface="Wingdings" panose="05000000000000000000" pitchFamily="2" charset="2"/>
              </a:rPr>
              <a:t>Architekturmodells</a:t>
            </a:r>
            <a:r>
              <a:rPr lang="en-GB" sz="1200" dirty="0">
                <a:sym typeface="Wingdings" panose="05000000000000000000" pitchFamily="2" charset="2"/>
              </a:rPr>
              <a:t>!</a:t>
            </a:r>
            <a:endParaRPr lang="en-GB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7BF52-B45D-4D37-A1C8-3648F2744B5B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4534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Wahrzeichen in San Jose, Kalifornien</a:t>
            </a:r>
          </a:p>
          <a:p>
            <a:r>
              <a:rPr lang="de-DE" dirty="0"/>
              <a:t>161 Räume, 4 Stockwerke,</a:t>
            </a:r>
            <a:r>
              <a:rPr lang="de-DE" baseline="0" dirty="0"/>
              <a:t> 40 Schlafzimmer, 47 Kamine, 17 Schornsteine, 1000 Fenster</a:t>
            </a:r>
          </a:p>
          <a:p>
            <a:r>
              <a:rPr lang="de-DE" baseline="0" dirty="0"/>
              <a:t>Gebäude entstand stückchenweise</a:t>
            </a:r>
          </a:p>
          <a:p>
            <a:r>
              <a:rPr lang="de-DE" baseline="0" dirty="0"/>
              <a:t>Es wurden ständig neue Räume hinzugefügt</a:t>
            </a:r>
          </a:p>
          <a:p>
            <a:r>
              <a:rPr lang="de-DE" baseline="0" dirty="0"/>
              <a:t>Ein einheitlicher Bauplan existierte nicht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D6AF-C59A-4A35-A9B4-D186E8CCB82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224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Einzelne</a:t>
            </a:r>
            <a:r>
              <a:rPr lang="de-DE" baseline="0" dirty="0"/>
              <a:t> Teile in sich geschlossen gut verarbeitet</a:t>
            </a:r>
          </a:p>
          <a:p>
            <a:r>
              <a:rPr lang="de-DE" baseline="0" dirty="0"/>
              <a:t>Im Gesamtbild ergaben die aber keinen Sinn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D6AF-C59A-4A35-A9B4-D186E8CCB82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163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AT" dirty="0"/>
          </a:p>
        </p:txBody>
      </p:sp>
      <p:sp>
        <p:nvSpPr>
          <p:cNvPr id="389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5794" indent="-2753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1224" indent="-22024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1713" indent="-22024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2202" indent="-22024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2692" indent="-2202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3182" indent="-2202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3670" indent="-2202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4159" indent="-2202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FC708F6-F190-4285-9E4F-1FFEA7FE54E9}" type="slidenum">
              <a:rPr lang="de-DE" smtClean="0"/>
              <a:pPr eaLnBrk="1" hangingPunct="1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2114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Pr</a:t>
            </a:r>
            <a:r>
              <a:rPr lang="de-DE" dirty="0"/>
              <a:t>:</a:t>
            </a:r>
            <a:r>
              <a:rPr lang="de-DE" baseline="0" dirty="0"/>
              <a:t> Vorbereitung in der Organisation, Prinzipien definieren, Vorgehensmodell definieren</a:t>
            </a:r>
          </a:p>
          <a:p>
            <a:r>
              <a:rPr lang="de-DE" baseline="0" dirty="0"/>
              <a:t>AV: Geltungsbereich, Stakeholder</a:t>
            </a:r>
          </a:p>
          <a:p>
            <a:r>
              <a:rPr lang="de-DE" baseline="0" dirty="0"/>
              <a:t>BAT: IST, SOLL Architektur, GAP-Analyse</a:t>
            </a:r>
          </a:p>
          <a:p>
            <a:r>
              <a:rPr lang="de-DE" baseline="0" dirty="0"/>
              <a:t>OE: Projekte definieren + priorisieren</a:t>
            </a:r>
          </a:p>
          <a:p>
            <a:r>
              <a:rPr lang="de-DE" baseline="0" dirty="0"/>
              <a:t>MP: Analyse &amp; Konkretisierung der </a:t>
            </a:r>
            <a:r>
              <a:rPr lang="de-DE" baseline="0" dirty="0" err="1"/>
              <a:t>projekte</a:t>
            </a:r>
            <a:endParaRPr lang="de-DE" baseline="0" dirty="0"/>
          </a:p>
          <a:p>
            <a:r>
              <a:rPr lang="de-DE" baseline="0" dirty="0"/>
              <a:t>IG: Durchführung &amp; Überwachung der Projekte</a:t>
            </a:r>
          </a:p>
          <a:p>
            <a:r>
              <a:rPr lang="de-DE" baseline="0" dirty="0"/>
              <a:t>CM: Change Management Prozess (laufend)</a:t>
            </a:r>
          </a:p>
          <a:p>
            <a:r>
              <a:rPr lang="de-DE" baseline="0" dirty="0"/>
              <a:t>RM: Anforderungsdefinition für die nächsten Projekte bzw. ADM-Zyklen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D6AF-C59A-4A35-A9B4-D186E8CCB82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842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 err="1"/>
              <a:t>Verwaltung</a:t>
            </a:r>
            <a:endParaRPr lang="en-GB" sz="1200" dirty="0"/>
          </a:p>
          <a:p>
            <a:r>
              <a:rPr lang="en-GB" sz="1200" dirty="0"/>
              <a:t>Architektur-</a:t>
            </a:r>
            <a:r>
              <a:rPr lang="en-GB" sz="1200" dirty="0" err="1"/>
              <a:t>Informationen</a:t>
            </a:r>
            <a:r>
              <a:rPr lang="en-GB" sz="1200" dirty="0"/>
              <a:t> </a:t>
            </a:r>
            <a:r>
              <a:rPr lang="en-GB" sz="1200" dirty="0" err="1"/>
              <a:t>geben</a:t>
            </a:r>
            <a:r>
              <a:rPr lang="en-GB" sz="1200" dirty="0"/>
              <a:t> </a:t>
            </a:r>
            <a:r>
              <a:rPr lang="en-GB" sz="1200" dirty="0" err="1"/>
              <a:t>Anworten</a:t>
            </a:r>
            <a:r>
              <a:rPr lang="en-GB" sz="1200" dirty="0"/>
              <a:t> auf </a:t>
            </a:r>
            <a:r>
              <a:rPr lang="en-GB" sz="1200" dirty="0" err="1"/>
              <a:t>Fragen</a:t>
            </a:r>
            <a:r>
              <a:rPr lang="en-GB" sz="1200" dirty="0"/>
              <a:t> </a:t>
            </a:r>
            <a:r>
              <a:rPr lang="en-GB" sz="1200" dirty="0" err="1"/>
              <a:t>wie</a:t>
            </a:r>
            <a:r>
              <a:rPr lang="en-GB" sz="1200" dirty="0"/>
              <a:t> </a:t>
            </a:r>
            <a:r>
              <a:rPr lang="en-GB" sz="1200" dirty="0" err="1"/>
              <a:t>bspw</a:t>
            </a:r>
            <a:r>
              <a:rPr lang="en-GB" sz="1200" dirty="0"/>
              <a:t>. </a:t>
            </a:r>
            <a:r>
              <a:rPr lang="en-GB" sz="1200" dirty="0" err="1"/>
              <a:t>welche</a:t>
            </a:r>
            <a:r>
              <a:rPr lang="en-GB" sz="1200" dirty="0"/>
              <a:t> SST, </a:t>
            </a:r>
            <a:r>
              <a:rPr lang="en-GB" sz="1200" dirty="0" err="1"/>
              <a:t>welche</a:t>
            </a:r>
            <a:r>
              <a:rPr lang="en-GB" sz="1200" dirty="0"/>
              <a:t> </a:t>
            </a:r>
            <a:r>
              <a:rPr lang="en-GB" sz="1200" dirty="0" err="1"/>
              <a:t>Technologien</a:t>
            </a:r>
            <a:r>
              <a:rPr lang="en-GB" sz="1200" dirty="0"/>
              <a:t> </a:t>
            </a:r>
            <a:r>
              <a:rPr lang="en-GB" sz="1200" dirty="0" err="1"/>
              <a:t>nutzen</a:t>
            </a:r>
            <a:r>
              <a:rPr lang="en-GB" sz="1200" dirty="0"/>
              <a:t> </a:t>
            </a:r>
            <a:r>
              <a:rPr lang="en-GB" sz="1200" dirty="0" err="1"/>
              <a:t>Anwendungen</a:t>
            </a:r>
            <a:r>
              <a:rPr lang="en-GB" sz="1200" dirty="0"/>
              <a:t> =&gt; </a:t>
            </a:r>
            <a:r>
              <a:rPr lang="en-GB" sz="1200" dirty="0" err="1"/>
              <a:t>zentrale</a:t>
            </a:r>
            <a:r>
              <a:rPr lang="en-GB" sz="1200" dirty="0"/>
              <a:t> </a:t>
            </a:r>
            <a:r>
              <a:rPr lang="en-GB" sz="1200" dirty="0" err="1"/>
              <a:t>Informationsquelle</a:t>
            </a:r>
            <a:r>
              <a:rPr lang="en-GB" sz="1200" dirty="0"/>
              <a:t> </a:t>
            </a:r>
            <a:r>
              <a:rPr lang="en-GB" sz="1200" dirty="0" err="1"/>
              <a:t>für</a:t>
            </a:r>
            <a:r>
              <a:rPr lang="en-GB" sz="1200" dirty="0"/>
              <a:t> </a:t>
            </a:r>
            <a:r>
              <a:rPr lang="en-GB" sz="1200" dirty="0" err="1"/>
              <a:t>architektur-relevante</a:t>
            </a:r>
            <a:r>
              <a:rPr lang="en-GB" sz="1200" dirty="0"/>
              <a:t> </a:t>
            </a:r>
            <a:r>
              <a:rPr lang="en-GB" sz="1200" dirty="0" err="1"/>
              <a:t>Daten</a:t>
            </a:r>
            <a:r>
              <a:rPr lang="en-GB" sz="1200" dirty="0"/>
              <a:t> (</a:t>
            </a:r>
            <a:r>
              <a:rPr lang="en-GB" sz="1200" dirty="0" err="1"/>
              <a:t>z.B</a:t>
            </a:r>
            <a:r>
              <a:rPr lang="en-GB" sz="1200" dirty="0"/>
              <a:t>. </a:t>
            </a:r>
            <a:r>
              <a:rPr lang="en-GB" sz="1200" dirty="0" err="1"/>
              <a:t>Anwendungen</a:t>
            </a:r>
            <a:r>
              <a:rPr lang="en-GB" sz="1200" dirty="0"/>
              <a:t>, </a:t>
            </a:r>
            <a:r>
              <a:rPr lang="en-GB" sz="1200" dirty="0" err="1"/>
              <a:t>Schnittstellen</a:t>
            </a:r>
            <a:r>
              <a:rPr lang="en-GB" sz="1200" dirty="0"/>
              <a:t>, Prozesse)</a:t>
            </a:r>
          </a:p>
          <a:p>
            <a:endParaRPr lang="en-GB" sz="1200" dirty="0"/>
          </a:p>
          <a:p>
            <a:r>
              <a:rPr lang="en-GB" sz="1200" b="1" dirty="0" err="1"/>
              <a:t>Steuerung</a:t>
            </a:r>
            <a:endParaRPr lang="en-GB" sz="1200" b="1" dirty="0"/>
          </a:p>
          <a:p>
            <a:r>
              <a:rPr lang="en-GB" sz="1200" dirty="0" err="1"/>
              <a:t>Weiterentwicklung</a:t>
            </a:r>
            <a:r>
              <a:rPr lang="en-GB" sz="1200" dirty="0"/>
              <a:t> / </a:t>
            </a:r>
            <a:r>
              <a:rPr lang="en-GB" sz="1200" dirty="0" err="1"/>
              <a:t>Fragen</a:t>
            </a:r>
            <a:r>
              <a:rPr lang="en-GB" sz="1200" dirty="0"/>
              <a:t> </a:t>
            </a:r>
            <a:r>
              <a:rPr lang="en-GB" sz="1200" dirty="0" err="1"/>
              <a:t>zur</a:t>
            </a:r>
            <a:r>
              <a:rPr lang="en-GB" sz="1200" dirty="0"/>
              <a:t> </a:t>
            </a:r>
            <a:r>
              <a:rPr lang="en-GB" sz="1200" dirty="0" err="1"/>
              <a:t>Architekturkonformität</a:t>
            </a:r>
            <a:r>
              <a:rPr lang="en-GB" sz="1200" dirty="0"/>
              <a:t>  </a:t>
            </a:r>
            <a:r>
              <a:rPr lang="en-GB" sz="1200" dirty="0" err="1"/>
              <a:t>usw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b="1" dirty="0" err="1"/>
              <a:t>Positionierung</a:t>
            </a:r>
            <a:endParaRPr lang="en-GB" sz="1200" b="1" dirty="0"/>
          </a:p>
          <a:p>
            <a:r>
              <a:rPr lang="en-GB" sz="1200" dirty="0"/>
              <a:t>Wo in der </a:t>
            </a:r>
            <a:r>
              <a:rPr lang="en-GB" sz="1200" dirty="0" err="1"/>
              <a:t>bestehenden</a:t>
            </a:r>
            <a:r>
              <a:rPr lang="en-GB" sz="1200" dirty="0"/>
              <a:t> PLK / in den </a:t>
            </a:r>
            <a:r>
              <a:rPr lang="en-GB" sz="1200" dirty="0" err="1"/>
              <a:t>bestehenden</a:t>
            </a:r>
            <a:r>
              <a:rPr lang="en-GB" sz="1200" dirty="0"/>
              <a:t> </a:t>
            </a:r>
            <a:r>
              <a:rPr lang="en-GB" sz="1200" dirty="0" err="1"/>
              <a:t>Prozessen</a:t>
            </a:r>
            <a:r>
              <a:rPr lang="en-GB" sz="1200" dirty="0"/>
              <a:t>?</a:t>
            </a:r>
          </a:p>
          <a:p>
            <a:endParaRPr lang="en-GB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7BF52-B45D-4D37-A1C8-3648F2744B5B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7705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hyperlink" Target="http://www.boc-group.com/" TargetMode="External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hyperlink" Target="http://www.boc-group.com/adoit" TargetMode="Externa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- 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-8882" y="-12515"/>
            <a:ext cx="12200882" cy="686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75" y="-8879"/>
            <a:ext cx="1152160" cy="188446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459" y="4161266"/>
            <a:ext cx="1224000" cy="1224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151" y="4161266"/>
            <a:ext cx="1224000" cy="1224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843" y="4161266"/>
            <a:ext cx="1224000" cy="1224000"/>
          </a:xfrm>
          <a:prstGeom prst="rect">
            <a:avLst/>
          </a:prstGeom>
        </p:spPr>
      </p:pic>
      <p:sp>
        <p:nvSpPr>
          <p:cNvPr id="19" name="Textfeld 18"/>
          <p:cNvSpPr txBox="1"/>
          <p:nvPr userDrawn="1"/>
        </p:nvSpPr>
        <p:spPr>
          <a:xfrm>
            <a:off x="7613959" y="2966341"/>
            <a:ext cx="4197123" cy="107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e-DE" sz="3100" kern="1200" cap="all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Zu einem </a:t>
            </a:r>
            <a:r>
              <a:rPr lang="de-DE" sz="3100" kern="1200" cap="all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webinar</a:t>
            </a:r>
            <a:endParaRPr lang="de-DE" sz="3100" kern="1200" cap="all" baseline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e-DE" sz="3100" kern="1200" cap="all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Der BOC </a:t>
            </a:r>
            <a:r>
              <a:rPr lang="de-DE" sz="3100" kern="1200" cap="all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group</a:t>
            </a:r>
            <a:endParaRPr lang="de-DE" sz="3100" kern="1200" cap="all" baseline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Textfeld 19"/>
          <p:cNvSpPr txBox="1"/>
          <p:nvPr userDrawn="1"/>
        </p:nvSpPr>
        <p:spPr>
          <a:xfrm>
            <a:off x="7658410" y="2111186"/>
            <a:ext cx="419712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de-DE" sz="5500" kern="1200" cap="all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willkommen</a:t>
            </a:r>
            <a:endParaRPr lang="en-GB" sz="5500" kern="1200" cap="all" baseline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" name="Gruppieren 4"/>
          <p:cNvGrpSpPr/>
          <p:nvPr userDrawn="1"/>
        </p:nvGrpSpPr>
        <p:grpSpPr>
          <a:xfrm>
            <a:off x="-8881" y="-12515"/>
            <a:ext cx="7603792" cy="6895095"/>
            <a:chOff x="-8881" y="-12515"/>
            <a:chExt cx="7603792" cy="6895095"/>
          </a:xfrm>
        </p:grpSpPr>
        <p:sp>
          <p:nvSpPr>
            <p:cNvPr id="15" name="Flussdiagramm: Manuelle Eingabe 14"/>
            <p:cNvSpPr/>
            <p:nvPr userDrawn="1"/>
          </p:nvSpPr>
          <p:spPr>
            <a:xfrm rot="5400000">
              <a:off x="347285" y="-365045"/>
              <a:ext cx="6891459" cy="7603792"/>
            </a:xfrm>
            <a:prstGeom prst="flowChartManualInput">
              <a:avLst/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34322" t="-50" r="5" b="-227"/>
              </a:stretch>
            </a:blip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rial Narrow" pitchFamily="34" charset="0"/>
              </a:endParaRPr>
            </a:p>
          </p:txBody>
        </p:sp>
        <p:pic>
          <p:nvPicPr>
            <p:cNvPr id="13" name="Grafik 12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661" y="-12515"/>
              <a:ext cx="1128349" cy="1845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57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4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</p:bldLst>
  </p:timing>
  <p:extLst mod="1">
    <p:ext uri="{DCECCB84-F9BA-43D5-87BE-67443E8EF086}">
      <p15:sldGuideLst xmlns:p15="http://schemas.microsoft.com/office/powerpoint/2012/main">
        <p15:guide id="1" orient="horz" pos="2546" userDrawn="1">
          <p15:clr>
            <a:srgbClr val="FBAE40"/>
          </p15:clr>
        </p15:guide>
        <p15:guide id="2" pos="2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_About BOC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" name="Gruppieren 615"/>
          <p:cNvGrpSpPr/>
          <p:nvPr userDrawn="1"/>
        </p:nvGrpSpPr>
        <p:grpSpPr>
          <a:xfrm>
            <a:off x="4560878" y="0"/>
            <a:ext cx="7631122" cy="6029608"/>
            <a:chOff x="4560878" y="0"/>
            <a:chExt cx="7631122" cy="6029608"/>
          </a:xfrm>
        </p:grpSpPr>
        <p:pic>
          <p:nvPicPr>
            <p:cNvPr id="617" name="Grafik 616">
              <a:extLst>
                <a:ext uri="{FF2B5EF4-FFF2-40B4-BE49-F238E27FC236}">
                  <a16:creationId xmlns:a16="http://schemas.microsoft.com/office/drawing/2014/main" id="{9E4D0F64-97D8-40B5-9073-428A82D4B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002" t="22635" r="26757" b="18990"/>
            <a:stretch/>
          </p:blipFill>
          <p:spPr>
            <a:xfrm>
              <a:off x="4560878" y="0"/>
              <a:ext cx="7631122" cy="6029608"/>
            </a:xfrm>
            <a:prstGeom prst="rect">
              <a:avLst/>
            </a:prstGeom>
          </p:spPr>
        </p:pic>
        <p:sp>
          <p:nvSpPr>
            <p:cNvPr id="618" name="Rechteck 8">
              <a:extLst>
                <a:ext uri="{FF2B5EF4-FFF2-40B4-BE49-F238E27FC236}">
                  <a16:creationId xmlns:a16="http://schemas.microsoft.com/office/drawing/2014/main" id="{E2AC77CB-EE5D-4323-8D0C-9A06CBD2675E}"/>
                </a:ext>
              </a:extLst>
            </p:cNvPr>
            <p:cNvSpPr/>
            <p:nvPr/>
          </p:nvSpPr>
          <p:spPr>
            <a:xfrm>
              <a:off x="6145533" y="700124"/>
              <a:ext cx="797719" cy="546100"/>
            </a:xfrm>
            <a:custGeom>
              <a:avLst/>
              <a:gdLst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0 h 381000"/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190500 h 381000"/>
                <a:gd name="connsiteX5" fmla="*/ 0 w 736600"/>
                <a:gd name="connsiteY5" fmla="*/ 0 h 381000"/>
                <a:gd name="connsiteX0" fmla="*/ 571500 w 1308100"/>
                <a:gd name="connsiteY0" fmla="*/ 0 h 523875"/>
                <a:gd name="connsiteX1" fmla="*/ 1308100 w 1308100"/>
                <a:gd name="connsiteY1" fmla="*/ 0 h 523875"/>
                <a:gd name="connsiteX2" fmla="*/ 1308100 w 1308100"/>
                <a:gd name="connsiteY2" fmla="*/ 381000 h 523875"/>
                <a:gd name="connsiteX3" fmla="*/ 571500 w 1308100"/>
                <a:gd name="connsiteY3" fmla="*/ 381000 h 523875"/>
                <a:gd name="connsiteX4" fmla="*/ 0 w 1308100"/>
                <a:gd name="connsiteY4" fmla="*/ 523875 h 523875"/>
                <a:gd name="connsiteX5" fmla="*/ 571500 w 1308100"/>
                <a:gd name="connsiteY5" fmla="*/ 0 h 523875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1073150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963613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3615"/>
                <a:gd name="connsiteY0" fmla="*/ 0 h 546100"/>
                <a:gd name="connsiteX1" fmla="*/ 797719 w 963615"/>
                <a:gd name="connsiteY1" fmla="*/ 0 h 546100"/>
                <a:gd name="connsiteX2" fmla="*/ 963613 w 963615"/>
                <a:gd name="connsiteY2" fmla="*/ 381000 h 546100"/>
                <a:gd name="connsiteX3" fmla="*/ 336550 w 963615"/>
                <a:gd name="connsiteY3" fmla="*/ 381000 h 546100"/>
                <a:gd name="connsiteX4" fmla="*/ 0 w 963615"/>
                <a:gd name="connsiteY4" fmla="*/ 546100 h 546100"/>
                <a:gd name="connsiteX5" fmla="*/ 336550 w 963615"/>
                <a:gd name="connsiteY5" fmla="*/ 0 h 546100"/>
                <a:gd name="connsiteX0" fmla="*/ 336550 w 797719"/>
                <a:gd name="connsiteY0" fmla="*/ 0 h 546100"/>
                <a:gd name="connsiteX1" fmla="*/ 797719 w 797719"/>
                <a:gd name="connsiteY1" fmla="*/ 0 h 546100"/>
                <a:gd name="connsiteX2" fmla="*/ 792163 w 797719"/>
                <a:gd name="connsiteY2" fmla="*/ 377825 h 546100"/>
                <a:gd name="connsiteX3" fmla="*/ 336550 w 797719"/>
                <a:gd name="connsiteY3" fmla="*/ 381000 h 546100"/>
                <a:gd name="connsiteX4" fmla="*/ 0 w 797719"/>
                <a:gd name="connsiteY4" fmla="*/ 546100 h 546100"/>
                <a:gd name="connsiteX5" fmla="*/ 336550 w 797719"/>
                <a:gd name="connsiteY5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7719" h="546100">
                  <a:moveTo>
                    <a:pt x="336550" y="0"/>
                  </a:moveTo>
                  <a:lnTo>
                    <a:pt x="797719" y="0"/>
                  </a:lnTo>
                  <a:cubicBezTo>
                    <a:pt x="796925" y="127000"/>
                    <a:pt x="792957" y="250825"/>
                    <a:pt x="792163" y="377825"/>
                  </a:cubicBezTo>
                  <a:lnTo>
                    <a:pt x="336550" y="381000"/>
                  </a:lnTo>
                  <a:lnTo>
                    <a:pt x="0" y="546100"/>
                  </a:lnTo>
                  <a:lnTo>
                    <a:pt x="3365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90000" rIns="72000" rtlCol="0" anchor="t"/>
            <a:lstStyle/>
            <a:p>
              <a:r>
                <a:rPr lang="de-DE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Dublin</a:t>
              </a:r>
              <a:endParaRPr lang="de-AT" sz="1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9" name="Rechteck 8">
              <a:extLst>
                <a:ext uri="{FF2B5EF4-FFF2-40B4-BE49-F238E27FC236}">
                  <a16:creationId xmlns:a16="http://schemas.microsoft.com/office/drawing/2014/main" id="{1B2B69A5-DEA3-4858-8A3E-1BC8D683DBC0}"/>
                </a:ext>
              </a:extLst>
            </p:cNvPr>
            <p:cNvSpPr/>
            <p:nvPr/>
          </p:nvSpPr>
          <p:spPr>
            <a:xfrm>
              <a:off x="7240223" y="2026639"/>
              <a:ext cx="730479" cy="546100"/>
            </a:xfrm>
            <a:custGeom>
              <a:avLst/>
              <a:gdLst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0 h 381000"/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190500 h 381000"/>
                <a:gd name="connsiteX5" fmla="*/ 0 w 736600"/>
                <a:gd name="connsiteY5" fmla="*/ 0 h 381000"/>
                <a:gd name="connsiteX0" fmla="*/ 571500 w 1308100"/>
                <a:gd name="connsiteY0" fmla="*/ 0 h 523875"/>
                <a:gd name="connsiteX1" fmla="*/ 1308100 w 1308100"/>
                <a:gd name="connsiteY1" fmla="*/ 0 h 523875"/>
                <a:gd name="connsiteX2" fmla="*/ 1308100 w 1308100"/>
                <a:gd name="connsiteY2" fmla="*/ 381000 h 523875"/>
                <a:gd name="connsiteX3" fmla="*/ 571500 w 1308100"/>
                <a:gd name="connsiteY3" fmla="*/ 381000 h 523875"/>
                <a:gd name="connsiteX4" fmla="*/ 0 w 1308100"/>
                <a:gd name="connsiteY4" fmla="*/ 523875 h 523875"/>
                <a:gd name="connsiteX5" fmla="*/ 571500 w 1308100"/>
                <a:gd name="connsiteY5" fmla="*/ 0 h 523875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1073150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963613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3614"/>
                <a:gd name="connsiteY0" fmla="*/ 0 h 546100"/>
                <a:gd name="connsiteX1" fmla="*/ 706437 w 963614"/>
                <a:gd name="connsiteY1" fmla="*/ 0 h 546100"/>
                <a:gd name="connsiteX2" fmla="*/ 963613 w 963614"/>
                <a:gd name="connsiteY2" fmla="*/ 381000 h 546100"/>
                <a:gd name="connsiteX3" fmla="*/ 336550 w 963614"/>
                <a:gd name="connsiteY3" fmla="*/ 381000 h 546100"/>
                <a:gd name="connsiteX4" fmla="*/ 0 w 963614"/>
                <a:gd name="connsiteY4" fmla="*/ 546100 h 546100"/>
                <a:gd name="connsiteX5" fmla="*/ 336550 w 963614"/>
                <a:gd name="connsiteY5" fmla="*/ 0 h 546100"/>
                <a:gd name="connsiteX0" fmla="*/ 336550 w 708924"/>
                <a:gd name="connsiteY0" fmla="*/ 0 h 546100"/>
                <a:gd name="connsiteX1" fmla="*/ 706437 w 708924"/>
                <a:gd name="connsiteY1" fmla="*/ 0 h 546100"/>
                <a:gd name="connsiteX2" fmla="*/ 708819 w 708924"/>
                <a:gd name="connsiteY2" fmla="*/ 381000 h 546100"/>
                <a:gd name="connsiteX3" fmla="*/ 336550 w 708924"/>
                <a:gd name="connsiteY3" fmla="*/ 381000 h 546100"/>
                <a:gd name="connsiteX4" fmla="*/ 0 w 708924"/>
                <a:gd name="connsiteY4" fmla="*/ 546100 h 546100"/>
                <a:gd name="connsiteX5" fmla="*/ 336550 w 708924"/>
                <a:gd name="connsiteY5" fmla="*/ 0 h 546100"/>
                <a:gd name="connsiteX0" fmla="*/ 336550 w 730268"/>
                <a:gd name="connsiteY0" fmla="*/ 0 h 546100"/>
                <a:gd name="connsiteX1" fmla="*/ 706437 w 730268"/>
                <a:gd name="connsiteY1" fmla="*/ 0 h 546100"/>
                <a:gd name="connsiteX2" fmla="*/ 730250 w 730268"/>
                <a:gd name="connsiteY2" fmla="*/ 381000 h 546100"/>
                <a:gd name="connsiteX3" fmla="*/ 336550 w 730268"/>
                <a:gd name="connsiteY3" fmla="*/ 381000 h 546100"/>
                <a:gd name="connsiteX4" fmla="*/ 0 w 730268"/>
                <a:gd name="connsiteY4" fmla="*/ 546100 h 546100"/>
                <a:gd name="connsiteX5" fmla="*/ 336550 w 730268"/>
                <a:gd name="connsiteY5" fmla="*/ 0 h 546100"/>
                <a:gd name="connsiteX0" fmla="*/ 336550 w 730301"/>
                <a:gd name="connsiteY0" fmla="*/ 0 h 546100"/>
                <a:gd name="connsiteX1" fmla="*/ 723106 w 730301"/>
                <a:gd name="connsiteY1" fmla="*/ 0 h 546100"/>
                <a:gd name="connsiteX2" fmla="*/ 730250 w 730301"/>
                <a:gd name="connsiteY2" fmla="*/ 381000 h 546100"/>
                <a:gd name="connsiteX3" fmla="*/ 336550 w 730301"/>
                <a:gd name="connsiteY3" fmla="*/ 381000 h 546100"/>
                <a:gd name="connsiteX4" fmla="*/ 0 w 730301"/>
                <a:gd name="connsiteY4" fmla="*/ 546100 h 546100"/>
                <a:gd name="connsiteX5" fmla="*/ 336550 w 730301"/>
                <a:gd name="connsiteY5" fmla="*/ 0 h 546100"/>
                <a:gd name="connsiteX0" fmla="*/ 336550 w 737393"/>
                <a:gd name="connsiteY0" fmla="*/ 0 h 546100"/>
                <a:gd name="connsiteX1" fmla="*/ 737393 w 737393"/>
                <a:gd name="connsiteY1" fmla="*/ 0 h 546100"/>
                <a:gd name="connsiteX2" fmla="*/ 730250 w 737393"/>
                <a:gd name="connsiteY2" fmla="*/ 381000 h 546100"/>
                <a:gd name="connsiteX3" fmla="*/ 336550 w 737393"/>
                <a:gd name="connsiteY3" fmla="*/ 381000 h 546100"/>
                <a:gd name="connsiteX4" fmla="*/ 0 w 737393"/>
                <a:gd name="connsiteY4" fmla="*/ 546100 h 546100"/>
                <a:gd name="connsiteX5" fmla="*/ 336550 w 737393"/>
                <a:gd name="connsiteY5" fmla="*/ 0 h 546100"/>
                <a:gd name="connsiteX0" fmla="*/ 336550 w 730479"/>
                <a:gd name="connsiteY0" fmla="*/ 0 h 546100"/>
                <a:gd name="connsiteX1" fmla="*/ 730249 w 730479"/>
                <a:gd name="connsiteY1" fmla="*/ 0 h 546100"/>
                <a:gd name="connsiteX2" fmla="*/ 730250 w 730479"/>
                <a:gd name="connsiteY2" fmla="*/ 381000 h 546100"/>
                <a:gd name="connsiteX3" fmla="*/ 336550 w 730479"/>
                <a:gd name="connsiteY3" fmla="*/ 381000 h 546100"/>
                <a:gd name="connsiteX4" fmla="*/ 0 w 730479"/>
                <a:gd name="connsiteY4" fmla="*/ 546100 h 546100"/>
                <a:gd name="connsiteX5" fmla="*/ 336550 w 730479"/>
                <a:gd name="connsiteY5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479" h="546100">
                  <a:moveTo>
                    <a:pt x="336550" y="0"/>
                  </a:moveTo>
                  <a:lnTo>
                    <a:pt x="730249" y="0"/>
                  </a:lnTo>
                  <a:cubicBezTo>
                    <a:pt x="729455" y="127000"/>
                    <a:pt x="731044" y="254000"/>
                    <a:pt x="730250" y="381000"/>
                  </a:cubicBezTo>
                  <a:lnTo>
                    <a:pt x="336550" y="381000"/>
                  </a:lnTo>
                  <a:lnTo>
                    <a:pt x="0" y="546100"/>
                  </a:lnTo>
                  <a:lnTo>
                    <a:pt x="3365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90000" rIns="72000" rtlCol="0" anchor="t"/>
            <a:lstStyle/>
            <a:p>
              <a:r>
                <a:rPr lang="de-DE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Paris</a:t>
              </a:r>
              <a:endParaRPr lang="de-AT" sz="1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0" name="Rechteck 8">
              <a:extLst>
                <a:ext uri="{FF2B5EF4-FFF2-40B4-BE49-F238E27FC236}">
                  <a16:creationId xmlns:a16="http://schemas.microsoft.com/office/drawing/2014/main" id="{06E1FEF0-F229-478D-8EC6-C38590913735}"/>
                </a:ext>
              </a:extLst>
            </p:cNvPr>
            <p:cNvSpPr/>
            <p:nvPr/>
          </p:nvSpPr>
          <p:spPr>
            <a:xfrm>
              <a:off x="8201454" y="2400832"/>
              <a:ext cx="1016000" cy="546101"/>
            </a:xfrm>
            <a:custGeom>
              <a:avLst/>
              <a:gdLst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0 h 381000"/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190500 h 381000"/>
                <a:gd name="connsiteX5" fmla="*/ 0 w 736600"/>
                <a:gd name="connsiteY5" fmla="*/ 0 h 381000"/>
                <a:gd name="connsiteX0" fmla="*/ 571500 w 1308100"/>
                <a:gd name="connsiteY0" fmla="*/ 0 h 523875"/>
                <a:gd name="connsiteX1" fmla="*/ 1308100 w 1308100"/>
                <a:gd name="connsiteY1" fmla="*/ 0 h 523875"/>
                <a:gd name="connsiteX2" fmla="*/ 1308100 w 1308100"/>
                <a:gd name="connsiteY2" fmla="*/ 381000 h 523875"/>
                <a:gd name="connsiteX3" fmla="*/ 571500 w 1308100"/>
                <a:gd name="connsiteY3" fmla="*/ 381000 h 523875"/>
                <a:gd name="connsiteX4" fmla="*/ 0 w 1308100"/>
                <a:gd name="connsiteY4" fmla="*/ 523875 h 523875"/>
                <a:gd name="connsiteX5" fmla="*/ 571500 w 1308100"/>
                <a:gd name="connsiteY5" fmla="*/ 0 h 523875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1073150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963613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1151732"/>
                <a:gd name="connsiteY0" fmla="*/ 0 h 546100"/>
                <a:gd name="connsiteX1" fmla="*/ 1151732 w 1151732"/>
                <a:gd name="connsiteY1" fmla="*/ 0 h 546100"/>
                <a:gd name="connsiteX2" fmla="*/ 963613 w 1151732"/>
                <a:gd name="connsiteY2" fmla="*/ 381000 h 546100"/>
                <a:gd name="connsiteX3" fmla="*/ 336550 w 1151732"/>
                <a:gd name="connsiteY3" fmla="*/ 381000 h 546100"/>
                <a:gd name="connsiteX4" fmla="*/ 0 w 1151732"/>
                <a:gd name="connsiteY4" fmla="*/ 546100 h 546100"/>
                <a:gd name="connsiteX5" fmla="*/ 336550 w 1151732"/>
                <a:gd name="connsiteY5" fmla="*/ 0 h 546100"/>
                <a:gd name="connsiteX0" fmla="*/ 336550 w 1163671"/>
                <a:gd name="connsiteY0" fmla="*/ 0 h 546100"/>
                <a:gd name="connsiteX1" fmla="*/ 1151732 w 1163671"/>
                <a:gd name="connsiteY1" fmla="*/ 0 h 546100"/>
                <a:gd name="connsiteX2" fmla="*/ 1163638 w 1163671"/>
                <a:gd name="connsiteY2" fmla="*/ 381000 h 546100"/>
                <a:gd name="connsiteX3" fmla="*/ 336550 w 1163671"/>
                <a:gd name="connsiteY3" fmla="*/ 381000 h 546100"/>
                <a:gd name="connsiteX4" fmla="*/ 0 w 1163671"/>
                <a:gd name="connsiteY4" fmla="*/ 546100 h 546100"/>
                <a:gd name="connsiteX5" fmla="*/ 336550 w 1163671"/>
                <a:gd name="connsiteY5" fmla="*/ 0 h 546100"/>
                <a:gd name="connsiteX0" fmla="*/ 336550 w 1158926"/>
                <a:gd name="connsiteY0" fmla="*/ 0 h 546100"/>
                <a:gd name="connsiteX1" fmla="*/ 1151732 w 1158926"/>
                <a:gd name="connsiteY1" fmla="*/ 0 h 546100"/>
                <a:gd name="connsiteX2" fmla="*/ 1158875 w 1158926"/>
                <a:gd name="connsiteY2" fmla="*/ 381000 h 546100"/>
                <a:gd name="connsiteX3" fmla="*/ 336550 w 1158926"/>
                <a:gd name="connsiteY3" fmla="*/ 381000 h 546100"/>
                <a:gd name="connsiteX4" fmla="*/ 0 w 1158926"/>
                <a:gd name="connsiteY4" fmla="*/ 546100 h 546100"/>
                <a:gd name="connsiteX5" fmla="*/ 336550 w 1158926"/>
                <a:gd name="connsiteY5" fmla="*/ 0 h 546100"/>
                <a:gd name="connsiteX0" fmla="*/ 336550 w 1154218"/>
                <a:gd name="connsiteY0" fmla="*/ 0 h 546100"/>
                <a:gd name="connsiteX1" fmla="*/ 1151732 w 1154218"/>
                <a:gd name="connsiteY1" fmla="*/ 0 h 546100"/>
                <a:gd name="connsiteX2" fmla="*/ 1154113 w 1154218"/>
                <a:gd name="connsiteY2" fmla="*/ 381000 h 546100"/>
                <a:gd name="connsiteX3" fmla="*/ 336550 w 1154218"/>
                <a:gd name="connsiteY3" fmla="*/ 381000 h 546100"/>
                <a:gd name="connsiteX4" fmla="*/ 0 w 1154218"/>
                <a:gd name="connsiteY4" fmla="*/ 546100 h 546100"/>
                <a:gd name="connsiteX5" fmla="*/ 336550 w 1154218"/>
                <a:gd name="connsiteY5" fmla="*/ 0 h 546100"/>
                <a:gd name="connsiteX0" fmla="*/ 336550 w 1154116"/>
                <a:gd name="connsiteY0" fmla="*/ 0 h 546100"/>
                <a:gd name="connsiteX1" fmla="*/ 1006475 w 1154116"/>
                <a:gd name="connsiteY1" fmla="*/ 0 h 546100"/>
                <a:gd name="connsiteX2" fmla="*/ 1154113 w 1154116"/>
                <a:gd name="connsiteY2" fmla="*/ 381000 h 546100"/>
                <a:gd name="connsiteX3" fmla="*/ 336550 w 1154116"/>
                <a:gd name="connsiteY3" fmla="*/ 381000 h 546100"/>
                <a:gd name="connsiteX4" fmla="*/ 0 w 1154116"/>
                <a:gd name="connsiteY4" fmla="*/ 546100 h 546100"/>
                <a:gd name="connsiteX5" fmla="*/ 336550 w 1154116"/>
                <a:gd name="connsiteY5" fmla="*/ 0 h 546100"/>
                <a:gd name="connsiteX0" fmla="*/ 336550 w 1006704"/>
                <a:gd name="connsiteY0" fmla="*/ 0 h 546100"/>
                <a:gd name="connsiteX1" fmla="*/ 1006475 w 1006704"/>
                <a:gd name="connsiteY1" fmla="*/ 0 h 546100"/>
                <a:gd name="connsiteX2" fmla="*/ 1006475 w 1006704"/>
                <a:gd name="connsiteY2" fmla="*/ 381000 h 546100"/>
                <a:gd name="connsiteX3" fmla="*/ 336550 w 1006704"/>
                <a:gd name="connsiteY3" fmla="*/ 381000 h 546100"/>
                <a:gd name="connsiteX4" fmla="*/ 0 w 1006704"/>
                <a:gd name="connsiteY4" fmla="*/ 546100 h 546100"/>
                <a:gd name="connsiteX5" fmla="*/ 336550 w 1006704"/>
                <a:gd name="connsiteY5" fmla="*/ 0 h 546100"/>
                <a:gd name="connsiteX0" fmla="*/ 336550 w 1016000"/>
                <a:gd name="connsiteY0" fmla="*/ 0 h 546100"/>
                <a:gd name="connsiteX1" fmla="*/ 1016000 w 1016000"/>
                <a:gd name="connsiteY1" fmla="*/ 0 h 546100"/>
                <a:gd name="connsiteX2" fmla="*/ 1006475 w 1016000"/>
                <a:gd name="connsiteY2" fmla="*/ 381000 h 546100"/>
                <a:gd name="connsiteX3" fmla="*/ 336550 w 1016000"/>
                <a:gd name="connsiteY3" fmla="*/ 381000 h 546100"/>
                <a:gd name="connsiteX4" fmla="*/ 0 w 1016000"/>
                <a:gd name="connsiteY4" fmla="*/ 546100 h 546100"/>
                <a:gd name="connsiteX5" fmla="*/ 336550 w 1016000"/>
                <a:gd name="connsiteY5" fmla="*/ 0 h 546100"/>
                <a:gd name="connsiteX0" fmla="*/ 336550 w 1016000"/>
                <a:gd name="connsiteY0" fmla="*/ 0 h 546100"/>
                <a:gd name="connsiteX1" fmla="*/ 1016000 w 1016000"/>
                <a:gd name="connsiteY1" fmla="*/ 0 h 546100"/>
                <a:gd name="connsiteX2" fmla="*/ 1013618 w 1016000"/>
                <a:gd name="connsiteY2" fmla="*/ 381000 h 546100"/>
                <a:gd name="connsiteX3" fmla="*/ 336550 w 1016000"/>
                <a:gd name="connsiteY3" fmla="*/ 381000 h 546100"/>
                <a:gd name="connsiteX4" fmla="*/ 0 w 1016000"/>
                <a:gd name="connsiteY4" fmla="*/ 546100 h 546100"/>
                <a:gd name="connsiteX5" fmla="*/ 336550 w 1016000"/>
                <a:gd name="connsiteY5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000" h="546100">
                  <a:moveTo>
                    <a:pt x="336550" y="0"/>
                  </a:moveTo>
                  <a:lnTo>
                    <a:pt x="1016000" y="0"/>
                  </a:lnTo>
                  <a:lnTo>
                    <a:pt x="1013618" y="381000"/>
                  </a:lnTo>
                  <a:lnTo>
                    <a:pt x="336550" y="381000"/>
                  </a:lnTo>
                  <a:lnTo>
                    <a:pt x="0" y="546100"/>
                  </a:lnTo>
                  <a:lnTo>
                    <a:pt x="3365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90000" rIns="72000" rtlCol="0" anchor="t"/>
            <a:lstStyle/>
            <a:p>
              <a:r>
                <a:rPr lang="de-DE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Winterthur</a:t>
              </a:r>
              <a:endParaRPr lang="de-AT" sz="1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1" name="Rechteck 8">
              <a:extLst>
                <a:ext uri="{FF2B5EF4-FFF2-40B4-BE49-F238E27FC236}">
                  <a16:creationId xmlns:a16="http://schemas.microsoft.com/office/drawing/2014/main" id="{A25BEE4C-F5C7-41E1-B154-BEBF8E81530D}"/>
                </a:ext>
              </a:extLst>
            </p:cNvPr>
            <p:cNvSpPr/>
            <p:nvPr/>
          </p:nvSpPr>
          <p:spPr>
            <a:xfrm>
              <a:off x="9423511" y="2125400"/>
              <a:ext cx="832645" cy="548481"/>
            </a:xfrm>
            <a:custGeom>
              <a:avLst/>
              <a:gdLst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0 h 381000"/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190500 h 381000"/>
                <a:gd name="connsiteX5" fmla="*/ 0 w 736600"/>
                <a:gd name="connsiteY5" fmla="*/ 0 h 381000"/>
                <a:gd name="connsiteX0" fmla="*/ 571500 w 1308100"/>
                <a:gd name="connsiteY0" fmla="*/ 0 h 523875"/>
                <a:gd name="connsiteX1" fmla="*/ 1308100 w 1308100"/>
                <a:gd name="connsiteY1" fmla="*/ 0 h 523875"/>
                <a:gd name="connsiteX2" fmla="*/ 1308100 w 1308100"/>
                <a:gd name="connsiteY2" fmla="*/ 381000 h 523875"/>
                <a:gd name="connsiteX3" fmla="*/ 571500 w 1308100"/>
                <a:gd name="connsiteY3" fmla="*/ 381000 h 523875"/>
                <a:gd name="connsiteX4" fmla="*/ 0 w 1308100"/>
                <a:gd name="connsiteY4" fmla="*/ 523875 h 523875"/>
                <a:gd name="connsiteX5" fmla="*/ 571500 w 1308100"/>
                <a:gd name="connsiteY5" fmla="*/ 0 h 523875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1073150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963613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3618"/>
                <a:gd name="connsiteY0" fmla="*/ 0 h 546100"/>
                <a:gd name="connsiteX1" fmla="*/ 880269 w 963618"/>
                <a:gd name="connsiteY1" fmla="*/ 0 h 546100"/>
                <a:gd name="connsiteX2" fmla="*/ 963613 w 963618"/>
                <a:gd name="connsiteY2" fmla="*/ 381000 h 546100"/>
                <a:gd name="connsiteX3" fmla="*/ 336550 w 963618"/>
                <a:gd name="connsiteY3" fmla="*/ 381000 h 546100"/>
                <a:gd name="connsiteX4" fmla="*/ 0 w 963618"/>
                <a:gd name="connsiteY4" fmla="*/ 546100 h 546100"/>
                <a:gd name="connsiteX5" fmla="*/ 336550 w 963618"/>
                <a:gd name="connsiteY5" fmla="*/ 0 h 546100"/>
                <a:gd name="connsiteX0" fmla="*/ 336550 w 880269"/>
                <a:gd name="connsiteY0" fmla="*/ 0 h 546100"/>
                <a:gd name="connsiteX1" fmla="*/ 880269 w 880269"/>
                <a:gd name="connsiteY1" fmla="*/ 0 h 546100"/>
                <a:gd name="connsiteX2" fmla="*/ 877888 w 880269"/>
                <a:gd name="connsiteY2" fmla="*/ 376238 h 546100"/>
                <a:gd name="connsiteX3" fmla="*/ 336550 w 880269"/>
                <a:gd name="connsiteY3" fmla="*/ 381000 h 546100"/>
                <a:gd name="connsiteX4" fmla="*/ 0 w 880269"/>
                <a:gd name="connsiteY4" fmla="*/ 546100 h 546100"/>
                <a:gd name="connsiteX5" fmla="*/ 336550 w 880269"/>
                <a:gd name="connsiteY5" fmla="*/ 0 h 546100"/>
                <a:gd name="connsiteX0" fmla="*/ 336550 w 904082"/>
                <a:gd name="connsiteY0" fmla="*/ 0 h 546100"/>
                <a:gd name="connsiteX1" fmla="*/ 904082 w 904082"/>
                <a:gd name="connsiteY1" fmla="*/ 0 h 546100"/>
                <a:gd name="connsiteX2" fmla="*/ 877888 w 904082"/>
                <a:gd name="connsiteY2" fmla="*/ 376238 h 546100"/>
                <a:gd name="connsiteX3" fmla="*/ 336550 w 904082"/>
                <a:gd name="connsiteY3" fmla="*/ 381000 h 546100"/>
                <a:gd name="connsiteX4" fmla="*/ 0 w 904082"/>
                <a:gd name="connsiteY4" fmla="*/ 546100 h 546100"/>
                <a:gd name="connsiteX5" fmla="*/ 336550 w 904082"/>
                <a:gd name="connsiteY5" fmla="*/ 0 h 546100"/>
                <a:gd name="connsiteX0" fmla="*/ 336550 w 906568"/>
                <a:gd name="connsiteY0" fmla="*/ 0 h 546100"/>
                <a:gd name="connsiteX1" fmla="*/ 904082 w 906568"/>
                <a:gd name="connsiteY1" fmla="*/ 0 h 546100"/>
                <a:gd name="connsiteX2" fmla="*/ 906463 w 906568"/>
                <a:gd name="connsiteY2" fmla="*/ 376238 h 546100"/>
                <a:gd name="connsiteX3" fmla="*/ 336550 w 906568"/>
                <a:gd name="connsiteY3" fmla="*/ 381000 h 546100"/>
                <a:gd name="connsiteX4" fmla="*/ 0 w 906568"/>
                <a:gd name="connsiteY4" fmla="*/ 546100 h 546100"/>
                <a:gd name="connsiteX5" fmla="*/ 336550 w 906568"/>
                <a:gd name="connsiteY5" fmla="*/ 0 h 546100"/>
                <a:gd name="connsiteX0" fmla="*/ 336550 w 904082"/>
                <a:gd name="connsiteY0" fmla="*/ 0 h 546100"/>
                <a:gd name="connsiteX1" fmla="*/ 904082 w 904082"/>
                <a:gd name="connsiteY1" fmla="*/ 0 h 546100"/>
                <a:gd name="connsiteX2" fmla="*/ 830263 w 904082"/>
                <a:gd name="connsiteY2" fmla="*/ 378619 h 546100"/>
                <a:gd name="connsiteX3" fmla="*/ 336550 w 904082"/>
                <a:gd name="connsiteY3" fmla="*/ 381000 h 546100"/>
                <a:gd name="connsiteX4" fmla="*/ 0 w 904082"/>
                <a:gd name="connsiteY4" fmla="*/ 546100 h 546100"/>
                <a:gd name="connsiteX5" fmla="*/ 336550 w 904082"/>
                <a:gd name="connsiteY5" fmla="*/ 0 h 546100"/>
                <a:gd name="connsiteX0" fmla="*/ 336550 w 832645"/>
                <a:gd name="connsiteY0" fmla="*/ 2381 h 548481"/>
                <a:gd name="connsiteX1" fmla="*/ 832645 w 832645"/>
                <a:gd name="connsiteY1" fmla="*/ 0 h 548481"/>
                <a:gd name="connsiteX2" fmla="*/ 830263 w 832645"/>
                <a:gd name="connsiteY2" fmla="*/ 381000 h 548481"/>
                <a:gd name="connsiteX3" fmla="*/ 336550 w 832645"/>
                <a:gd name="connsiteY3" fmla="*/ 383381 h 548481"/>
                <a:gd name="connsiteX4" fmla="*/ 0 w 832645"/>
                <a:gd name="connsiteY4" fmla="*/ 548481 h 548481"/>
                <a:gd name="connsiteX5" fmla="*/ 336550 w 832645"/>
                <a:gd name="connsiteY5" fmla="*/ 2381 h 5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645" h="548481">
                  <a:moveTo>
                    <a:pt x="336550" y="2381"/>
                  </a:moveTo>
                  <a:lnTo>
                    <a:pt x="832645" y="0"/>
                  </a:lnTo>
                  <a:lnTo>
                    <a:pt x="830263" y="381000"/>
                  </a:lnTo>
                  <a:lnTo>
                    <a:pt x="336550" y="383381"/>
                  </a:lnTo>
                  <a:lnTo>
                    <a:pt x="0" y="548481"/>
                  </a:lnTo>
                  <a:lnTo>
                    <a:pt x="336550" y="238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90000" rIns="36000" rtlCol="0" anchor="t"/>
            <a:lstStyle/>
            <a:p>
              <a:r>
                <a:rPr lang="de-DE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Wien</a:t>
              </a:r>
              <a:endParaRPr lang="de-AT" sz="1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2" name="Rechteck 8">
              <a:extLst>
                <a:ext uri="{FF2B5EF4-FFF2-40B4-BE49-F238E27FC236}">
                  <a16:creationId xmlns:a16="http://schemas.microsoft.com/office/drawing/2014/main" id="{1AB0D898-648D-4198-AE4E-EDDDABE6041B}"/>
                </a:ext>
              </a:extLst>
            </p:cNvPr>
            <p:cNvSpPr/>
            <p:nvPr/>
          </p:nvSpPr>
          <p:spPr>
            <a:xfrm>
              <a:off x="10962752" y="4337582"/>
              <a:ext cx="823224" cy="546100"/>
            </a:xfrm>
            <a:custGeom>
              <a:avLst/>
              <a:gdLst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0 h 381000"/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190500 h 381000"/>
                <a:gd name="connsiteX5" fmla="*/ 0 w 736600"/>
                <a:gd name="connsiteY5" fmla="*/ 0 h 381000"/>
                <a:gd name="connsiteX0" fmla="*/ 571500 w 1308100"/>
                <a:gd name="connsiteY0" fmla="*/ 0 h 523875"/>
                <a:gd name="connsiteX1" fmla="*/ 1308100 w 1308100"/>
                <a:gd name="connsiteY1" fmla="*/ 0 h 523875"/>
                <a:gd name="connsiteX2" fmla="*/ 1308100 w 1308100"/>
                <a:gd name="connsiteY2" fmla="*/ 381000 h 523875"/>
                <a:gd name="connsiteX3" fmla="*/ 571500 w 1308100"/>
                <a:gd name="connsiteY3" fmla="*/ 381000 h 523875"/>
                <a:gd name="connsiteX4" fmla="*/ 0 w 1308100"/>
                <a:gd name="connsiteY4" fmla="*/ 523875 h 523875"/>
                <a:gd name="connsiteX5" fmla="*/ 571500 w 1308100"/>
                <a:gd name="connsiteY5" fmla="*/ 0 h 523875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1073150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963613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3614"/>
                <a:gd name="connsiteY0" fmla="*/ 0 h 546100"/>
                <a:gd name="connsiteX1" fmla="*/ 727869 w 963614"/>
                <a:gd name="connsiteY1" fmla="*/ 0 h 546100"/>
                <a:gd name="connsiteX2" fmla="*/ 963613 w 963614"/>
                <a:gd name="connsiteY2" fmla="*/ 381000 h 546100"/>
                <a:gd name="connsiteX3" fmla="*/ 336550 w 963614"/>
                <a:gd name="connsiteY3" fmla="*/ 381000 h 546100"/>
                <a:gd name="connsiteX4" fmla="*/ 0 w 963614"/>
                <a:gd name="connsiteY4" fmla="*/ 546100 h 546100"/>
                <a:gd name="connsiteX5" fmla="*/ 336550 w 963614"/>
                <a:gd name="connsiteY5" fmla="*/ 0 h 546100"/>
                <a:gd name="connsiteX0" fmla="*/ 336550 w 728098"/>
                <a:gd name="connsiteY0" fmla="*/ 0 h 546100"/>
                <a:gd name="connsiteX1" fmla="*/ 727869 w 728098"/>
                <a:gd name="connsiteY1" fmla="*/ 0 h 546100"/>
                <a:gd name="connsiteX2" fmla="*/ 727869 w 728098"/>
                <a:gd name="connsiteY2" fmla="*/ 378619 h 546100"/>
                <a:gd name="connsiteX3" fmla="*/ 336550 w 728098"/>
                <a:gd name="connsiteY3" fmla="*/ 381000 h 546100"/>
                <a:gd name="connsiteX4" fmla="*/ 0 w 728098"/>
                <a:gd name="connsiteY4" fmla="*/ 546100 h 546100"/>
                <a:gd name="connsiteX5" fmla="*/ 336550 w 728098"/>
                <a:gd name="connsiteY5" fmla="*/ 0 h 546100"/>
                <a:gd name="connsiteX0" fmla="*/ 336550 w 820738"/>
                <a:gd name="connsiteY0" fmla="*/ 0 h 546100"/>
                <a:gd name="connsiteX1" fmla="*/ 820738 w 820738"/>
                <a:gd name="connsiteY1" fmla="*/ 0 h 546100"/>
                <a:gd name="connsiteX2" fmla="*/ 727869 w 820738"/>
                <a:gd name="connsiteY2" fmla="*/ 378619 h 546100"/>
                <a:gd name="connsiteX3" fmla="*/ 336550 w 820738"/>
                <a:gd name="connsiteY3" fmla="*/ 381000 h 546100"/>
                <a:gd name="connsiteX4" fmla="*/ 0 w 820738"/>
                <a:gd name="connsiteY4" fmla="*/ 546100 h 546100"/>
                <a:gd name="connsiteX5" fmla="*/ 336550 w 820738"/>
                <a:gd name="connsiteY5" fmla="*/ 0 h 546100"/>
                <a:gd name="connsiteX0" fmla="*/ 336550 w 823224"/>
                <a:gd name="connsiteY0" fmla="*/ 0 h 546100"/>
                <a:gd name="connsiteX1" fmla="*/ 820738 w 823224"/>
                <a:gd name="connsiteY1" fmla="*/ 0 h 546100"/>
                <a:gd name="connsiteX2" fmla="*/ 823119 w 823224"/>
                <a:gd name="connsiteY2" fmla="*/ 378619 h 546100"/>
                <a:gd name="connsiteX3" fmla="*/ 336550 w 823224"/>
                <a:gd name="connsiteY3" fmla="*/ 381000 h 546100"/>
                <a:gd name="connsiteX4" fmla="*/ 0 w 823224"/>
                <a:gd name="connsiteY4" fmla="*/ 546100 h 546100"/>
                <a:gd name="connsiteX5" fmla="*/ 336550 w 823224"/>
                <a:gd name="connsiteY5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3224" h="546100">
                  <a:moveTo>
                    <a:pt x="336550" y="0"/>
                  </a:moveTo>
                  <a:lnTo>
                    <a:pt x="820738" y="0"/>
                  </a:lnTo>
                  <a:cubicBezTo>
                    <a:pt x="819944" y="127000"/>
                    <a:pt x="823913" y="251619"/>
                    <a:pt x="823119" y="378619"/>
                  </a:cubicBezTo>
                  <a:lnTo>
                    <a:pt x="336550" y="381000"/>
                  </a:lnTo>
                  <a:lnTo>
                    <a:pt x="0" y="546100"/>
                  </a:lnTo>
                  <a:lnTo>
                    <a:pt x="3365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90000" rIns="72000" rtlCol="0" anchor="t"/>
            <a:lstStyle/>
            <a:p>
              <a:r>
                <a:rPr lang="de-DE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Athen</a:t>
              </a:r>
              <a:endParaRPr lang="de-AT" sz="1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3" name="Rechteck 8">
              <a:extLst>
                <a:ext uri="{FF2B5EF4-FFF2-40B4-BE49-F238E27FC236}">
                  <a16:creationId xmlns:a16="http://schemas.microsoft.com/office/drawing/2014/main" id="{4229CA8D-66B7-4E4B-9544-E11E4D2F4BDA}"/>
                </a:ext>
              </a:extLst>
            </p:cNvPr>
            <p:cNvSpPr/>
            <p:nvPr/>
          </p:nvSpPr>
          <p:spPr>
            <a:xfrm>
              <a:off x="9990837" y="1154327"/>
              <a:ext cx="1035008" cy="546100"/>
            </a:xfrm>
            <a:custGeom>
              <a:avLst/>
              <a:gdLst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0 h 381000"/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190500 h 381000"/>
                <a:gd name="connsiteX5" fmla="*/ 0 w 736600"/>
                <a:gd name="connsiteY5" fmla="*/ 0 h 381000"/>
                <a:gd name="connsiteX0" fmla="*/ 571500 w 1308100"/>
                <a:gd name="connsiteY0" fmla="*/ 0 h 523875"/>
                <a:gd name="connsiteX1" fmla="*/ 1308100 w 1308100"/>
                <a:gd name="connsiteY1" fmla="*/ 0 h 523875"/>
                <a:gd name="connsiteX2" fmla="*/ 1308100 w 1308100"/>
                <a:gd name="connsiteY2" fmla="*/ 381000 h 523875"/>
                <a:gd name="connsiteX3" fmla="*/ 571500 w 1308100"/>
                <a:gd name="connsiteY3" fmla="*/ 381000 h 523875"/>
                <a:gd name="connsiteX4" fmla="*/ 0 w 1308100"/>
                <a:gd name="connsiteY4" fmla="*/ 523875 h 523875"/>
                <a:gd name="connsiteX5" fmla="*/ 571500 w 1308100"/>
                <a:gd name="connsiteY5" fmla="*/ 0 h 523875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1073150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963613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3618"/>
                <a:gd name="connsiteY0" fmla="*/ 0 h 546100"/>
                <a:gd name="connsiteX1" fmla="*/ 882651 w 963618"/>
                <a:gd name="connsiteY1" fmla="*/ 0 h 546100"/>
                <a:gd name="connsiteX2" fmla="*/ 963613 w 963618"/>
                <a:gd name="connsiteY2" fmla="*/ 381000 h 546100"/>
                <a:gd name="connsiteX3" fmla="*/ 336550 w 963618"/>
                <a:gd name="connsiteY3" fmla="*/ 381000 h 546100"/>
                <a:gd name="connsiteX4" fmla="*/ 0 w 963618"/>
                <a:gd name="connsiteY4" fmla="*/ 546100 h 546100"/>
                <a:gd name="connsiteX5" fmla="*/ 336550 w 963618"/>
                <a:gd name="connsiteY5" fmla="*/ 0 h 546100"/>
                <a:gd name="connsiteX0" fmla="*/ 336550 w 885137"/>
                <a:gd name="connsiteY0" fmla="*/ 0 h 546100"/>
                <a:gd name="connsiteX1" fmla="*/ 882651 w 885137"/>
                <a:gd name="connsiteY1" fmla="*/ 0 h 546100"/>
                <a:gd name="connsiteX2" fmla="*/ 885032 w 885137"/>
                <a:gd name="connsiteY2" fmla="*/ 381000 h 546100"/>
                <a:gd name="connsiteX3" fmla="*/ 336550 w 885137"/>
                <a:gd name="connsiteY3" fmla="*/ 381000 h 546100"/>
                <a:gd name="connsiteX4" fmla="*/ 0 w 885137"/>
                <a:gd name="connsiteY4" fmla="*/ 546100 h 546100"/>
                <a:gd name="connsiteX5" fmla="*/ 336550 w 885137"/>
                <a:gd name="connsiteY5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5137" h="546100">
                  <a:moveTo>
                    <a:pt x="336550" y="0"/>
                  </a:moveTo>
                  <a:lnTo>
                    <a:pt x="882651" y="0"/>
                  </a:lnTo>
                  <a:cubicBezTo>
                    <a:pt x="881857" y="127000"/>
                    <a:pt x="885826" y="254000"/>
                    <a:pt x="885032" y="381000"/>
                  </a:cubicBezTo>
                  <a:lnTo>
                    <a:pt x="336550" y="381000"/>
                  </a:lnTo>
                  <a:lnTo>
                    <a:pt x="0" y="546100"/>
                  </a:lnTo>
                  <a:lnTo>
                    <a:pt x="3365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90000" rIns="72000" rtlCol="0" anchor="t"/>
            <a:lstStyle/>
            <a:p>
              <a:r>
                <a:rPr lang="de-DE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Warschau</a:t>
              </a:r>
              <a:endParaRPr lang="de-AT" sz="1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24" name="Gruppieren 623">
              <a:extLst>
                <a:ext uri="{FF2B5EF4-FFF2-40B4-BE49-F238E27FC236}">
                  <a16:creationId xmlns:a16="http://schemas.microsoft.com/office/drawing/2014/main" id="{665AC254-9B05-40B7-B38B-8C08CCA34D04}"/>
                </a:ext>
              </a:extLst>
            </p:cNvPr>
            <p:cNvGrpSpPr/>
            <p:nvPr/>
          </p:nvGrpSpPr>
          <p:grpSpPr>
            <a:xfrm>
              <a:off x="5809180" y="3791482"/>
              <a:ext cx="904731" cy="546100"/>
              <a:chOff x="5928243" y="3676651"/>
              <a:chExt cx="904731" cy="546100"/>
            </a:xfrm>
          </p:grpSpPr>
          <p:sp>
            <p:nvSpPr>
              <p:cNvPr id="633" name="Rechteck 8">
                <a:extLst>
                  <a:ext uri="{FF2B5EF4-FFF2-40B4-BE49-F238E27FC236}">
                    <a16:creationId xmlns:a16="http://schemas.microsoft.com/office/drawing/2014/main" id="{47F1647A-973B-4161-90BF-DBB68F0D5CEE}"/>
                  </a:ext>
                </a:extLst>
              </p:cNvPr>
              <p:cNvSpPr/>
              <p:nvPr/>
            </p:nvSpPr>
            <p:spPr>
              <a:xfrm>
                <a:off x="6014513" y="3676651"/>
                <a:ext cx="818461" cy="546100"/>
              </a:xfrm>
              <a:custGeom>
                <a:avLst/>
                <a:gdLst>
                  <a:gd name="connsiteX0" fmla="*/ 0 w 736600"/>
                  <a:gd name="connsiteY0" fmla="*/ 0 h 381000"/>
                  <a:gd name="connsiteX1" fmla="*/ 736600 w 736600"/>
                  <a:gd name="connsiteY1" fmla="*/ 0 h 381000"/>
                  <a:gd name="connsiteX2" fmla="*/ 736600 w 736600"/>
                  <a:gd name="connsiteY2" fmla="*/ 381000 h 381000"/>
                  <a:gd name="connsiteX3" fmla="*/ 0 w 736600"/>
                  <a:gd name="connsiteY3" fmla="*/ 381000 h 381000"/>
                  <a:gd name="connsiteX4" fmla="*/ 0 w 736600"/>
                  <a:gd name="connsiteY4" fmla="*/ 0 h 381000"/>
                  <a:gd name="connsiteX0" fmla="*/ 0 w 736600"/>
                  <a:gd name="connsiteY0" fmla="*/ 0 h 381000"/>
                  <a:gd name="connsiteX1" fmla="*/ 736600 w 736600"/>
                  <a:gd name="connsiteY1" fmla="*/ 0 h 381000"/>
                  <a:gd name="connsiteX2" fmla="*/ 736600 w 736600"/>
                  <a:gd name="connsiteY2" fmla="*/ 381000 h 381000"/>
                  <a:gd name="connsiteX3" fmla="*/ 0 w 736600"/>
                  <a:gd name="connsiteY3" fmla="*/ 381000 h 381000"/>
                  <a:gd name="connsiteX4" fmla="*/ 0 w 736600"/>
                  <a:gd name="connsiteY4" fmla="*/ 190500 h 381000"/>
                  <a:gd name="connsiteX5" fmla="*/ 0 w 736600"/>
                  <a:gd name="connsiteY5" fmla="*/ 0 h 381000"/>
                  <a:gd name="connsiteX0" fmla="*/ 571500 w 1308100"/>
                  <a:gd name="connsiteY0" fmla="*/ 0 h 523875"/>
                  <a:gd name="connsiteX1" fmla="*/ 1308100 w 1308100"/>
                  <a:gd name="connsiteY1" fmla="*/ 0 h 523875"/>
                  <a:gd name="connsiteX2" fmla="*/ 1308100 w 1308100"/>
                  <a:gd name="connsiteY2" fmla="*/ 381000 h 523875"/>
                  <a:gd name="connsiteX3" fmla="*/ 571500 w 1308100"/>
                  <a:gd name="connsiteY3" fmla="*/ 381000 h 523875"/>
                  <a:gd name="connsiteX4" fmla="*/ 0 w 1308100"/>
                  <a:gd name="connsiteY4" fmla="*/ 523875 h 523875"/>
                  <a:gd name="connsiteX5" fmla="*/ 571500 w 1308100"/>
                  <a:gd name="connsiteY5" fmla="*/ 0 h 523875"/>
                  <a:gd name="connsiteX0" fmla="*/ 336550 w 1073150"/>
                  <a:gd name="connsiteY0" fmla="*/ 0 h 546100"/>
                  <a:gd name="connsiteX1" fmla="*/ 1073150 w 1073150"/>
                  <a:gd name="connsiteY1" fmla="*/ 0 h 546100"/>
                  <a:gd name="connsiteX2" fmla="*/ 1073150 w 1073150"/>
                  <a:gd name="connsiteY2" fmla="*/ 381000 h 546100"/>
                  <a:gd name="connsiteX3" fmla="*/ 336550 w 1073150"/>
                  <a:gd name="connsiteY3" fmla="*/ 381000 h 546100"/>
                  <a:gd name="connsiteX4" fmla="*/ 0 w 1073150"/>
                  <a:gd name="connsiteY4" fmla="*/ 546100 h 546100"/>
                  <a:gd name="connsiteX5" fmla="*/ 336550 w 1073150"/>
                  <a:gd name="connsiteY5" fmla="*/ 0 h 546100"/>
                  <a:gd name="connsiteX0" fmla="*/ 336550 w 1073150"/>
                  <a:gd name="connsiteY0" fmla="*/ 0 h 546100"/>
                  <a:gd name="connsiteX1" fmla="*/ 1073150 w 1073150"/>
                  <a:gd name="connsiteY1" fmla="*/ 0 h 546100"/>
                  <a:gd name="connsiteX2" fmla="*/ 963613 w 1073150"/>
                  <a:gd name="connsiteY2" fmla="*/ 381000 h 546100"/>
                  <a:gd name="connsiteX3" fmla="*/ 336550 w 1073150"/>
                  <a:gd name="connsiteY3" fmla="*/ 381000 h 546100"/>
                  <a:gd name="connsiteX4" fmla="*/ 0 w 1073150"/>
                  <a:gd name="connsiteY4" fmla="*/ 546100 h 546100"/>
                  <a:gd name="connsiteX5" fmla="*/ 336550 w 1073150"/>
                  <a:gd name="connsiteY5" fmla="*/ 0 h 546100"/>
                  <a:gd name="connsiteX0" fmla="*/ 336550 w 965994"/>
                  <a:gd name="connsiteY0" fmla="*/ 0 h 546100"/>
                  <a:gd name="connsiteX1" fmla="*/ 965994 w 965994"/>
                  <a:gd name="connsiteY1" fmla="*/ 0 h 546100"/>
                  <a:gd name="connsiteX2" fmla="*/ 963613 w 965994"/>
                  <a:gd name="connsiteY2" fmla="*/ 381000 h 546100"/>
                  <a:gd name="connsiteX3" fmla="*/ 336550 w 965994"/>
                  <a:gd name="connsiteY3" fmla="*/ 381000 h 546100"/>
                  <a:gd name="connsiteX4" fmla="*/ 0 w 965994"/>
                  <a:gd name="connsiteY4" fmla="*/ 546100 h 546100"/>
                  <a:gd name="connsiteX5" fmla="*/ 336550 w 965994"/>
                  <a:gd name="connsiteY5" fmla="*/ 0 h 546100"/>
                  <a:gd name="connsiteX0" fmla="*/ 336550 w 965994"/>
                  <a:gd name="connsiteY0" fmla="*/ 0 h 546100"/>
                  <a:gd name="connsiteX1" fmla="*/ 965994 w 965994"/>
                  <a:gd name="connsiteY1" fmla="*/ 0 h 546100"/>
                  <a:gd name="connsiteX2" fmla="*/ 963613 w 965994"/>
                  <a:gd name="connsiteY2" fmla="*/ 381000 h 546100"/>
                  <a:gd name="connsiteX3" fmla="*/ 336550 w 965994"/>
                  <a:gd name="connsiteY3" fmla="*/ 381000 h 546100"/>
                  <a:gd name="connsiteX4" fmla="*/ 0 w 965994"/>
                  <a:gd name="connsiteY4" fmla="*/ 546100 h 546100"/>
                  <a:gd name="connsiteX5" fmla="*/ 336550 w 965994"/>
                  <a:gd name="connsiteY5" fmla="*/ 0 h 546100"/>
                  <a:gd name="connsiteX0" fmla="*/ 336550 w 965994"/>
                  <a:gd name="connsiteY0" fmla="*/ 0 h 546100"/>
                  <a:gd name="connsiteX1" fmla="*/ 965994 w 965994"/>
                  <a:gd name="connsiteY1" fmla="*/ 0 h 546100"/>
                  <a:gd name="connsiteX2" fmla="*/ 963613 w 965994"/>
                  <a:gd name="connsiteY2" fmla="*/ 381000 h 546100"/>
                  <a:gd name="connsiteX3" fmla="*/ 336550 w 965994"/>
                  <a:gd name="connsiteY3" fmla="*/ 381000 h 546100"/>
                  <a:gd name="connsiteX4" fmla="*/ 0 w 965994"/>
                  <a:gd name="connsiteY4" fmla="*/ 546100 h 546100"/>
                  <a:gd name="connsiteX5" fmla="*/ 336550 w 965994"/>
                  <a:gd name="connsiteY5" fmla="*/ 0 h 546100"/>
                  <a:gd name="connsiteX0" fmla="*/ 336550 w 963616"/>
                  <a:gd name="connsiteY0" fmla="*/ 0 h 546100"/>
                  <a:gd name="connsiteX1" fmla="*/ 815976 w 963616"/>
                  <a:gd name="connsiteY1" fmla="*/ 0 h 546100"/>
                  <a:gd name="connsiteX2" fmla="*/ 963613 w 963616"/>
                  <a:gd name="connsiteY2" fmla="*/ 381000 h 546100"/>
                  <a:gd name="connsiteX3" fmla="*/ 336550 w 963616"/>
                  <a:gd name="connsiteY3" fmla="*/ 381000 h 546100"/>
                  <a:gd name="connsiteX4" fmla="*/ 0 w 963616"/>
                  <a:gd name="connsiteY4" fmla="*/ 546100 h 546100"/>
                  <a:gd name="connsiteX5" fmla="*/ 336550 w 963616"/>
                  <a:gd name="connsiteY5" fmla="*/ 0 h 546100"/>
                  <a:gd name="connsiteX0" fmla="*/ 336550 w 818461"/>
                  <a:gd name="connsiteY0" fmla="*/ 0 h 546100"/>
                  <a:gd name="connsiteX1" fmla="*/ 815976 w 818461"/>
                  <a:gd name="connsiteY1" fmla="*/ 0 h 546100"/>
                  <a:gd name="connsiteX2" fmla="*/ 818356 w 818461"/>
                  <a:gd name="connsiteY2" fmla="*/ 378619 h 546100"/>
                  <a:gd name="connsiteX3" fmla="*/ 336550 w 818461"/>
                  <a:gd name="connsiteY3" fmla="*/ 381000 h 546100"/>
                  <a:gd name="connsiteX4" fmla="*/ 0 w 818461"/>
                  <a:gd name="connsiteY4" fmla="*/ 546100 h 546100"/>
                  <a:gd name="connsiteX5" fmla="*/ 336550 w 818461"/>
                  <a:gd name="connsiteY5" fmla="*/ 0 h 546100"/>
                  <a:gd name="connsiteX0" fmla="*/ 336550 w 818461"/>
                  <a:gd name="connsiteY0" fmla="*/ 0 h 546100"/>
                  <a:gd name="connsiteX1" fmla="*/ 815976 w 818461"/>
                  <a:gd name="connsiteY1" fmla="*/ 0 h 546100"/>
                  <a:gd name="connsiteX2" fmla="*/ 818356 w 818461"/>
                  <a:gd name="connsiteY2" fmla="*/ 381000 h 546100"/>
                  <a:gd name="connsiteX3" fmla="*/ 336550 w 818461"/>
                  <a:gd name="connsiteY3" fmla="*/ 381000 h 546100"/>
                  <a:gd name="connsiteX4" fmla="*/ 0 w 818461"/>
                  <a:gd name="connsiteY4" fmla="*/ 546100 h 546100"/>
                  <a:gd name="connsiteX5" fmla="*/ 336550 w 818461"/>
                  <a:gd name="connsiteY5" fmla="*/ 0 h 546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8461" h="546100">
                    <a:moveTo>
                      <a:pt x="336550" y="0"/>
                    </a:moveTo>
                    <a:lnTo>
                      <a:pt x="815976" y="0"/>
                    </a:lnTo>
                    <a:cubicBezTo>
                      <a:pt x="815182" y="127000"/>
                      <a:pt x="819150" y="254000"/>
                      <a:pt x="818356" y="381000"/>
                    </a:cubicBezTo>
                    <a:lnTo>
                      <a:pt x="336550" y="381000"/>
                    </a:lnTo>
                    <a:lnTo>
                      <a:pt x="0" y="546100"/>
                    </a:lnTo>
                    <a:lnTo>
                      <a:pt x="33655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0" tIns="90000" rIns="72000" rtlCol="0" anchor="t"/>
              <a:lstStyle/>
              <a:p>
                <a:r>
                  <a:rPr lang="de-DE" sz="1200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Madrid</a:t>
                </a:r>
                <a:endParaRPr lang="de-AT" sz="1200" dirty="0"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34" name="Grafik 633">
                <a:extLst>
                  <a:ext uri="{FF2B5EF4-FFF2-40B4-BE49-F238E27FC236}">
                    <a16:creationId xmlns:a16="http://schemas.microsoft.com/office/drawing/2014/main" id="{78B836F3-7719-4A62-A30A-68DBBEB7A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28243" y="4023516"/>
                <a:ext cx="172539" cy="199235"/>
              </a:xfrm>
              <a:prstGeom prst="rect">
                <a:avLst/>
              </a:prstGeom>
            </p:spPr>
          </p:pic>
        </p:grpSp>
        <p:pic>
          <p:nvPicPr>
            <p:cNvPr id="625" name="Grafik 624">
              <a:extLst>
                <a:ext uri="{FF2B5EF4-FFF2-40B4-BE49-F238E27FC236}">
                  <a16:creationId xmlns:a16="http://schemas.microsoft.com/office/drawing/2014/main" id="{A9257EF2-9A15-415B-A9E3-9EADF7B0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3953" y="2373504"/>
              <a:ext cx="172539" cy="199235"/>
            </a:xfrm>
            <a:prstGeom prst="rect">
              <a:avLst/>
            </a:prstGeom>
          </p:spPr>
        </p:pic>
        <p:pic>
          <p:nvPicPr>
            <p:cNvPr id="626" name="Grafik 625">
              <a:extLst>
                <a:ext uri="{FF2B5EF4-FFF2-40B4-BE49-F238E27FC236}">
                  <a16:creationId xmlns:a16="http://schemas.microsoft.com/office/drawing/2014/main" id="{D776443A-9A68-4445-8007-2992CA92E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5184" y="2747697"/>
              <a:ext cx="172539" cy="199235"/>
            </a:xfrm>
            <a:prstGeom prst="rect">
              <a:avLst/>
            </a:prstGeom>
          </p:spPr>
        </p:pic>
        <p:pic>
          <p:nvPicPr>
            <p:cNvPr id="627" name="Grafik 626">
              <a:extLst>
                <a:ext uri="{FF2B5EF4-FFF2-40B4-BE49-F238E27FC236}">
                  <a16:creationId xmlns:a16="http://schemas.microsoft.com/office/drawing/2014/main" id="{1A793103-EB1A-4341-B921-A78CBE72D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9263" y="1046989"/>
              <a:ext cx="172539" cy="199235"/>
            </a:xfrm>
            <a:prstGeom prst="rect">
              <a:avLst/>
            </a:prstGeom>
          </p:spPr>
        </p:pic>
        <p:pic>
          <p:nvPicPr>
            <p:cNvPr id="628" name="Grafik 627">
              <a:extLst>
                <a:ext uri="{FF2B5EF4-FFF2-40B4-BE49-F238E27FC236}">
                  <a16:creationId xmlns:a16="http://schemas.microsoft.com/office/drawing/2014/main" id="{303F79B6-9EBB-4153-9DE2-EAB05A96B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3361" y="2474646"/>
              <a:ext cx="172539" cy="199235"/>
            </a:xfrm>
            <a:prstGeom prst="rect">
              <a:avLst/>
            </a:prstGeom>
          </p:spPr>
        </p:pic>
        <p:pic>
          <p:nvPicPr>
            <p:cNvPr id="629" name="Grafik 628">
              <a:extLst>
                <a:ext uri="{FF2B5EF4-FFF2-40B4-BE49-F238E27FC236}">
                  <a16:creationId xmlns:a16="http://schemas.microsoft.com/office/drawing/2014/main" id="{73651D19-BFDA-42EE-94BD-BD015E520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4567" y="1501192"/>
              <a:ext cx="172539" cy="199235"/>
            </a:xfrm>
            <a:prstGeom prst="rect">
              <a:avLst/>
            </a:prstGeom>
          </p:spPr>
        </p:pic>
        <p:pic>
          <p:nvPicPr>
            <p:cNvPr id="630" name="Grafik 629">
              <a:extLst>
                <a:ext uri="{FF2B5EF4-FFF2-40B4-BE49-F238E27FC236}">
                  <a16:creationId xmlns:a16="http://schemas.microsoft.com/office/drawing/2014/main" id="{570276EB-897D-4D36-9976-AA7B56615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76482" y="4679899"/>
              <a:ext cx="172539" cy="199235"/>
            </a:xfrm>
            <a:prstGeom prst="rect">
              <a:avLst/>
            </a:prstGeom>
          </p:spPr>
        </p:pic>
        <p:sp>
          <p:nvSpPr>
            <p:cNvPr id="631" name="Rechteck 8">
              <a:extLst>
                <a:ext uri="{FF2B5EF4-FFF2-40B4-BE49-F238E27FC236}">
                  <a16:creationId xmlns:a16="http://schemas.microsoft.com/office/drawing/2014/main" id="{4A69A634-ABD2-4404-951D-B763FB0DC5A0}"/>
                </a:ext>
              </a:extLst>
            </p:cNvPr>
            <p:cNvSpPr/>
            <p:nvPr/>
          </p:nvSpPr>
          <p:spPr>
            <a:xfrm>
              <a:off x="8788122" y="1201774"/>
              <a:ext cx="770730" cy="546100"/>
            </a:xfrm>
            <a:custGeom>
              <a:avLst/>
              <a:gdLst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0 h 381000"/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190500 h 381000"/>
                <a:gd name="connsiteX5" fmla="*/ 0 w 736600"/>
                <a:gd name="connsiteY5" fmla="*/ 0 h 381000"/>
                <a:gd name="connsiteX0" fmla="*/ 571500 w 1308100"/>
                <a:gd name="connsiteY0" fmla="*/ 0 h 523875"/>
                <a:gd name="connsiteX1" fmla="*/ 1308100 w 1308100"/>
                <a:gd name="connsiteY1" fmla="*/ 0 h 523875"/>
                <a:gd name="connsiteX2" fmla="*/ 1308100 w 1308100"/>
                <a:gd name="connsiteY2" fmla="*/ 381000 h 523875"/>
                <a:gd name="connsiteX3" fmla="*/ 571500 w 1308100"/>
                <a:gd name="connsiteY3" fmla="*/ 381000 h 523875"/>
                <a:gd name="connsiteX4" fmla="*/ 0 w 1308100"/>
                <a:gd name="connsiteY4" fmla="*/ 523875 h 523875"/>
                <a:gd name="connsiteX5" fmla="*/ 571500 w 1308100"/>
                <a:gd name="connsiteY5" fmla="*/ 0 h 523875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1073150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963613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3614"/>
                <a:gd name="connsiteY0" fmla="*/ 0 h 546100"/>
                <a:gd name="connsiteX1" fmla="*/ 706437 w 963614"/>
                <a:gd name="connsiteY1" fmla="*/ 0 h 546100"/>
                <a:gd name="connsiteX2" fmla="*/ 963613 w 963614"/>
                <a:gd name="connsiteY2" fmla="*/ 381000 h 546100"/>
                <a:gd name="connsiteX3" fmla="*/ 336550 w 963614"/>
                <a:gd name="connsiteY3" fmla="*/ 381000 h 546100"/>
                <a:gd name="connsiteX4" fmla="*/ 0 w 963614"/>
                <a:gd name="connsiteY4" fmla="*/ 546100 h 546100"/>
                <a:gd name="connsiteX5" fmla="*/ 336550 w 963614"/>
                <a:gd name="connsiteY5" fmla="*/ 0 h 546100"/>
                <a:gd name="connsiteX0" fmla="*/ 336550 w 708924"/>
                <a:gd name="connsiteY0" fmla="*/ 0 h 546100"/>
                <a:gd name="connsiteX1" fmla="*/ 706437 w 708924"/>
                <a:gd name="connsiteY1" fmla="*/ 0 h 546100"/>
                <a:gd name="connsiteX2" fmla="*/ 708819 w 708924"/>
                <a:gd name="connsiteY2" fmla="*/ 381000 h 546100"/>
                <a:gd name="connsiteX3" fmla="*/ 336550 w 708924"/>
                <a:gd name="connsiteY3" fmla="*/ 381000 h 546100"/>
                <a:gd name="connsiteX4" fmla="*/ 0 w 708924"/>
                <a:gd name="connsiteY4" fmla="*/ 546100 h 546100"/>
                <a:gd name="connsiteX5" fmla="*/ 336550 w 708924"/>
                <a:gd name="connsiteY5" fmla="*/ 0 h 546100"/>
                <a:gd name="connsiteX0" fmla="*/ 336550 w 730268"/>
                <a:gd name="connsiteY0" fmla="*/ 0 h 546100"/>
                <a:gd name="connsiteX1" fmla="*/ 706437 w 730268"/>
                <a:gd name="connsiteY1" fmla="*/ 0 h 546100"/>
                <a:gd name="connsiteX2" fmla="*/ 730250 w 730268"/>
                <a:gd name="connsiteY2" fmla="*/ 381000 h 546100"/>
                <a:gd name="connsiteX3" fmla="*/ 336550 w 730268"/>
                <a:gd name="connsiteY3" fmla="*/ 381000 h 546100"/>
                <a:gd name="connsiteX4" fmla="*/ 0 w 730268"/>
                <a:gd name="connsiteY4" fmla="*/ 546100 h 546100"/>
                <a:gd name="connsiteX5" fmla="*/ 336550 w 730268"/>
                <a:gd name="connsiteY5" fmla="*/ 0 h 546100"/>
                <a:gd name="connsiteX0" fmla="*/ 336550 w 730301"/>
                <a:gd name="connsiteY0" fmla="*/ 0 h 546100"/>
                <a:gd name="connsiteX1" fmla="*/ 723106 w 730301"/>
                <a:gd name="connsiteY1" fmla="*/ 0 h 546100"/>
                <a:gd name="connsiteX2" fmla="*/ 730250 w 730301"/>
                <a:gd name="connsiteY2" fmla="*/ 381000 h 546100"/>
                <a:gd name="connsiteX3" fmla="*/ 336550 w 730301"/>
                <a:gd name="connsiteY3" fmla="*/ 381000 h 546100"/>
                <a:gd name="connsiteX4" fmla="*/ 0 w 730301"/>
                <a:gd name="connsiteY4" fmla="*/ 546100 h 546100"/>
                <a:gd name="connsiteX5" fmla="*/ 336550 w 730301"/>
                <a:gd name="connsiteY5" fmla="*/ 0 h 546100"/>
                <a:gd name="connsiteX0" fmla="*/ 336550 w 737393"/>
                <a:gd name="connsiteY0" fmla="*/ 0 h 546100"/>
                <a:gd name="connsiteX1" fmla="*/ 737393 w 737393"/>
                <a:gd name="connsiteY1" fmla="*/ 0 h 546100"/>
                <a:gd name="connsiteX2" fmla="*/ 730250 w 737393"/>
                <a:gd name="connsiteY2" fmla="*/ 381000 h 546100"/>
                <a:gd name="connsiteX3" fmla="*/ 336550 w 737393"/>
                <a:gd name="connsiteY3" fmla="*/ 381000 h 546100"/>
                <a:gd name="connsiteX4" fmla="*/ 0 w 737393"/>
                <a:gd name="connsiteY4" fmla="*/ 546100 h 546100"/>
                <a:gd name="connsiteX5" fmla="*/ 336550 w 737393"/>
                <a:gd name="connsiteY5" fmla="*/ 0 h 546100"/>
                <a:gd name="connsiteX0" fmla="*/ 336550 w 730479"/>
                <a:gd name="connsiteY0" fmla="*/ 0 h 546100"/>
                <a:gd name="connsiteX1" fmla="*/ 730249 w 730479"/>
                <a:gd name="connsiteY1" fmla="*/ 0 h 546100"/>
                <a:gd name="connsiteX2" fmla="*/ 730250 w 730479"/>
                <a:gd name="connsiteY2" fmla="*/ 381000 h 546100"/>
                <a:gd name="connsiteX3" fmla="*/ 336550 w 730479"/>
                <a:gd name="connsiteY3" fmla="*/ 381000 h 546100"/>
                <a:gd name="connsiteX4" fmla="*/ 0 w 730479"/>
                <a:gd name="connsiteY4" fmla="*/ 546100 h 546100"/>
                <a:gd name="connsiteX5" fmla="*/ 336550 w 730479"/>
                <a:gd name="connsiteY5" fmla="*/ 0 h 546100"/>
                <a:gd name="connsiteX0" fmla="*/ 336550 w 768361"/>
                <a:gd name="connsiteY0" fmla="*/ 0 h 546100"/>
                <a:gd name="connsiteX1" fmla="*/ 730249 w 768361"/>
                <a:gd name="connsiteY1" fmla="*/ 0 h 546100"/>
                <a:gd name="connsiteX2" fmla="*/ 768350 w 768361"/>
                <a:gd name="connsiteY2" fmla="*/ 381000 h 546100"/>
                <a:gd name="connsiteX3" fmla="*/ 336550 w 768361"/>
                <a:gd name="connsiteY3" fmla="*/ 381000 h 546100"/>
                <a:gd name="connsiteX4" fmla="*/ 0 w 768361"/>
                <a:gd name="connsiteY4" fmla="*/ 546100 h 546100"/>
                <a:gd name="connsiteX5" fmla="*/ 336550 w 768361"/>
                <a:gd name="connsiteY5" fmla="*/ 0 h 546100"/>
                <a:gd name="connsiteX0" fmla="*/ 336550 w 770730"/>
                <a:gd name="connsiteY0" fmla="*/ 0 h 546100"/>
                <a:gd name="connsiteX1" fmla="*/ 770730 w 770730"/>
                <a:gd name="connsiteY1" fmla="*/ 0 h 546100"/>
                <a:gd name="connsiteX2" fmla="*/ 768350 w 770730"/>
                <a:gd name="connsiteY2" fmla="*/ 381000 h 546100"/>
                <a:gd name="connsiteX3" fmla="*/ 336550 w 770730"/>
                <a:gd name="connsiteY3" fmla="*/ 381000 h 546100"/>
                <a:gd name="connsiteX4" fmla="*/ 0 w 770730"/>
                <a:gd name="connsiteY4" fmla="*/ 546100 h 546100"/>
                <a:gd name="connsiteX5" fmla="*/ 336550 w 770730"/>
                <a:gd name="connsiteY5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0730" h="546100">
                  <a:moveTo>
                    <a:pt x="336550" y="0"/>
                  </a:moveTo>
                  <a:lnTo>
                    <a:pt x="770730" y="0"/>
                  </a:lnTo>
                  <a:cubicBezTo>
                    <a:pt x="769936" y="127000"/>
                    <a:pt x="769144" y="254000"/>
                    <a:pt x="768350" y="381000"/>
                  </a:cubicBezTo>
                  <a:lnTo>
                    <a:pt x="336550" y="381000"/>
                  </a:lnTo>
                  <a:lnTo>
                    <a:pt x="0" y="546100"/>
                  </a:lnTo>
                  <a:lnTo>
                    <a:pt x="3365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90000" rIns="72000" rtlCol="0" anchor="t"/>
            <a:lstStyle/>
            <a:p>
              <a:r>
                <a:rPr lang="de-DE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Berlin</a:t>
              </a:r>
              <a:endParaRPr lang="de-AT" sz="1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32" name="Grafik 631">
              <a:extLst>
                <a:ext uri="{FF2B5EF4-FFF2-40B4-BE49-F238E27FC236}">
                  <a16:creationId xmlns:a16="http://schemas.microsoft.com/office/drawing/2014/main" id="{82A0D537-C580-412F-8991-55E0C9C33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1851" y="1548639"/>
              <a:ext cx="172539" cy="199235"/>
            </a:xfrm>
            <a:prstGeom prst="rect">
              <a:avLst/>
            </a:prstGeom>
          </p:spPr>
        </p:pic>
      </p:grpSp>
      <p:sp>
        <p:nvSpPr>
          <p:cNvPr id="1146" name="Rechteck 1145"/>
          <p:cNvSpPr/>
          <p:nvPr userDrawn="1"/>
        </p:nvSpPr>
        <p:spPr>
          <a:xfrm>
            <a:off x="-1" y="6710703"/>
            <a:ext cx="12191999" cy="147297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9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© BOC Group  |  boc@boc-group.com</a:t>
            </a:r>
            <a:r>
              <a:rPr lang="de-AT" altLang="de-DE" sz="900" dirty="0">
                <a:latin typeface="Arial Narrow" pitchFamily="34" charset="0"/>
                <a:cs typeface="Arial" charset="0"/>
              </a:rPr>
              <a:t> </a:t>
            </a:r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11977700" y="2440908"/>
            <a:ext cx="214300" cy="1990189"/>
            <a:chOff x="10440363" y="2493961"/>
            <a:chExt cx="288926" cy="2432052"/>
          </a:xfrm>
        </p:grpSpPr>
        <p:sp>
          <p:nvSpPr>
            <p:cNvPr id="12" name="Rechteck 7"/>
            <p:cNvSpPr>
              <a:spLocks noChangeArrowheads="1"/>
            </p:cNvSpPr>
            <p:nvPr userDrawn="1"/>
          </p:nvSpPr>
          <p:spPr bwMode="auto">
            <a:xfrm>
              <a:off x="10440364" y="3256491"/>
              <a:ext cx="288925" cy="144462"/>
            </a:xfrm>
            <a:prstGeom prst="rect">
              <a:avLst/>
            </a:prstGeom>
            <a:solidFill>
              <a:srgbClr val="0066B0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 altLang="de-DE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3" name="Rechteck 12"/>
            <p:cNvSpPr/>
            <p:nvPr userDrawn="1"/>
          </p:nvSpPr>
          <p:spPr bwMode="auto">
            <a:xfrm>
              <a:off x="10440364" y="2493961"/>
              <a:ext cx="288925" cy="144462"/>
            </a:xfrm>
            <a:prstGeom prst="rect">
              <a:avLst/>
            </a:prstGeom>
            <a:solidFill>
              <a:srgbClr val="FB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4" name="Rechteck 13"/>
            <p:cNvSpPr/>
            <p:nvPr userDrawn="1"/>
          </p:nvSpPr>
          <p:spPr bwMode="auto">
            <a:xfrm>
              <a:off x="10440363" y="4019020"/>
              <a:ext cx="288925" cy="144463"/>
            </a:xfrm>
            <a:prstGeom prst="rect">
              <a:avLst/>
            </a:prstGeom>
            <a:solidFill>
              <a:srgbClr val="E305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/>
            </a:p>
          </p:txBody>
        </p:sp>
        <p:sp>
          <p:nvSpPr>
            <p:cNvPr id="15" name="Rechteck 14"/>
            <p:cNvSpPr/>
            <p:nvPr userDrawn="1"/>
          </p:nvSpPr>
          <p:spPr bwMode="auto">
            <a:xfrm>
              <a:off x="10440364" y="4781550"/>
              <a:ext cx="288925" cy="144463"/>
            </a:xfrm>
            <a:prstGeom prst="rect">
              <a:avLst/>
            </a:prstGeom>
            <a:solidFill>
              <a:srgbClr val="009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19" name="Textfeld 18"/>
          <p:cNvSpPr txBox="1"/>
          <p:nvPr userDrawn="1"/>
        </p:nvSpPr>
        <p:spPr>
          <a:xfrm>
            <a:off x="794057" y="2400300"/>
            <a:ext cx="374341" cy="37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</a:t>
            </a:r>
            <a:endParaRPr lang="en-GB" sz="1800" dirty="0"/>
          </a:p>
        </p:txBody>
      </p:sp>
      <p:sp>
        <p:nvSpPr>
          <p:cNvPr id="20" name="Textfeld 19"/>
          <p:cNvSpPr txBox="1"/>
          <p:nvPr userDrawn="1"/>
        </p:nvSpPr>
        <p:spPr>
          <a:xfrm>
            <a:off x="794057" y="3855575"/>
            <a:ext cx="374341" cy="37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</a:t>
            </a:r>
            <a:endParaRPr lang="en-GB" dirty="0"/>
          </a:p>
        </p:txBody>
      </p:sp>
      <p:sp>
        <p:nvSpPr>
          <p:cNvPr id="21" name="Textfeld 20"/>
          <p:cNvSpPr txBox="1"/>
          <p:nvPr userDrawn="1"/>
        </p:nvSpPr>
        <p:spPr>
          <a:xfrm>
            <a:off x="794057" y="3370484"/>
            <a:ext cx="374341" cy="37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</a:t>
            </a:r>
            <a:endParaRPr lang="en-GB" dirty="0"/>
          </a:p>
        </p:txBody>
      </p:sp>
      <p:sp>
        <p:nvSpPr>
          <p:cNvPr id="22" name="Textfeld 21"/>
          <p:cNvSpPr txBox="1"/>
          <p:nvPr userDrawn="1"/>
        </p:nvSpPr>
        <p:spPr>
          <a:xfrm>
            <a:off x="794057" y="2885392"/>
            <a:ext cx="374341" cy="37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</a:t>
            </a:r>
            <a:endParaRPr lang="en-GB" dirty="0"/>
          </a:p>
        </p:txBody>
      </p:sp>
      <p:sp>
        <p:nvSpPr>
          <p:cNvPr id="23" name="Textfeld 22"/>
          <p:cNvSpPr txBox="1"/>
          <p:nvPr userDrawn="1"/>
        </p:nvSpPr>
        <p:spPr>
          <a:xfrm>
            <a:off x="1168398" y="2404555"/>
            <a:ext cx="286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Standorte</a:t>
            </a: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und Partner </a:t>
            </a:r>
            <a:r>
              <a:rPr lang="en-GB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weltweit</a:t>
            </a:r>
            <a:endParaRPr lang="en-GB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4" name="Textfeld 23"/>
          <p:cNvSpPr txBox="1"/>
          <p:nvPr userDrawn="1"/>
        </p:nvSpPr>
        <p:spPr>
          <a:xfrm>
            <a:off x="1168398" y="3859830"/>
            <a:ext cx="286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Mehr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als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20 Jahre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Erfahrung</a:t>
            </a:r>
            <a:endParaRPr lang="en-GB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1168398" y="3374739"/>
            <a:ext cx="325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0% Outsourcing, 100% BOC Group</a:t>
            </a:r>
            <a:endParaRPr lang="en-GB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6" name="Textfeld 25"/>
          <p:cNvSpPr txBox="1"/>
          <p:nvPr userDrawn="1"/>
        </p:nvSpPr>
        <p:spPr>
          <a:xfrm>
            <a:off x="1168398" y="2889647"/>
            <a:ext cx="346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Produkte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Beratung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Training</a:t>
            </a:r>
            <a:endParaRPr lang="en-GB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14" name="Titel 1"/>
          <p:cNvSpPr txBox="1">
            <a:spLocks/>
          </p:cNvSpPr>
          <p:nvPr userDrawn="1"/>
        </p:nvSpPr>
        <p:spPr>
          <a:xfrm>
            <a:off x="856128" y="547724"/>
            <a:ext cx="10496085" cy="5239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BOC Group – Zahlen</a:t>
            </a:r>
            <a:r>
              <a:rPr lang="de-DE" baseline="0" dirty="0"/>
              <a:t> &amp; Fakten</a:t>
            </a:r>
            <a:endParaRPr lang="en-GB" dirty="0"/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-12645" y="5307034"/>
            <a:ext cx="12198543" cy="1410049"/>
            <a:chOff x="-12645" y="5307034"/>
            <a:chExt cx="12198543" cy="1410049"/>
          </a:xfrm>
        </p:grpSpPr>
        <p:grpSp>
          <p:nvGrpSpPr>
            <p:cNvPr id="45" name="Gruppieren 44"/>
            <p:cNvGrpSpPr/>
            <p:nvPr/>
          </p:nvGrpSpPr>
          <p:grpSpPr>
            <a:xfrm>
              <a:off x="8225898" y="5307034"/>
              <a:ext cx="3960000" cy="1404000"/>
              <a:chOff x="8387244" y="5454090"/>
              <a:chExt cx="3960000" cy="1417437"/>
            </a:xfrm>
          </p:grpSpPr>
          <p:sp>
            <p:nvSpPr>
              <p:cNvPr id="46" name="Rechteck 45"/>
              <p:cNvSpPr/>
              <p:nvPr/>
            </p:nvSpPr>
            <p:spPr>
              <a:xfrm>
                <a:off x="8387244" y="5454090"/>
                <a:ext cx="3960000" cy="1417437"/>
              </a:xfrm>
              <a:prstGeom prst="rect">
                <a:avLst/>
              </a:prstGeom>
              <a:solidFill>
                <a:srgbClr val="FFCF47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7" name="Textplatzhalter 6"/>
              <p:cNvSpPr txBox="1">
                <a:spLocks/>
              </p:cNvSpPr>
              <p:nvPr/>
            </p:nvSpPr>
            <p:spPr>
              <a:xfrm>
                <a:off x="9466950" y="5720890"/>
                <a:ext cx="1812792" cy="2857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/>
                  <a:t>Partner</a:t>
                </a:r>
                <a:endParaRPr lang="en-GB" sz="1800" dirty="0"/>
              </a:p>
            </p:txBody>
          </p:sp>
          <p:sp>
            <p:nvSpPr>
              <p:cNvPr id="48" name="Textplatzhalter 8"/>
              <p:cNvSpPr txBox="1">
                <a:spLocks/>
              </p:cNvSpPr>
              <p:nvPr/>
            </p:nvSpPr>
            <p:spPr>
              <a:xfrm>
                <a:off x="9466950" y="6025970"/>
                <a:ext cx="1812792" cy="6364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800" b="1" dirty="0"/>
                  <a:t>90+</a:t>
                </a:r>
              </a:p>
              <a:p>
                <a:r>
                  <a:rPr lang="en-GB" dirty="0"/>
                  <a:t>in 25+ </a:t>
                </a:r>
                <a:r>
                  <a:rPr lang="en-GB" dirty="0" err="1"/>
                  <a:t>Ländern</a:t>
                </a:r>
                <a:endParaRPr lang="en-GB" dirty="0"/>
              </a:p>
            </p:txBody>
          </p:sp>
        </p:grpSp>
        <p:grpSp>
          <p:nvGrpSpPr>
            <p:cNvPr id="43" name="Gruppieren 42"/>
            <p:cNvGrpSpPr/>
            <p:nvPr/>
          </p:nvGrpSpPr>
          <p:grpSpPr>
            <a:xfrm>
              <a:off x="-12645" y="5314242"/>
              <a:ext cx="3960000" cy="1402841"/>
              <a:chOff x="143451" y="5460262"/>
              <a:chExt cx="3960000" cy="1402841"/>
            </a:xfrm>
          </p:grpSpPr>
          <p:sp>
            <p:nvSpPr>
              <p:cNvPr id="54" name="Rechteck 53"/>
              <p:cNvSpPr/>
              <p:nvPr/>
            </p:nvSpPr>
            <p:spPr>
              <a:xfrm>
                <a:off x="143451" y="5460262"/>
                <a:ext cx="3960000" cy="1402841"/>
              </a:xfrm>
              <a:prstGeom prst="rect">
                <a:avLst/>
              </a:prstGeom>
              <a:solidFill>
                <a:srgbClr val="0A67A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5" name="Textplatzhalter 6"/>
              <p:cNvSpPr txBox="1">
                <a:spLocks/>
              </p:cNvSpPr>
              <p:nvPr/>
            </p:nvSpPr>
            <p:spPr>
              <a:xfrm>
                <a:off x="1134582" y="5719076"/>
                <a:ext cx="1977739" cy="3029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 err="1"/>
                  <a:t>mitarbeiter</a:t>
                </a:r>
                <a:endParaRPr lang="en-GB" sz="1800" dirty="0"/>
              </a:p>
            </p:txBody>
          </p:sp>
          <p:sp>
            <p:nvSpPr>
              <p:cNvPr id="56" name="Textplatzhalter 8"/>
              <p:cNvSpPr txBox="1">
                <a:spLocks/>
              </p:cNvSpPr>
              <p:nvPr/>
            </p:nvSpPr>
            <p:spPr>
              <a:xfrm>
                <a:off x="1136018" y="6024978"/>
                <a:ext cx="1974867" cy="6524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000" b="1" dirty="0"/>
                  <a:t>230+</a:t>
                </a:r>
                <a:br>
                  <a:rPr lang="en-GB" dirty="0"/>
                </a:br>
                <a:r>
                  <a:rPr lang="en-GB" dirty="0"/>
                  <a:t>in 8 </a:t>
                </a:r>
                <a:r>
                  <a:rPr lang="en-GB" dirty="0" err="1"/>
                  <a:t>Ländern</a:t>
                </a:r>
                <a:endParaRPr lang="en-GB" dirty="0"/>
              </a:p>
              <a:p>
                <a:endParaRPr lang="en-GB" dirty="0"/>
              </a:p>
            </p:txBody>
          </p:sp>
        </p:grpSp>
        <p:grpSp>
          <p:nvGrpSpPr>
            <p:cNvPr id="44" name="Gruppieren 43"/>
            <p:cNvGrpSpPr/>
            <p:nvPr/>
          </p:nvGrpSpPr>
          <p:grpSpPr>
            <a:xfrm>
              <a:off x="4112728" y="5313082"/>
              <a:ext cx="3960000" cy="1403657"/>
              <a:chOff x="4268398" y="5452962"/>
              <a:chExt cx="3960000" cy="1411218"/>
            </a:xfrm>
          </p:grpSpPr>
          <p:grpSp>
            <p:nvGrpSpPr>
              <p:cNvPr id="49" name="Gruppieren 48"/>
              <p:cNvGrpSpPr/>
              <p:nvPr/>
            </p:nvGrpSpPr>
            <p:grpSpPr>
              <a:xfrm>
                <a:off x="4268398" y="5452962"/>
                <a:ext cx="3960000" cy="1411218"/>
                <a:chOff x="4525774" y="5967409"/>
                <a:chExt cx="4392000" cy="1411218"/>
              </a:xfrm>
            </p:grpSpPr>
            <p:sp>
              <p:nvSpPr>
                <p:cNvPr id="52" name="Rechteck 51"/>
                <p:cNvSpPr/>
                <p:nvPr/>
              </p:nvSpPr>
              <p:spPr>
                <a:xfrm>
                  <a:off x="4525774" y="5967409"/>
                  <a:ext cx="4392000" cy="1411218"/>
                </a:xfrm>
                <a:prstGeom prst="rect">
                  <a:avLst/>
                </a:prstGeom>
                <a:solidFill>
                  <a:srgbClr val="59AC76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53" name="Textfeld 52"/>
                <p:cNvSpPr txBox="1"/>
                <p:nvPr/>
              </p:nvSpPr>
              <p:spPr bwMode="auto">
                <a:xfrm>
                  <a:off x="5710807" y="6165216"/>
                  <a:ext cx="2241943" cy="40011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>
                    <a:defRPr sz="20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 Narrow" pitchFamily="34" charset="0"/>
                    </a:defRPr>
                  </a:lvl1pPr>
                </a:lstStyle>
                <a:p>
                  <a:endParaRPr lang="en-GB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50" name="Textplatzhalter 6"/>
              <p:cNvSpPr txBox="1">
                <a:spLocks/>
              </p:cNvSpPr>
              <p:nvPr/>
            </p:nvSpPr>
            <p:spPr>
              <a:xfrm>
                <a:off x="5342002" y="5722515"/>
                <a:ext cx="1812792" cy="2857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/>
                  <a:t>Kunden</a:t>
                </a:r>
                <a:endParaRPr lang="en-GB" sz="1800" dirty="0"/>
              </a:p>
            </p:txBody>
          </p:sp>
          <p:sp>
            <p:nvSpPr>
              <p:cNvPr id="51" name="Textplatzhalter 8"/>
              <p:cNvSpPr txBox="1">
                <a:spLocks/>
              </p:cNvSpPr>
              <p:nvPr/>
            </p:nvSpPr>
            <p:spPr>
              <a:xfrm>
                <a:off x="5342002" y="6021821"/>
                <a:ext cx="1812792" cy="6567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800" b="1" dirty="0">
                    <a:latin typeface="Arial Narrow" pitchFamily="34" charset="0"/>
                  </a:rPr>
                  <a:t>1.000+</a:t>
                </a:r>
              </a:p>
              <a:p>
                <a:r>
                  <a:rPr lang="en-GB" dirty="0">
                    <a:latin typeface="Arial Narrow" pitchFamily="34" charset="0"/>
                  </a:rPr>
                  <a:t>in 50+ </a:t>
                </a:r>
                <a:r>
                  <a:rPr lang="en-GB" dirty="0" err="1">
                    <a:latin typeface="Arial Narrow" pitchFamily="34" charset="0"/>
                  </a:rPr>
                  <a:t>Ländern</a:t>
                </a:r>
                <a:endParaRPr lang="en-GB" dirty="0">
                  <a:latin typeface="Arial Narrow" pitchFamily="34" charset="0"/>
                </a:endParaRPr>
              </a:p>
              <a:p>
                <a:endParaRPr lang="en-GB" dirty="0"/>
              </a:p>
            </p:txBody>
          </p:sp>
        </p:grpSp>
      </p:grpSp>
      <p:grpSp>
        <p:nvGrpSpPr>
          <p:cNvPr id="27" name="Gruppieren 26"/>
          <p:cNvGrpSpPr/>
          <p:nvPr userDrawn="1"/>
        </p:nvGrpSpPr>
        <p:grpSpPr>
          <a:xfrm>
            <a:off x="-10280" y="5309316"/>
            <a:ext cx="12204645" cy="1404324"/>
            <a:chOff x="-18747" y="5305229"/>
            <a:chExt cx="12204645" cy="1404324"/>
          </a:xfrm>
        </p:grpSpPr>
        <p:grpSp>
          <p:nvGrpSpPr>
            <p:cNvPr id="28" name="Gruppieren 27"/>
            <p:cNvGrpSpPr/>
            <p:nvPr/>
          </p:nvGrpSpPr>
          <p:grpSpPr>
            <a:xfrm>
              <a:off x="-18747" y="5310582"/>
              <a:ext cx="3960000" cy="1397488"/>
              <a:chOff x="143451" y="5465615"/>
              <a:chExt cx="3960000" cy="1397488"/>
            </a:xfrm>
          </p:grpSpPr>
          <p:sp>
            <p:nvSpPr>
              <p:cNvPr id="39" name="Rechteck 38"/>
              <p:cNvSpPr/>
              <p:nvPr/>
            </p:nvSpPr>
            <p:spPr>
              <a:xfrm>
                <a:off x="143451" y="5465615"/>
                <a:ext cx="3960000" cy="1397488"/>
              </a:xfrm>
              <a:prstGeom prst="rect">
                <a:avLst/>
              </a:prstGeom>
              <a:solidFill>
                <a:srgbClr val="E3071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0" name="Textplatzhalter 6"/>
              <p:cNvSpPr txBox="1">
                <a:spLocks/>
              </p:cNvSpPr>
              <p:nvPr/>
            </p:nvSpPr>
            <p:spPr>
              <a:xfrm>
                <a:off x="1134582" y="5728601"/>
                <a:ext cx="1977739" cy="3029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/>
                  <a:t>USER COMMUNITY</a:t>
                </a:r>
                <a:endParaRPr lang="en-GB" sz="1800" dirty="0"/>
              </a:p>
            </p:txBody>
          </p:sp>
          <p:sp>
            <p:nvSpPr>
              <p:cNvPr id="41" name="Textplatzhalter 8"/>
              <p:cNvSpPr txBox="1">
                <a:spLocks/>
              </p:cNvSpPr>
              <p:nvPr/>
            </p:nvSpPr>
            <p:spPr>
              <a:xfrm>
                <a:off x="1136018" y="6034503"/>
                <a:ext cx="1974867" cy="6524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800" b="1" dirty="0"/>
                  <a:t>90.000+</a:t>
                </a:r>
              </a:p>
              <a:p>
                <a:r>
                  <a:rPr lang="en-GB" dirty="0"/>
                  <a:t>in 120+ </a:t>
                </a:r>
                <a:r>
                  <a:rPr lang="en-GB" dirty="0" err="1"/>
                  <a:t>Ländern</a:t>
                </a:r>
                <a:endParaRPr lang="en-GB" dirty="0"/>
              </a:p>
              <a:p>
                <a:endParaRPr lang="en-GB" dirty="0"/>
              </a:p>
            </p:txBody>
          </p:sp>
        </p:grpSp>
        <p:grpSp>
          <p:nvGrpSpPr>
            <p:cNvPr id="29" name="Gruppieren 28"/>
            <p:cNvGrpSpPr/>
            <p:nvPr/>
          </p:nvGrpSpPr>
          <p:grpSpPr>
            <a:xfrm>
              <a:off x="4106626" y="5310926"/>
              <a:ext cx="3960000" cy="1396800"/>
              <a:chOff x="4268398" y="5459856"/>
              <a:chExt cx="3960000" cy="1404324"/>
            </a:xfrm>
          </p:grpSpPr>
          <p:grpSp>
            <p:nvGrpSpPr>
              <p:cNvPr id="34" name="Gruppieren 33"/>
              <p:cNvGrpSpPr/>
              <p:nvPr userDrawn="1"/>
            </p:nvGrpSpPr>
            <p:grpSpPr>
              <a:xfrm>
                <a:off x="4268398" y="5459856"/>
                <a:ext cx="3960000" cy="1404324"/>
                <a:chOff x="4525774" y="5974303"/>
                <a:chExt cx="4392000" cy="1404324"/>
              </a:xfrm>
            </p:grpSpPr>
            <p:sp>
              <p:nvSpPr>
                <p:cNvPr id="37" name="Rechteck 36"/>
                <p:cNvSpPr/>
                <p:nvPr userDrawn="1"/>
              </p:nvSpPr>
              <p:spPr>
                <a:xfrm>
                  <a:off x="4525774" y="5974303"/>
                  <a:ext cx="4392000" cy="1404324"/>
                </a:xfrm>
                <a:prstGeom prst="rect">
                  <a:avLst/>
                </a:prstGeom>
                <a:solidFill>
                  <a:srgbClr val="0A67AF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38" name="Textfeld 37"/>
                <p:cNvSpPr txBox="1"/>
                <p:nvPr/>
              </p:nvSpPr>
              <p:spPr bwMode="auto">
                <a:xfrm>
                  <a:off x="5710807" y="6165216"/>
                  <a:ext cx="2241943" cy="40011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>
                    <a:defRPr sz="20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 Narrow" pitchFamily="34" charset="0"/>
                    </a:defRPr>
                  </a:lvl1pPr>
                </a:lstStyle>
                <a:p>
                  <a:endParaRPr lang="en-GB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35" name="Textplatzhalter 6"/>
              <p:cNvSpPr txBox="1">
                <a:spLocks/>
              </p:cNvSpPr>
              <p:nvPr/>
            </p:nvSpPr>
            <p:spPr>
              <a:xfrm>
                <a:off x="5342002" y="5732092"/>
                <a:ext cx="1812792" cy="2857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 err="1"/>
                  <a:t>INSTALLATIONen</a:t>
                </a:r>
                <a:endParaRPr lang="en-GB" sz="1800" dirty="0"/>
              </a:p>
            </p:txBody>
          </p:sp>
          <p:sp>
            <p:nvSpPr>
              <p:cNvPr id="36" name="Textplatzhalter 8"/>
              <p:cNvSpPr txBox="1">
                <a:spLocks/>
              </p:cNvSpPr>
              <p:nvPr/>
            </p:nvSpPr>
            <p:spPr>
              <a:xfrm>
                <a:off x="5342002" y="6031397"/>
                <a:ext cx="1812792" cy="6567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800" b="1" dirty="0"/>
                  <a:t>35.000+</a:t>
                </a:r>
              </a:p>
              <a:p>
                <a:r>
                  <a:rPr lang="en-GB" dirty="0"/>
                  <a:t>in 80+ </a:t>
                </a:r>
                <a:r>
                  <a:rPr lang="en-GB" dirty="0" err="1"/>
                  <a:t>Ländern</a:t>
                </a:r>
                <a:endParaRPr lang="en-GB" dirty="0"/>
              </a:p>
              <a:p>
                <a:endParaRPr lang="en-GB" dirty="0"/>
              </a:p>
            </p:txBody>
          </p:sp>
        </p:grpSp>
        <p:grpSp>
          <p:nvGrpSpPr>
            <p:cNvPr id="30" name="Gruppieren 29"/>
            <p:cNvGrpSpPr/>
            <p:nvPr/>
          </p:nvGrpSpPr>
          <p:grpSpPr>
            <a:xfrm>
              <a:off x="8225898" y="5305229"/>
              <a:ext cx="3960000" cy="1404324"/>
              <a:chOff x="8387244" y="5467203"/>
              <a:chExt cx="3960000" cy="1404324"/>
            </a:xfrm>
          </p:grpSpPr>
          <p:sp>
            <p:nvSpPr>
              <p:cNvPr id="31" name="Rechteck 30"/>
              <p:cNvSpPr/>
              <p:nvPr/>
            </p:nvSpPr>
            <p:spPr>
              <a:xfrm>
                <a:off x="8387244" y="5467203"/>
                <a:ext cx="3960000" cy="1404324"/>
              </a:xfrm>
              <a:prstGeom prst="rect">
                <a:avLst/>
              </a:prstGeom>
              <a:solidFill>
                <a:srgbClr val="59AC76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2" name="Textplatzhalter 6"/>
              <p:cNvSpPr txBox="1">
                <a:spLocks/>
              </p:cNvSpPr>
              <p:nvPr/>
            </p:nvSpPr>
            <p:spPr>
              <a:xfrm>
                <a:off x="9466950" y="5730780"/>
                <a:ext cx="1812792" cy="2857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 err="1"/>
                  <a:t>projekte</a:t>
                </a:r>
                <a:endParaRPr lang="en-GB" sz="1800" dirty="0"/>
              </a:p>
            </p:txBody>
          </p:sp>
          <p:sp>
            <p:nvSpPr>
              <p:cNvPr id="33" name="Textplatzhalter 8"/>
              <p:cNvSpPr txBox="1">
                <a:spLocks/>
              </p:cNvSpPr>
              <p:nvPr/>
            </p:nvSpPr>
            <p:spPr>
              <a:xfrm>
                <a:off x="9466950" y="6035860"/>
                <a:ext cx="1812792" cy="6364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000" b="1" dirty="0"/>
                  <a:t>5.000+</a:t>
                </a:r>
              </a:p>
              <a:p>
                <a:r>
                  <a:rPr lang="en-GB" dirty="0"/>
                  <a:t>in 20+ </a:t>
                </a:r>
                <a:r>
                  <a:rPr lang="en-GB" dirty="0" err="1"/>
                  <a:t>Jahren</a:t>
                </a:r>
                <a:endParaRPr lang="en-GB" dirty="0"/>
              </a:p>
            </p:txBody>
          </p:sp>
        </p:grpSp>
      </p:grpSp>
      <p:sp>
        <p:nvSpPr>
          <p:cNvPr id="1147" name="Foliennummernplatzhalter 5"/>
          <p:cNvSpPr txBox="1">
            <a:spLocks/>
          </p:cNvSpPr>
          <p:nvPr userDrawn="1"/>
        </p:nvSpPr>
        <p:spPr bwMode="auto">
          <a:xfrm>
            <a:off x="11391937" y="6694351"/>
            <a:ext cx="838125" cy="1800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D4D4D"/>
                </a:solidFill>
                <a:latin typeface="Arial Narrow" pitchFamily="34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fld id="{840733A4-9D99-4957-BA8A-101F78A09E1B}" type="slidenum">
              <a:rPr lang="de-DE" altLang="de-DE" sz="900"/>
              <a:pPr lvl="0" algn="ctr"/>
              <a:t>‹#›</a:t>
            </a:fld>
            <a:endParaRPr lang="de-DE" altLang="de-DE" sz="900" dirty="0"/>
          </a:p>
        </p:txBody>
      </p:sp>
    </p:spTree>
    <p:extLst>
      <p:ext uri="{BB962C8B-B14F-4D97-AF65-F5344CB8AC3E}">
        <p14:creationId xmlns:p14="http://schemas.microsoft.com/office/powerpoint/2010/main" val="360675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845">
          <p15:clr>
            <a:srgbClr val="FBAE40"/>
          </p15:clr>
        </p15:guide>
        <p15:guide id="2" pos="529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68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ro_About BOC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441EFD6-C10A-4940-AE11-0E80F5BC6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4837" y="869833"/>
            <a:ext cx="8839966" cy="4389500"/>
          </a:xfrm>
          <a:prstGeom prst="rect">
            <a:avLst/>
          </a:prstGeom>
        </p:spPr>
      </p:pic>
      <p:sp>
        <p:nvSpPr>
          <p:cNvPr id="1146" name="Rechteck 1145"/>
          <p:cNvSpPr/>
          <p:nvPr userDrawn="1"/>
        </p:nvSpPr>
        <p:spPr>
          <a:xfrm>
            <a:off x="-1" y="6710703"/>
            <a:ext cx="12191999" cy="147297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9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© BOC Group  |  boc@boc-group.com</a:t>
            </a:r>
            <a:r>
              <a:rPr lang="de-AT" altLang="de-DE" sz="900" dirty="0">
                <a:latin typeface="Arial Narrow" pitchFamily="34" charset="0"/>
                <a:cs typeface="Arial" charset="0"/>
              </a:rPr>
              <a:t> </a:t>
            </a:r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11977700" y="2440908"/>
            <a:ext cx="214300" cy="1990189"/>
            <a:chOff x="10440363" y="2493961"/>
            <a:chExt cx="288926" cy="2432052"/>
          </a:xfrm>
        </p:grpSpPr>
        <p:sp>
          <p:nvSpPr>
            <p:cNvPr id="12" name="Rechteck 7"/>
            <p:cNvSpPr>
              <a:spLocks noChangeArrowheads="1"/>
            </p:cNvSpPr>
            <p:nvPr userDrawn="1"/>
          </p:nvSpPr>
          <p:spPr bwMode="auto">
            <a:xfrm>
              <a:off x="10440364" y="3256491"/>
              <a:ext cx="288925" cy="144462"/>
            </a:xfrm>
            <a:prstGeom prst="rect">
              <a:avLst/>
            </a:prstGeom>
            <a:solidFill>
              <a:srgbClr val="0066B0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 altLang="de-DE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3" name="Rechteck 12"/>
            <p:cNvSpPr/>
            <p:nvPr userDrawn="1"/>
          </p:nvSpPr>
          <p:spPr bwMode="auto">
            <a:xfrm>
              <a:off x="10440364" y="2493961"/>
              <a:ext cx="288925" cy="144462"/>
            </a:xfrm>
            <a:prstGeom prst="rect">
              <a:avLst/>
            </a:prstGeom>
            <a:solidFill>
              <a:srgbClr val="FB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4" name="Rechteck 13"/>
            <p:cNvSpPr/>
            <p:nvPr userDrawn="1"/>
          </p:nvSpPr>
          <p:spPr bwMode="auto">
            <a:xfrm>
              <a:off x="10440363" y="4019020"/>
              <a:ext cx="288925" cy="144463"/>
            </a:xfrm>
            <a:prstGeom prst="rect">
              <a:avLst/>
            </a:prstGeom>
            <a:solidFill>
              <a:srgbClr val="E305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/>
            </a:p>
          </p:txBody>
        </p:sp>
        <p:sp>
          <p:nvSpPr>
            <p:cNvPr id="15" name="Rechteck 14"/>
            <p:cNvSpPr/>
            <p:nvPr userDrawn="1"/>
          </p:nvSpPr>
          <p:spPr bwMode="auto">
            <a:xfrm>
              <a:off x="10440364" y="4781550"/>
              <a:ext cx="288925" cy="144463"/>
            </a:xfrm>
            <a:prstGeom prst="rect">
              <a:avLst/>
            </a:prstGeom>
            <a:solidFill>
              <a:srgbClr val="009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19" name="Textfeld 18"/>
          <p:cNvSpPr txBox="1"/>
          <p:nvPr userDrawn="1"/>
        </p:nvSpPr>
        <p:spPr>
          <a:xfrm>
            <a:off x="794057" y="2400300"/>
            <a:ext cx="374341" cy="37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</a:t>
            </a:r>
            <a:endParaRPr lang="en-GB" sz="1800" dirty="0"/>
          </a:p>
        </p:txBody>
      </p:sp>
      <p:sp>
        <p:nvSpPr>
          <p:cNvPr id="20" name="Textfeld 19"/>
          <p:cNvSpPr txBox="1"/>
          <p:nvPr userDrawn="1"/>
        </p:nvSpPr>
        <p:spPr>
          <a:xfrm>
            <a:off x="794057" y="3855575"/>
            <a:ext cx="374341" cy="37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</a:t>
            </a:r>
            <a:endParaRPr lang="en-GB" dirty="0"/>
          </a:p>
        </p:txBody>
      </p:sp>
      <p:sp>
        <p:nvSpPr>
          <p:cNvPr id="21" name="Textfeld 20"/>
          <p:cNvSpPr txBox="1"/>
          <p:nvPr userDrawn="1"/>
        </p:nvSpPr>
        <p:spPr>
          <a:xfrm>
            <a:off x="794057" y="3370484"/>
            <a:ext cx="374341" cy="37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</a:t>
            </a:r>
            <a:endParaRPr lang="en-GB" dirty="0"/>
          </a:p>
        </p:txBody>
      </p:sp>
      <p:sp>
        <p:nvSpPr>
          <p:cNvPr id="22" name="Textfeld 21"/>
          <p:cNvSpPr txBox="1"/>
          <p:nvPr userDrawn="1"/>
        </p:nvSpPr>
        <p:spPr>
          <a:xfrm>
            <a:off x="794057" y="2885392"/>
            <a:ext cx="374341" cy="37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</a:t>
            </a:r>
            <a:endParaRPr lang="en-GB" dirty="0"/>
          </a:p>
        </p:txBody>
      </p:sp>
      <p:sp>
        <p:nvSpPr>
          <p:cNvPr id="23" name="Textfeld 22"/>
          <p:cNvSpPr txBox="1"/>
          <p:nvPr userDrawn="1"/>
        </p:nvSpPr>
        <p:spPr>
          <a:xfrm>
            <a:off x="1168398" y="2404555"/>
            <a:ext cx="286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Standorte</a:t>
            </a: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und Partner </a:t>
            </a:r>
            <a:r>
              <a:rPr lang="en-GB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weltweit</a:t>
            </a:r>
            <a:endParaRPr lang="en-GB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4" name="Textfeld 23"/>
          <p:cNvSpPr txBox="1"/>
          <p:nvPr userDrawn="1"/>
        </p:nvSpPr>
        <p:spPr>
          <a:xfrm>
            <a:off x="1168398" y="3859830"/>
            <a:ext cx="286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Mehr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als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20 Jahre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Erfahrung</a:t>
            </a:r>
            <a:endParaRPr lang="en-GB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1168398" y="3374739"/>
            <a:ext cx="325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0% Outsourcing, 100% BOC Group</a:t>
            </a:r>
            <a:endParaRPr lang="en-GB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6" name="Textfeld 25"/>
          <p:cNvSpPr txBox="1"/>
          <p:nvPr userDrawn="1"/>
        </p:nvSpPr>
        <p:spPr>
          <a:xfrm>
            <a:off x="1168398" y="2889647"/>
            <a:ext cx="346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Produkte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Beratung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Training</a:t>
            </a:r>
            <a:endParaRPr lang="en-GB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14" name="Titel 1"/>
          <p:cNvSpPr txBox="1">
            <a:spLocks/>
          </p:cNvSpPr>
          <p:nvPr userDrawn="1"/>
        </p:nvSpPr>
        <p:spPr>
          <a:xfrm>
            <a:off x="856128" y="547724"/>
            <a:ext cx="10496085" cy="5239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BOC Group – Zahlen</a:t>
            </a:r>
            <a:r>
              <a:rPr lang="de-DE" baseline="0" dirty="0"/>
              <a:t> &amp; Fakten</a:t>
            </a:r>
            <a:endParaRPr lang="en-GB" dirty="0"/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-12645" y="5307034"/>
            <a:ext cx="12198543" cy="1410049"/>
            <a:chOff x="-12645" y="5307034"/>
            <a:chExt cx="12198543" cy="1410049"/>
          </a:xfrm>
        </p:grpSpPr>
        <p:grpSp>
          <p:nvGrpSpPr>
            <p:cNvPr id="45" name="Gruppieren 44"/>
            <p:cNvGrpSpPr/>
            <p:nvPr/>
          </p:nvGrpSpPr>
          <p:grpSpPr>
            <a:xfrm>
              <a:off x="8225898" y="5307034"/>
              <a:ext cx="3960000" cy="1404000"/>
              <a:chOff x="8387244" y="5454090"/>
              <a:chExt cx="3960000" cy="1417437"/>
            </a:xfrm>
          </p:grpSpPr>
          <p:sp>
            <p:nvSpPr>
              <p:cNvPr id="46" name="Rechteck 45"/>
              <p:cNvSpPr/>
              <p:nvPr/>
            </p:nvSpPr>
            <p:spPr>
              <a:xfrm>
                <a:off x="8387244" y="5454090"/>
                <a:ext cx="3960000" cy="1417437"/>
              </a:xfrm>
              <a:prstGeom prst="rect">
                <a:avLst/>
              </a:prstGeom>
              <a:solidFill>
                <a:srgbClr val="FFCF47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7" name="Textplatzhalter 6"/>
              <p:cNvSpPr txBox="1">
                <a:spLocks/>
              </p:cNvSpPr>
              <p:nvPr/>
            </p:nvSpPr>
            <p:spPr>
              <a:xfrm>
                <a:off x="9466950" y="5720890"/>
                <a:ext cx="1812792" cy="2857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/>
                  <a:t>Partner</a:t>
                </a:r>
                <a:endParaRPr lang="en-GB" sz="1800" dirty="0"/>
              </a:p>
            </p:txBody>
          </p:sp>
          <p:sp>
            <p:nvSpPr>
              <p:cNvPr id="48" name="Textplatzhalter 8"/>
              <p:cNvSpPr txBox="1">
                <a:spLocks/>
              </p:cNvSpPr>
              <p:nvPr/>
            </p:nvSpPr>
            <p:spPr>
              <a:xfrm>
                <a:off x="9466950" y="6025970"/>
                <a:ext cx="1812792" cy="6364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800" b="1" dirty="0"/>
                  <a:t>90+</a:t>
                </a:r>
              </a:p>
              <a:p>
                <a:r>
                  <a:rPr lang="en-GB" dirty="0"/>
                  <a:t>in 25+ </a:t>
                </a:r>
                <a:r>
                  <a:rPr lang="en-GB" dirty="0" err="1"/>
                  <a:t>Ländern</a:t>
                </a:r>
                <a:endParaRPr lang="en-GB" dirty="0"/>
              </a:p>
            </p:txBody>
          </p:sp>
        </p:grpSp>
        <p:grpSp>
          <p:nvGrpSpPr>
            <p:cNvPr id="43" name="Gruppieren 42"/>
            <p:cNvGrpSpPr/>
            <p:nvPr/>
          </p:nvGrpSpPr>
          <p:grpSpPr>
            <a:xfrm>
              <a:off x="-12645" y="5314242"/>
              <a:ext cx="3960000" cy="1402841"/>
              <a:chOff x="143451" y="5460262"/>
              <a:chExt cx="3960000" cy="1402841"/>
            </a:xfrm>
          </p:grpSpPr>
          <p:sp>
            <p:nvSpPr>
              <p:cNvPr id="54" name="Rechteck 53"/>
              <p:cNvSpPr/>
              <p:nvPr/>
            </p:nvSpPr>
            <p:spPr>
              <a:xfrm>
                <a:off x="143451" y="5460262"/>
                <a:ext cx="3960000" cy="1402841"/>
              </a:xfrm>
              <a:prstGeom prst="rect">
                <a:avLst/>
              </a:prstGeom>
              <a:solidFill>
                <a:srgbClr val="0A67A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5" name="Textplatzhalter 6"/>
              <p:cNvSpPr txBox="1">
                <a:spLocks/>
              </p:cNvSpPr>
              <p:nvPr/>
            </p:nvSpPr>
            <p:spPr>
              <a:xfrm>
                <a:off x="1134582" y="5719076"/>
                <a:ext cx="1977739" cy="3029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 err="1"/>
                  <a:t>mitarbeiter</a:t>
                </a:r>
                <a:endParaRPr lang="en-GB" sz="1800" dirty="0"/>
              </a:p>
            </p:txBody>
          </p:sp>
          <p:sp>
            <p:nvSpPr>
              <p:cNvPr id="56" name="Textplatzhalter 8"/>
              <p:cNvSpPr txBox="1">
                <a:spLocks/>
              </p:cNvSpPr>
              <p:nvPr/>
            </p:nvSpPr>
            <p:spPr>
              <a:xfrm>
                <a:off x="1136018" y="6024978"/>
                <a:ext cx="1974867" cy="6524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000" b="1" dirty="0"/>
                  <a:t>230+</a:t>
                </a:r>
                <a:br>
                  <a:rPr lang="en-GB" dirty="0"/>
                </a:br>
                <a:r>
                  <a:rPr lang="en-GB" dirty="0"/>
                  <a:t>in 8 </a:t>
                </a:r>
                <a:r>
                  <a:rPr lang="en-GB" dirty="0" err="1"/>
                  <a:t>Ländern</a:t>
                </a:r>
                <a:endParaRPr lang="en-GB" dirty="0"/>
              </a:p>
              <a:p>
                <a:endParaRPr lang="en-GB" dirty="0"/>
              </a:p>
            </p:txBody>
          </p:sp>
        </p:grpSp>
        <p:grpSp>
          <p:nvGrpSpPr>
            <p:cNvPr id="44" name="Gruppieren 43"/>
            <p:cNvGrpSpPr/>
            <p:nvPr/>
          </p:nvGrpSpPr>
          <p:grpSpPr>
            <a:xfrm>
              <a:off x="4112728" y="5313082"/>
              <a:ext cx="3960000" cy="1403657"/>
              <a:chOff x="4268398" y="5452962"/>
              <a:chExt cx="3960000" cy="1411218"/>
            </a:xfrm>
          </p:grpSpPr>
          <p:grpSp>
            <p:nvGrpSpPr>
              <p:cNvPr id="49" name="Gruppieren 48"/>
              <p:cNvGrpSpPr/>
              <p:nvPr/>
            </p:nvGrpSpPr>
            <p:grpSpPr>
              <a:xfrm>
                <a:off x="4268398" y="5452962"/>
                <a:ext cx="3960000" cy="1411218"/>
                <a:chOff x="4525774" y="5967409"/>
                <a:chExt cx="4392000" cy="1411218"/>
              </a:xfrm>
            </p:grpSpPr>
            <p:sp>
              <p:nvSpPr>
                <p:cNvPr id="52" name="Rechteck 51"/>
                <p:cNvSpPr/>
                <p:nvPr/>
              </p:nvSpPr>
              <p:spPr>
                <a:xfrm>
                  <a:off x="4525774" y="5967409"/>
                  <a:ext cx="4392000" cy="1411218"/>
                </a:xfrm>
                <a:prstGeom prst="rect">
                  <a:avLst/>
                </a:prstGeom>
                <a:solidFill>
                  <a:srgbClr val="59AC76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53" name="Textfeld 52"/>
                <p:cNvSpPr txBox="1"/>
                <p:nvPr/>
              </p:nvSpPr>
              <p:spPr bwMode="auto">
                <a:xfrm>
                  <a:off x="5710807" y="6165216"/>
                  <a:ext cx="2241943" cy="40011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>
                    <a:defRPr sz="20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 Narrow" pitchFamily="34" charset="0"/>
                    </a:defRPr>
                  </a:lvl1pPr>
                </a:lstStyle>
                <a:p>
                  <a:endParaRPr lang="en-GB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50" name="Textplatzhalter 6"/>
              <p:cNvSpPr txBox="1">
                <a:spLocks/>
              </p:cNvSpPr>
              <p:nvPr/>
            </p:nvSpPr>
            <p:spPr>
              <a:xfrm>
                <a:off x="5342002" y="5722515"/>
                <a:ext cx="1812792" cy="2857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/>
                  <a:t>Kunden</a:t>
                </a:r>
                <a:endParaRPr lang="en-GB" sz="1800" dirty="0"/>
              </a:p>
            </p:txBody>
          </p:sp>
          <p:sp>
            <p:nvSpPr>
              <p:cNvPr id="51" name="Textplatzhalter 8"/>
              <p:cNvSpPr txBox="1">
                <a:spLocks/>
              </p:cNvSpPr>
              <p:nvPr/>
            </p:nvSpPr>
            <p:spPr>
              <a:xfrm>
                <a:off x="5342002" y="6021821"/>
                <a:ext cx="1812792" cy="6567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800" b="1" dirty="0">
                    <a:latin typeface="Arial Narrow" pitchFamily="34" charset="0"/>
                  </a:rPr>
                  <a:t>1.000+</a:t>
                </a:r>
              </a:p>
              <a:p>
                <a:r>
                  <a:rPr lang="en-GB" dirty="0">
                    <a:latin typeface="Arial Narrow" pitchFamily="34" charset="0"/>
                  </a:rPr>
                  <a:t>in 50+ </a:t>
                </a:r>
                <a:r>
                  <a:rPr lang="en-GB" dirty="0" err="1">
                    <a:latin typeface="Arial Narrow" pitchFamily="34" charset="0"/>
                  </a:rPr>
                  <a:t>Ländern</a:t>
                </a:r>
                <a:endParaRPr lang="en-GB" dirty="0">
                  <a:latin typeface="Arial Narrow" pitchFamily="34" charset="0"/>
                </a:endParaRPr>
              </a:p>
              <a:p>
                <a:endParaRPr lang="en-GB" dirty="0"/>
              </a:p>
            </p:txBody>
          </p:sp>
        </p:grpSp>
      </p:grpSp>
      <p:sp>
        <p:nvSpPr>
          <p:cNvPr id="1147" name="Foliennummernplatzhalter 5"/>
          <p:cNvSpPr txBox="1">
            <a:spLocks/>
          </p:cNvSpPr>
          <p:nvPr userDrawn="1"/>
        </p:nvSpPr>
        <p:spPr bwMode="auto">
          <a:xfrm>
            <a:off x="11391937" y="6694351"/>
            <a:ext cx="838125" cy="1800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D4D4D"/>
                </a:solidFill>
                <a:latin typeface="Arial Narrow" pitchFamily="34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fld id="{840733A4-9D99-4957-BA8A-101F78A09E1B}" type="slidenum">
              <a:rPr lang="de-DE" altLang="de-DE" sz="900"/>
              <a:pPr lvl="0" algn="ctr"/>
              <a:t>‹#›</a:t>
            </a:fld>
            <a:endParaRPr lang="de-DE" altLang="de-DE" sz="900" dirty="0"/>
          </a:p>
        </p:txBody>
      </p:sp>
    </p:spTree>
    <p:extLst>
      <p:ext uri="{BB962C8B-B14F-4D97-AF65-F5344CB8AC3E}">
        <p14:creationId xmlns:p14="http://schemas.microsoft.com/office/powerpoint/2010/main" val="197535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845">
          <p15:clr>
            <a:srgbClr val="FBAE40"/>
          </p15:clr>
        </p15:guide>
        <p15:guide id="2" pos="529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68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BOC Management 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ieren 36"/>
          <p:cNvGrpSpPr/>
          <p:nvPr userDrawn="1"/>
        </p:nvGrpSpPr>
        <p:grpSpPr>
          <a:xfrm>
            <a:off x="8709" y="5466593"/>
            <a:ext cx="12192000" cy="1252285"/>
            <a:chOff x="0" y="5973560"/>
            <a:chExt cx="13442950" cy="1398309"/>
          </a:xfrm>
          <a:solidFill>
            <a:schemeClr val="bg1">
              <a:lumMod val="95000"/>
            </a:schemeClr>
          </a:solidFill>
        </p:grpSpPr>
        <p:grpSp>
          <p:nvGrpSpPr>
            <p:cNvPr id="38" name="Gruppieren 37"/>
            <p:cNvGrpSpPr/>
            <p:nvPr/>
          </p:nvGrpSpPr>
          <p:grpSpPr>
            <a:xfrm>
              <a:off x="0" y="5974381"/>
              <a:ext cx="4392000" cy="1397488"/>
              <a:chOff x="0" y="5974381"/>
              <a:chExt cx="4392000" cy="1397488"/>
            </a:xfrm>
            <a:grpFill/>
          </p:grpSpPr>
          <p:sp>
            <p:nvSpPr>
              <p:cNvPr id="45" name="Rechteck 44"/>
              <p:cNvSpPr/>
              <p:nvPr/>
            </p:nvSpPr>
            <p:spPr>
              <a:xfrm>
                <a:off x="0" y="5974381"/>
                <a:ext cx="4392000" cy="1397488"/>
              </a:xfrm>
              <a:prstGeom prst="rect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 bwMode="auto">
              <a:xfrm>
                <a:off x="1285533" y="6488458"/>
                <a:ext cx="2033237" cy="41239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ontAwesome" pitchFamily="2" charset="0"/>
                  </a:rPr>
                  <a:t> </a:t>
                </a:r>
                <a:r>
                  <a:rPr lang="de-DE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itchFamily="34" charset="0"/>
                  </a:rPr>
                  <a:t>BERATUNG</a:t>
                </a:r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39" name="Gruppieren 38"/>
            <p:cNvGrpSpPr/>
            <p:nvPr/>
          </p:nvGrpSpPr>
          <p:grpSpPr>
            <a:xfrm>
              <a:off x="4523749" y="5973560"/>
              <a:ext cx="4392000" cy="1397488"/>
              <a:chOff x="4001726" y="5974665"/>
              <a:chExt cx="4339258" cy="1397488"/>
            </a:xfrm>
            <a:grpFill/>
          </p:grpSpPr>
          <p:sp>
            <p:nvSpPr>
              <p:cNvPr id="43" name="Rechteck 42"/>
              <p:cNvSpPr/>
              <p:nvPr/>
            </p:nvSpPr>
            <p:spPr>
              <a:xfrm>
                <a:off x="4001726" y="5974665"/>
                <a:ext cx="4339258" cy="1397488"/>
              </a:xfrm>
              <a:prstGeom prst="rect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4" name="Textfeld 43"/>
              <p:cNvSpPr txBox="1"/>
              <p:nvPr/>
            </p:nvSpPr>
            <p:spPr bwMode="auto">
              <a:xfrm>
                <a:off x="5389276" y="6488744"/>
                <a:ext cx="1640085" cy="41239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ontAwesome" pitchFamily="2" charset="0"/>
                  </a:rPr>
                  <a:t> </a:t>
                </a:r>
                <a:r>
                  <a:rPr lang="de-DE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itchFamily="34" charset="0"/>
                  </a:rPr>
                  <a:t>TRAINING</a:t>
                </a:r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40" name="Gruppieren 39"/>
            <p:cNvGrpSpPr/>
            <p:nvPr/>
          </p:nvGrpSpPr>
          <p:grpSpPr>
            <a:xfrm>
              <a:off x="9050950" y="5973560"/>
              <a:ext cx="4392000" cy="1397488"/>
              <a:chOff x="9103692" y="5974381"/>
              <a:chExt cx="4339258" cy="1397488"/>
            </a:xfrm>
            <a:grpFill/>
          </p:grpSpPr>
          <p:sp>
            <p:nvSpPr>
              <p:cNvPr id="41" name="Rechteck 40"/>
              <p:cNvSpPr/>
              <p:nvPr/>
            </p:nvSpPr>
            <p:spPr>
              <a:xfrm>
                <a:off x="9103692" y="5974381"/>
                <a:ext cx="4339258" cy="1397488"/>
              </a:xfrm>
              <a:prstGeom prst="rect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2" name="Textfeld 41"/>
              <p:cNvSpPr txBox="1"/>
              <p:nvPr/>
            </p:nvSpPr>
            <p:spPr bwMode="auto">
              <a:xfrm>
                <a:off x="10548892" y="6488458"/>
                <a:ext cx="1603499" cy="41239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ontAwesome" pitchFamily="2" charset="0"/>
                  </a:rPr>
                  <a:t> </a:t>
                </a:r>
                <a:r>
                  <a:rPr lang="de-DE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itchFamily="34" charset="0"/>
                  </a:rPr>
                  <a:t>SUPPORT</a:t>
                </a:r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</p:grpSp>
      </p:grpSp>
      <p:grpSp>
        <p:nvGrpSpPr>
          <p:cNvPr id="19" name="Gruppieren 18"/>
          <p:cNvGrpSpPr/>
          <p:nvPr userDrawn="1"/>
        </p:nvGrpSpPr>
        <p:grpSpPr>
          <a:xfrm>
            <a:off x="-2" y="5262527"/>
            <a:ext cx="12200706" cy="1440000"/>
            <a:chOff x="30502" y="5709653"/>
            <a:chExt cx="13440296" cy="1647304"/>
          </a:xfrm>
          <a:solidFill>
            <a:schemeClr val="bg1">
              <a:lumMod val="95000"/>
            </a:schemeClr>
          </a:solidFill>
        </p:grpSpPr>
        <p:sp>
          <p:nvSpPr>
            <p:cNvPr id="20" name="Rechteck 19"/>
            <p:cNvSpPr/>
            <p:nvPr/>
          </p:nvSpPr>
          <p:spPr>
            <a:xfrm>
              <a:off x="30502" y="5709653"/>
              <a:ext cx="13430702" cy="1647304"/>
            </a:xfrm>
            <a:prstGeom prst="rect">
              <a:avLst/>
            </a:prstGeom>
            <a:grpFill/>
            <a:ln w="12700" cmpd="thickThin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28" name="Textfeld 27"/>
            <p:cNvSpPr txBox="1"/>
            <p:nvPr/>
          </p:nvSpPr>
          <p:spPr bwMode="auto">
            <a:xfrm>
              <a:off x="205161" y="6051538"/>
              <a:ext cx="1908655" cy="38729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 </a:t>
              </a:r>
              <a:r>
                <a: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ontAwesome" pitchFamily="2" charset="0"/>
                </a:rPr>
                <a:t></a:t>
              </a:r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ontAwesome" pitchFamily="2" charset="0"/>
                </a:rPr>
                <a:t> </a:t>
              </a:r>
              <a:r>
                <a:rPr lang="de-DE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100% </a:t>
              </a:r>
              <a:r>
                <a:rPr lang="en-GB" sz="1400" b="1" dirty="0" err="1"/>
                <a:t>webbasiert</a:t>
              </a:r>
              <a:endPara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29" name="Textfeld 28"/>
            <p:cNvSpPr txBox="1"/>
            <p:nvPr/>
          </p:nvSpPr>
          <p:spPr bwMode="auto">
            <a:xfrm>
              <a:off x="2806495" y="6057903"/>
              <a:ext cx="2041658" cy="35208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ontAwesome" pitchFamily="2" charset="0"/>
                </a:rPr>
                <a:t> </a:t>
              </a:r>
              <a:r>
                <a:rPr lang="de-DE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Intuitive Bedienung</a:t>
              </a:r>
              <a:endPara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30" name="Textfeld 29"/>
            <p:cNvSpPr txBox="1"/>
            <p:nvPr/>
          </p:nvSpPr>
          <p:spPr bwMode="auto">
            <a:xfrm>
              <a:off x="5335749" y="6057903"/>
              <a:ext cx="3750948" cy="35208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ontAwesome" pitchFamily="2" charset="0"/>
                </a:rPr>
                <a:t> </a:t>
              </a:r>
              <a:r>
                <a:rPr lang="de-AT" sz="1400" b="1" dirty="0"/>
                <a:t>Individuelle Dashboards &amp; Sichten</a:t>
              </a:r>
              <a:endPara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31" name="Textfeld 30"/>
            <p:cNvSpPr txBox="1"/>
            <p:nvPr/>
          </p:nvSpPr>
          <p:spPr bwMode="auto">
            <a:xfrm>
              <a:off x="9131207" y="6057902"/>
              <a:ext cx="3928936" cy="35208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ontAwesome" pitchFamily="2" charset="0"/>
                </a:rPr>
                <a:t> </a:t>
              </a:r>
              <a:r>
                <a:rPr lang="en-GB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Mächtige</a:t>
              </a:r>
              <a:r>
                <a:rPr lang="en-GB" sz="1400" b="1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 Analyse- und </a:t>
              </a:r>
              <a:r>
                <a:rPr lang="en-GB" sz="1400" b="1" baseline="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Reportingfunktionen</a:t>
              </a:r>
              <a:endPara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32" name="Textfeld 31"/>
            <p:cNvSpPr txBox="1"/>
            <p:nvPr/>
          </p:nvSpPr>
          <p:spPr bwMode="auto">
            <a:xfrm>
              <a:off x="205161" y="6701555"/>
              <a:ext cx="2446194" cy="35208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 </a:t>
              </a:r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ontAwesome" pitchFamily="2" charset="0"/>
                </a:rPr>
                <a:t> </a:t>
              </a:r>
              <a:r>
                <a:rPr lang="en-GB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Erweiterbare</a:t>
              </a:r>
              <a:r>
                <a:rPr lang="en-GB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 </a:t>
              </a:r>
              <a:r>
                <a:rPr lang="en-GB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Szenarien</a:t>
              </a:r>
              <a:endPara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33" name="Textfeld 32"/>
            <p:cNvSpPr txBox="1"/>
            <p:nvPr/>
          </p:nvSpPr>
          <p:spPr bwMode="auto">
            <a:xfrm>
              <a:off x="2806495" y="6712849"/>
              <a:ext cx="2350192" cy="35208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ontAwesome" pitchFamily="2" charset="0"/>
                </a:rPr>
                <a:t> </a:t>
              </a:r>
              <a:r>
                <a:rPr lang="de-DE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Flexible Konfiguration</a:t>
              </a:r>
              <a:endPara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34" name="Textfeld 33"/>
            <p:cNvSpPr txBox="1"/>
            <p:nvPr/>
          </p:nvSpPr>
          <p:spPr bwMode="auto">
            <a:xfrm>
              <a:off x="5335749" y="6722833"/>
              <a:ext cx="3492996" cy="35208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ontAwesome" pitchFamily="2" charset="0"/>
                </a:rPr>
                <a:t> </a:t>
              </a:r>
              <a:r>
                <a:rPr lang="en-GB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Nahtlose</a:t>
              </a:r>
              <a:r>
                <a:rPr lang="en-GB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 Integration </a:t>
              </a:r>
              <a:r>
                <a:rPr lang="en-GB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mit</a:t>
              </a:r>
              <a:r>
                <a:rPr lang="en-GB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 </a:t>
              </a:r>
              <a:r>
                <a:rPr lang="en-GB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Drittanbietern</a:t>
              </a:r>
              <a:endPara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35" name="Textfeld 34"/>
            <p:cNvSpPr txBox="1"/>
            <p:nvPr/>
          </p:nvSpPr>
          <p:spPr bwMode="auto">
            <a:xfrm>
              <a:off x="9131207" y="6701931"/>
              <a:ext cx="4339591" cy="35208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ontAwesome" pitchFamily="2" charset="0"/>
                </a:rPr>
                <a:t> </a:t>
              </a:r>
              <a:r>
                <a:rPr lang="en-GB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Kommunikations</a:t>
              </a:r>
              <a:r>
                <a:rPr lang="en-GB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-  &amp; </a:t>
              </a:r>
              <a:r>
                <a:rPr lang="en-GB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Kollaborationsmechanismen</a:t>
              </a:r>
              <a:endPara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endParaRPr>
            </a:p>
          </p:txBody>
        </p:sp>
      </p:grpSp>
      <p:sp>
        <p:nvSpPr>
          <p:cNvPr id="10" name="Rechteck 9"/>
          <p:cNvSpPr/>
          <p:nvPr userDrawn="1"/>
        </p:nvSpPr>
        <p:spPr>
          <a:xfrm>
            <a:off x="-1" y="6710703"/>
            <a:ext cx="12191999" cy="147297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9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© BOC Group  |  boc@boc-group.com</a:t>
            </a:r>
            <a:r>
              <a:rPr lang="de-AT" altLang="de-DE" sz="900" dirty="0">
                <a:latin typeface="Arial Narrow" pitchFamily="34" charset="0"/>
                <a:cs typeface="Arial" charset="0"/>
              </a:rPr>
              <a:t> </a:t>
            </a:r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11977700" y="2440908"/>
            <a:ext cx="214300" cy="1990189"/>
            <a:chOff x="10440363" y="2493961"/>
            <a:chExt cx="288926" cy="2432052"/>
          </a:xfrm>
        </p:grpSpPr>
        <p:sp>
          <p:nvSpPr>
            <p:cNvPr id="12" name="Rechteck 7"/>
            <p:cNvSpPr>
              <a:spLocks noChangeArrowheads="1"/>
            </p:cNvSpPr>
            <p:nvPr userDrawn="1"/>
          </p:nvSpPr>
          <p:spPr bwMode="auto">
            <a:xfrm>
              <a:off x="10440364" y="3256491"/>
              <a:ext cx="288925" cy="144462"/>
            </a:xfrm>
            <a:prstGeom prst="rect">
              <a:avLst/>
            </a:prstGeom>
            <a:solidFill>
              <a:srgbClr val="0066B0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 altLang="de-DE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3" name="Rechteck 12"/>
            <p:cNvSpPr/>
            <p:nvPr userDrawn="1"/>
          </p:nvSpPr>
          <p:spPr bwMode="auto">
            <a:xfrm>
              <a:off x="10440364" y="2493961"/>
              <a:ext cx="288925" cy="144462"/>
            </a:xfrm>
            <a:prstGeom prst="rect">
              <a:avLst/>
            </a:prstGeom>
            <a:solidFill>
              <a:srgbClr val="FB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4" name="Rechteck 13"/>
            <p:cNvSpPr/>
            <p:nvPr userDrawn="1"/>
          </p:nvSpPr>
          <p:spPr bwMode="auto">
            <a:xfrm>
              <a:off x="10440363" y="4019020"/>
              <a:ext cx="288925" cy="144463"/>
            </a:xfrm>
            <a:prstGeom prst="rect">
              <a:avLst/>
            </a:prstGeom>
            <a:solidFill>
              <a:srgbClr val="E305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/>
            </a:p>
          </p:txBody>
        </p:sp>
        <p:sp>
          <p:nvSpPr>
            <p:cNvPr id="15" name="Rechteck 14"/>
            <p:cNvSpPr/>
            <p:nvPr userDrawn="1"/>
          </p:nvSpPr>
          <p:spPr bwMode="auto">
            <a:xfrm>
              <a:off x="10440364" y="4781550"/>
              <a:ext cx="288925" cy="144463"/>
            </a:xfrm>
            <a:prstGeom prst="rect">
              <a:avLst/>
            </a:prstGeom>
            <a:solidFill>
              <a:srgbClr val="009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pic>
        <p:nvPicPr>
          <p:cNvPr id="18" name="Grafik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9" y="1437613"/>
            <a:ext cx="3265729" cy="2048214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8" y="1442507"/>
            <a:ext cx="3265729" cy="2048214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 bwMode="auto">
          <a:xfrm>
            <a:off x="4552405" y="3683534"/>
            <a:ext cx="3188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endParaRPr lang="de-DE" b="1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656" y="1509437"/>
            <a:ext cx="3265729" cy="2048215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77469" y="3747997"/>
            <a:ext cx="2415064" cy="5805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Geschäftsprozess-management</a:t>
            </a:r>
            <a:endParaRPr lang="en-GB" dirty="0"/>
          </a:p>
        </p:txBody>
      </p:sp>
      <p:sp>
        <p:nvSpPr>
          <p:cNvPr id="25" name="Textplatzhalter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048785" y="3747997"/>
            <a:ext cx="2195513" cy="5805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GOVERNANCE, RISK &amp; COMPLIANCE</a:t>
            </a:r>
          </a:p>
        </p:txBody>
      </p:sp>
      <p:sp>
        <p:nvSpPr>
          <p:cNvPr id="26" name="Textplatzhalter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499621" y="3755307"/>
            <a:ext cx="3058204" cy="5805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800" b="1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ctr">
              <a:spcAft>
                <a:spcPts val="600"/>
              </a:spcAft>
            </a:pPr>
            <a:r>
              <a:rPr lang="de-DE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ENTERPRISE ARCHITECTURE MANAGEMENT</a:t>
            </a:r>
          </a:p>
        </p:txBody>
      </p:sp>
      <p:sp>
        <p:nvSpPr>
          <p:cNvPr id="27" name="Foliennummernplatzhalter 5"/>
          <p:cNvSpPr txBox="1">
            <a:spLocks/>
          </p:cNvSpPr>
          <p:nvPr userDrawn="1"/>
        </p:nvSpPr>
        <p:spPr bwMode="auto">
          <a:xfrm>
            <a:off x="11391937" y="6694351"/>
            <a:ext cx="838125" cy="1800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D4D4D"/>
                </a:solidFill>
                <a:latin typeface="Arial Narrow" pitchFamily="34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fld id="{840733A4-9D99-4957-BA8A-101F78A09E1B}" type="slidenum">
              <a:rPr lang="de-DE" altLang="de-DE" sz="900"/>
              <a:pPr lvl="0" algn="ctr"/>
              <a:t>‹#›</a:t>
            </a:fld>
            <a:endParaRPr lang="de-DE" altLang="de-DE" sz="900" dirty="0"/>
          </a:p>
        </p:txBody>
      </p:sp>
      <p:sp>
        <p:nvSpPr>
          <p:cNvPr id="36" name="Rechteck 35"/>
          <p:cNvSpPr/>
          <p:nvPr userDrawn="1"/>
        </p:nvSpPr>
        <p:spPr>
          <a:xfrm>
            <a:off x="-2" y="5112951"/>
            <a:ext cx="12191999" cy="360050"/>
          </a:xfrm>
          <a:prstGeom prst="rect">
            <a:avLst/>
          </a:prstGeom>
          <a:solidFill>
            <a:schemeClr val="tx1">
              <a:lumMod val="75000"/>
              <a:lumOff val="25000"/>
              <a:alpha val="99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Arial Narrow" pitchFamily="34" charset="0"/>
              </a:rPr>
              <a:t>Entdecken Sie unser Angebot unter www.boc-group.com</a:t>
            </a:r>
            <a:endParaRPr lang="en-GB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24" y="4892896"/>
            <a:ext cx="828000" cy="828000"/>
          </a:xfrm>
          <a:prstGeom prst="rect">
            <a:avLst/>
          </a:prstGeom>
        </p:spPr>
      </p:pic>
      <p:sp>
        <p:nvSpPr>
          <p:cNvPr id="47" name="Titel 1"/>
          <p:cNvSpPr txBox="1">
            <a:spLocks/>
          </p:cNvSpPr>
          <p:nvPr userDrawn="1"/>
        </p:nvSpPr>
        <p:spPr>
          <a:xfrm>
            <a:off x="847954" y="557639"/>
            <a:ext cx="10496085" cy="5239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BOC MANAGEMENT OFFICE – Transformation von Business &amp; IT</a:t>
            </a:r>
          </a:p>
        </p:txBody>
      </p:sp>
    </p:spTree>
    <p:extLst>
      <p:ext uri="{BB962C8B-B14F-4D97-AF65-F5344CB8AC3E}">
        <p14:creationId xmlns:p14="http://schemas.microsoft.com/office/powerpoint/2010/main" val="36746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  <p:extLst mod="1">
    <p:ext uri="{DCECCB84-F9BA-43D5-87BE-67443E8EF086}">
      <p15:sldGuideLst xmlns:p15="http://schemas.microsoft.com/office/powerpoint/2012/main">
        <p15:guide id="1" orient="horz" pos="68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00" userDrawn="1">
          <p15:clr>
            <a:srgbClr val="FBAE40"/>
          </p15:clr>
        </p15:guide>
        <p15:guide id="4" pos="715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_BOC Management 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ieren 36"/>
          <p:cNvGrpSpPr/>
          <p:nvPr userDrawn="1"/>
        </p:nvGrpSpPr>
        <p:grpSpPr>
          <a:xfrm>
            <a:off x="8709" y="5466593"/>
            <a:ext cx="12192000" cy="1252285"/>
            <a:chOff x="0" y="5973560"/>
            <a:chExt cx="13442950" cy="1398309"/>
          </a:xfrm>
          <a:solidFill>
            <a:schemeClr val="bg1">
              <a:lumMod val="95000"/>
            </a:schemeClr>
          </a:solidFill>
        </p:grpSpPr>
        <p:grpSp>
          <p:nvGrpSpPr>
            <p:cNvPr id="38" name="Gruppieren 37"/>
            <p:cNvGrpSpPr/>
            <p:nvPr/>
          </p:nvGrpSpPr>
          <p:grpSpPr>
            <a:xfrm>
              <a:off x="0" y="5974381"/>
              <a:ext cx="4392000" cy="1397488"/>
              <a:chOff x="0" y="5974381"/>
              <a:chExt cx="4392000" cy="1397488"/>
            </a:xfrm>
            <a:grpFill/>
          </p:grpSpPr>
          <p:sp>
            <p:nvSpPr>
              <p:cNvPr id="45" name="Rechteck 44"/>
              <p:cNvSpPr/>
              <p:nvPr/>
            </p:nvSpPr>
            <p:spPr>
              <a:xfrm>
                <a:off x="0" y="5974381"/>
                <a:ext cx="4392000" cy="1397488"/>
              </a:xfrm>
              <a:prstGeom prst="rect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 bwMode="auto">
              <a:xfrm>
                <a:off x="1285533" y="6488458"/>
                <a:ext cx="2033237" cy="41239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ontAwesome" pitchFamily="2" charset="0"/>
                  </a:rPr>
                  <a:t> </a:t>
                </a:r>
                <a:r>
                  <a:rPr lang="de-DE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itchFamily="34" charset="0"/>
                  </a:rPr>
                  <a:t>BERATUNG</a:t>
                </a:r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39" name="Gruppieren 38"/>
            <p:cNvGrpSpPr/>
            <p:nvPr/>
          </p:nvGrpSpPr>
          <p:grpSpPr>
            <a:xfrm>
              <a:off x="4523749" y="5973560"/>
              <a:ext cx="4392000" cy="1397488"/>
              <a:chOff x="4001726" y="5974665"/>
              <a:chExt cx="4339258" cy="1397488"/>
            </a:xfrm>
            <a:grpFill/>
          </p:grpSpPr>
          <p:sp>
            <p:nvSpPr>
              <p:cNvPr id="43" name="Rechteck 42"/>
              <p:cNvSpPr/>
              <p:nvPr/>
            </p:nvSpPr>
            <p:spPr>
              <a:xfrm>
                <a:off x="4001726" y="5974665"/>
                <a:ext cx="4339258" cy="1397488"/>
              </a:xfrm>
              <a:prstGeom prst="rect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4" name="Textfeld 43"/>
              <p:cNvSpPr txBox="1"/>
              <p:nvPr/>
            </p:nvSpPr>
            <p:spPr bwMode="auto">
              <a:xfrm>
                <a:off x="5389276" y="6488744"/>
                <a:ext cx="1640085" cy="41239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ontAwesome" pitchFamily="2" charset="0"/>
                  </a:rPr>
                  <a:t> </a:t>
                </a:r>
                <a:r>
                  <a:rPr lang="de-DE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itchFamily="34" charset="0"/>
                  </a:rPr>
                  <a:t>TRAINING</a:t>
                </a:r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40" name="Gruppieren 39"/>
            <p:cNvGrpSpPr/>
            <p:nvPr/>
          </p:nvGrpSpPr>
          <p:grpSpPr>
            <a:xfrm>
              <a:off x="9050950" y="5973560"/>
              <a:ext cx="4392000" cy="1397488"/>
              <a:chOff x="9103692" y="5974381"/>
              <a:chExt cx="4339258" cy="1397488"/>
            </a:xfrm>
            <a:grpFill/>
          </p:grpSpPr>
          <p:sp>
            <p:nvSpPr>
              <p:cNvPr id="41" name="Rechteck 40"/>
              <p:cNvSpPr/>
              <p:nvPr/>
            </p:nvSpPr>
            <p:spPr>
              <a:xfrm>
                <a:off x="9103692" y="5974381"/>
                <a:ext cx="4339258" cy="1397488"/>
              </a:xfrm>
              <a:prstGeom prst="rect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2" name="Textfeld 41"/>
              <p:cNvSpPr txBox="1"/>
              <p:nvPr/>
            </p:nvSpPr>
            <p:spPr bwMode="auto">
              <a:xfrm>
                <a:off x="10548892" y="6488458"/>
                <a:ext cx="1603499" cy="41239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ontAwesome" pitchFamily="2" charset="0"/>
                  </a:rPr>
                  <a:t> </a:t>
                </a:r>
                <a:r>
                  <a:rPr lang="de-DE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itchFamily="34" charset="0"/>
                  </a:rPr>
                  <a:t>SUPPORT</a:t>
                </a:r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</p:grpSp>
      </p:grpSp>
      <p:grpSp>
        <p:nvGrpSpPr>
          <p:cNvPr id="19" name="Gruppieren 18"/>
          <p:cNvGrpSpPr/>
          <p:nvPr userDrawn="1"/>
        </p:nvGrpSpPr>
        <p:grpSpPr>
          <a:xfrm>
            <a:off x="-2" y="5262527"/>
            <a:ext cx="12200706" cy="1440000"/>
            <a:chOff x="30502" y="5709653"/>
            <a:chExt cx="13440296" cy="1647304"/>
          </a:xfrm>
          <a:solidFill>
            <a:schemeClr val="bg1">
              <a:lumMod val="95000"/>
            </a:schemeClr>
          </a:solidFill>
        </p:grpSpPr>
        <p:sp>
          <p:nvSpPr>
            <p:cNvPr id="20" name="Rechteck 19"/>
            <p:cNvSpPr/>
            <p:nvPr/>
          </p:nvSpPr>
          <p:spPr>
            <a:xfrm>
              <a:off x="30502" y="5709653"/>
              <a:ext cx="13430702" cy="1647304"/>
            </a:xfrm>
            <a:prstGeom prst="rect">
              <a:avLst/>
            </a:prstGeom>
            <a:grpFill/>
            <a:ln w="12700" cmpd="thickThin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28" name="Textfeld 27"/>
            <p:cNvSpPr txBox="1"/>
            <p:nvPr/>
          </p:nvSpPr>
          <p:spPr bwMode="auto">
            <a:xfrm>
              <a:off x="205161" y="6051538"/>
              <a:ext cx="1908655" cy="38729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 </a:t>
              </a:r>
              <a:r>
                <a: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ontAwesome" pitchFamily="2" charset="0"/>
                </a:rPr>
                <a:t></a:t>
              </a:r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ontAwesome" pitchFamily="2" charset="0"/>
                </a:rPr>
                <a:t> </a:t>
              </a:r>
              <a:r>
                <a:rPr lang="de-DE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100% </a:t>
              </a:r>
              <a:r>
                <a:rPr lang="en-GB" sz="1400" b="1" dirty="0" err="1"/>
                <a:t>webbasiert</a:t>
              </a:r>
              <a:endPara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29" name="Textfeld 28"/>
            <p:cNvSpPr txBox="1"/>
            <p:nvPr/>
          </p:nvSpPr>
          <p:spPr bwMode="auto">
            <a:xfrm>
              <a:off x="2806495" y="6057903"/>
              <a:ext cx="2041658" cy="35208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ontAwesome" pitchFamily="2" charset="0"/>
                </a:rPr>
                <a:t> </a:t>
              </a:r>
              <a:r>
                <a:rPr lang="de-DE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Intuitive Bedienung</a:t>
              </a:r>
              <a:endPara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30" name="Textfeld 29"/>
            <p:cNvSpPr txBox="1"/>
            <p:nvPr/>
          </p:nvSpPr>
          <p:spPr bwMode="auto">
            <a:xfrm>
              <a:off x="5335749" y="6057903"/>
              <a:ext cx="3750948" cy="35208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ontAwesome" pitchFamily="2" charset="0"/>
                </a:rPr>
                <a:t> </a:t>
              </a:r>
              <a:r>
                <a:rPr lang="de-AT" sz="1400" b="1" dirty="0"/>
                <a:t>Individuelle Dashboards &amp; Sichten</a:t>
              </a:r>
              <a:endPara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31" name="Textfeld 30"/>
            <p:cNvSpPr txBox="1"/>
            <p:nvPr/>
          </p:nvSpPr>
          <p:spPr bwMode="auto">
            <a:xfrm>
              <a:off x="9131207" y="6057902"/>
              <a:ext cx="3928936" cy="35208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ontAwesome" pitchFamily="2" charset="0"/>
                </a:rPr>
                <a:t> </a:t>
              </a:r>
              <a:r>
                <a:rPr lang="en-GB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Mächtige</a:t>
              </a:r>
              <a:r>
                <a:rPr lang="en-GB" sz="1400" b="1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 Analyse- und </a:t>
              </a:r>
              <a:r>
                <a:rPr lang="en-GB" sz="1400" b="1" baseline="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Reportingfunktionen</a:t>
              </a:r>
              <a:endPara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32" name="Textfeld 31"/>
            <p:cNvSpPr txBox="1"/>
            <p:nvPr/>
          </p:nvSpPr>
          <p:spPr bwMode="auto">
            <a:xfrm>
              <a:off x="205161" y="6701555"/>
              <a:ext cx="2446194" cy="35208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 </a:t>
              </a:r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ontAwesome" pitchFamily="2" charset="0"/>
                </a:rPr>
                <a:t> </a:t>
              </a:r>
              <a:r>
                <a:rPr lang="en-GB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Erweiterbare</a:t>
              </a:r>
              <a:r>
                <a:rPr lang="en-GB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 </a:t>
              </a:r>
              <a:r>
                <a:rPr lang="en-GB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Szenarien</a:t>
              </a:r>
              <a:endPara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33" name="Textfeld 32"/>
            <p:cNvSpPr txBox="1"/>
            <p:nvPr/>
          </p:nvSpPr>
          <p:spPr bwMode="auto">
            <a:xfrm>
              <a:off x="2806495" y="6712849"/>
              <a:ext cx="2350192" cy="35208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ontAwesome" pitchFamily="2" charset="0"/>
                </a:rPr>
                <a:t> </a:t>
              </a:r>
              <a:r>
                <a:rPr lang="de-DE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Flexible Konfiguration</a:t>
              </a:r>
              <a:endPara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34" name="Textfeld 33"/>
            <p:cNvSpPr txBox="1"/>
            <p:nvPr/>
          </p:nvSpPr>
          <p:spPr bwMode="auto">
            <a:xfrm>
              <a:off x="5335749" y="6722833"/>
              <a:ext cx="3492996" cy="35208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ontAwesome" pitchFamily="2" charset="0"/>
                </a:rPr>
                <a:t> </a:t>
              </a:r>
              <a:r>
                <a:rPr lang="en-GB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Nahtlose</a:t>
              </a:r>
              <a:r>
                <a:rPr lang="en-GB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 Integration </a:t>
              </a:r>
              <a:r>
                <a:rPr lang="en-GB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mit</a:t>
              </a:r>
              <a:r>
                <a:rPr lang="en-GB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 </a:t>
              </a:r>
              <a:r>
                <a:rPr lang="en-GB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Drittanbietern</a:t>
              </a:r>
              <a:endPara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35" name="Textfeld 34"/>
            <p:cNvSpPr txBox="1"/>
            <p:nvPr/>
          </p:nvSpPr>
          <p:spPr bwMode="auto">
            <a:xfrm>
              <a:off x="9131207" y="6701931"/>
              <a:ext cx="4339591" cy="35208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ontAwesome" pitchFamily="2" charset="0"/>
                </a:rPr>
                <a:t> </a:t>
              </a:r>
              <a:r>
                <a:rPr lang="en-GB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Kommunikations</a:t>
              </a:r>
              <a:r>
                <a:rPr lang="en-GB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-  &amp; </a:t>
              </a:r>
              <a:r>
                <a:rPr lang="en-GB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Kollaborationsmechanismen</a:t>
              </a:r>
              <a:endPara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endParaRPr>
            </a:p>
          </p:txBody>
        </p:sp>
      </p:grpSp>
      <p:sp>
        <p:nvSpPr>
          <p:cNvPr id="10" name="Rechteck 9"/>
          <p:cNvSpPr/>
          <p:nvPr userDrawn="1"/>
        </p:nvSpPr>
        <p:spPr>
          <a:xfrm>
            <a:off x="-1" y="6710703"/>
            <a:ext cx="12191999" cy="147297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9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© BOC Group  |  boc@boc-group.com</a:t>
            </a:r>
            <a:r>
              <a:rPr lang="de-AT" altLang="de-DE" sz="900" dirty="0">
                <a:latin typeface="Arial Narrow" pitchFamily="34" charset="0"/>
                <a:cs typeface="Arial" charset="0"/>
              </a:rPr>
              <a:t> </a:t>
            </a:r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11977700" y="2440908"/>
            <a:ext cx="214300" cy="1990189"/>
            <a:chOff x="10440363" y="2493961"/>
            <a:chExt cx="288926" cy="2432052"/>
          </a:xfrm>
        </p:grpSpPr>
        <p:sp>
          <p:nvSpPr>
            <p:cNvPr id="12" name="Rechteck 7"/>
            <p:cNvSpPr>
              <a:spLocks noChangeArrowheads="1"/>
            </p:cNvSpPr>
            <p:nvPr userDrawn="1"/>
          </p:nvSpPr>
          <p:spPr bwMode="auto">
            <a:xfrm>
              <a:off x="10440364" y="3256491"/>
              <a:ext cx="288925" cy="144462"/>
            </a:xfrm>
            <a:prstGeom prst="rect">
              <a:avLst/>
            </a:prstGeom>
            <a:solidFill>
              <a:srgbClr val="0066B0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 altLang="de-DE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3" name="Rechteck 12"/>
            <p:cNvSpPr/>
            <p:nvPr userDrawn="1"/>
          </p:nvSpPr>
          <p:spPr bwMode="auto">
            <a:xfrm>
              <a:off x="10440364" y="2493961"/>
              <a:ext cx="288925" cy="144462"/>
            </a:xfrm>
            <a:prstGeom prst="rect">
              <a:avLst/>
            </a:prstGeom>
            <a:solidFill>
              <a:srgbClr val="FB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4" name="Rechteck 13"/>
            <p:cNvSpPr/>
            <p:nvPr userDrawn="1"/>
          </p:nvSpPr>
          <p:spPr bwMode="auto">
            <a:xfrm>
              <a:off x="10440363" y="4019020"/>
              <a:ext cx="288925" cy="144463"/>
            </a:xfrm>
            <a:prstGeom prst="rect">
              <a:avLst/>
            </a:prstGeom>
            <a:solidFill>
              <a:srgbClr val="E305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/>
            </a:p>
          </p:txBody>
        </p:sp>
        <p:sp>
          <p:nvSpPr>
            <p:cNvPr id="15" name="Rechteck 14"/>
            <p:cNvSpPr/>
            <p:nvPr userDrawn="1"/>
          </p:nvSpPr>
          <p:spPr bwMode="auto">
            <a:xfrm>
              <a:off x="10440364" y="4781550"/>
              <a:ext cx="288925" cy="144463"/>
            </a:xfrm>
            <a:prstGeom prst="rect">
              <a:avLst/>
            </a:prstGeom>
            <a:solidFill>
              <a:srgbClr val="009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pic>
        <p:nvPicPr>
          <p:cNvPr id="18" name="Grafik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9" y="1437613"/>
            <a:ext cx="3265729" cy="2048214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8" y="1442507"/>
            <a:ext cx="3265729" cy="2048214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 bwMode="auto">
          <a:xfrm>
            <a:off x="4552405" y="3683534"/>
            <a:ext cx="3188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endParaRPr lang="de-DE" b="1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656" y="1509437"/>
            <a:ext cx="3265729" cy="2048215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77469" y="3747997"/>
            <a:ext cx="2415064" cy="5805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Geschäftsprozess-management</a:t>
            </a:r>
            <a:endParaRPr lang="en-GB" dirty="0"/>
          </a:p>
        </p:txBody>
      </p:sp>
      <p:sp>
        <p:nvSpPr>
          <p:cNvPr id="25" name="Textplatzhalter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048785" y="3747997"/>
            <a:ext cx="2195513" cy="5805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GOVERNANCE, RISK &amp; COMPLIANCE</a:t>
            </a:r>
          </a:p>
        </p:txBody>
      </p:sp>
      <p:sp>
        <p:nvSpPr>
          <p:cNvPr id="26" name="Textplatzhalter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499621" y="3755307"/>
            <a:ext cx="3058204" cy="5805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800" b="1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ctr">
              <a:spcAft>
                <a:spcPts val="600"/>
              </a:spcAft>
            </a:pPr>
            <a:r>
              <a:rPr lang="de-DE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ENTERPRISE ARCHITECTURE MANAGEMENT</a:t>
            </a:r>
          </a:p>
        </p:txBody>
      </p:sp>
      <p:sp>
        <p:nvSpPr>
          <p:cNvPr id="27" name="Foliennummernplatzhalter 5"/>
          <p:cNvSpPr txBox="1">
            <a:spLocks/>
          </p:cNvSpPr>
          <p:nvPr userDrawn="1"/>
        </p:nvSpPr>
        <p:spPr bwMode="auto">
          <a:xfrm>
            <a:off x="11391937" y="6694351"/>
            <a:ext cx="838125" cy="1800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D4D4D"/>
                </a:solidFill>
                <a:latin typeface="Arial Narrow" pitchFamily="34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fld id="{840733A4-9D99-4957-BA8A-101F78A09E1B}" type="slidenum">
              <a:rPr lang="de-DE" altLang="de-DE" sz="900"/>
              <a:pPr lvl="0" algn="ctr"/>
              <a:t>‹#›</a:t>
            </a:fld>
            <a:endParaRPr lang="de-DE" altLang="de-DE" sz="900" dirty="0"/>
          </a:p>
        </p:txBody>
      </p:sp>
      <p:sp>
        <p:nvSpPr>
          <p:cNvPr id="47" name="Titel 1"/>
          <p:cNvSpPr txBox="1">
            <a:spLocks/>
          </p:cNvSpPr>
          <p:nvPr userDrawn="1"/>
        </p:nvSpPr>
        <p:spPr>
          <a:xfrm>
            <a:off x="847954" y="557639"/>
            <a:ext cx="10496085" cy="5239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BOC MANAGEMENT OFFICE – Transformation von Business &amp; IT</a:t>
            </a:r>
          </a:p>
        </p:txBody>
      </p:sp>
    </p:spTree>
    <p:extLst>
      <p:ext uri="{BB962C8B-B14F-4D97-AF65-F5344CB8AC3E}">
        <p14:creationId xmlns:p14="http://schemas.microsoft.com/office/powerpoint/2010/main" val="227509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00">
          <p15:clr>
            <a:srgbClr val="FBAE40"/>
          </p15:clr>
        </p15:guide>
        <p15:guide id="4" pos="715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ro_BOC Management 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ieren 36"/>
          <p:cNvGrpSpPr/>
          <p:nvPr userDrawn="1"/>
        </p:nvGrpSpPr>
        <p:grpSpPr>
          <a:xfrm>
            <a:off x="8709" y="5466593"/>
            <a:ext cx="12192000" cy="1252285"/>
            <a:chOff x="0" y="5973560"/>
            <a:chExt cx="13442950" cy="1398309"/>
          </a:xfrm>
          <a:solidFill>
            <a:schemeClr val="bg1">
              <a:lumMod val="95000"/>
            </a:schemeClr>
          </a:solidFill>
        </p:grpSpPr>
        <p:grpSp>
          <p:nvGrpSpPr>
            <p:cNvPr id="38" name="Gruppieren 37"/>
            <p:cNvGrpSpPr/>
            <p:nvPr/>
          </p:nvGrpSpPr>
          <p:grpSpPr>
            <a:xfrm>
              <a:off x="0" y="5974381"/>
              <a:ext cx="4392000" cy="1397488"/>
              <a:chOff x="0" y="5974381"/>
              <a:chExt cx="4392000" cy="1397488"/>
            </a:xfrm>
            <a:grpFill/>
          </p:grpSpPr>
          <p:sp>
            <p:nvSpPr>
              <p:cNvPr id="45" name="Rechteck 44"/>
              <p:cNvSpPr/>
              <p:nvPr/>
            </p:nvSpPr>
            <p:spPr>
              <a:xfrm>
                <a:off x="0" y="5974381"/>
                <a:ext cx="4392000" cy="1397488"/>
              </a:xfrm>
              <a:prstGeom prst="rect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 bwMode="auto">
              <a:xfrm>
                <a:off x="1285533" y="6488458"/>
                <a:ext cx="2033237" cy="41239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ontAwesome" pitchFamily="2" charset="0"/>
                  </a:rPr>
                  <a:t> </a:t>
                </a:r>
                <a:r>
                  <a:rPr lang="de-DE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itchFamily="34" charset="0"/>
                  </a:rPr>
                  <a:t>BERATUNG</a:t>
                </a:r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39" name="Gruppieren 38"/>
            <p:cNvGrpSpPr/>
            <p:nvPr/>
          </p:nvGrpSpPr>
          <p:grpSpPr>
            <a:xfrm>
              <a:off x="4523749" y="5973560"/>
              <a:ext cx="4392000" cy="1397488"/>
              <a:chOff x="4001726" y="5974665"/>
              <a:chExt cx="4339258" cy="1397488"/>
            </a:xfrm>
            <a:grpFill/>
          </p:grpSpPr>
          <p:sp>
            <p:nvSpPr>
              <p:cNvPr id="43" name="Rechteck 42"/>
              <p:cNvSpPr/>
              <p:nvPr/>
            </p:nvSpPr>
            <p:spPr>
              <a:xfrm>
                <a:off x="4001726" y="5974665"/>
                <a:ext cx="4339258" cy="1397488"/>
              </a:xfrm>
              <a:prstGeom prst="rect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4" name="Textfeld 43"/>
              <p:cNvSpPr txBox="1"/>
              <p:nvPr/>
            </p:nvSpPr>
            <p:spPr bwMode="auto">
              <a:xfrm>
                <a:off x="5389276" y="6488744"/>
                <a:ext cx="1640085" cy="41239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ontAwesome" pitchFamily="2" charset="0"/>
                  </a:rPr>
                  <a:t> </a:t>
                </a:r>
                <a:r>
                  <a:rPr lang="de-DE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itchFamily="34" charset="0"/>
                  </a:rPr>
                  <a:t>TRAINING</a:t>
                </a:r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40" name="Gruppieren 39"/>
            <p:cNvGrpSpPr/>
            <p:nvPr/>
          </p:nvGrpSpPr>
          <p:grpSpPr>
            <a:xfrm>
              <a:off x="9050950" y="5973560"/>
              <a:ext cx="4392000" cy="1397488"/>
              <a:chOff x="9103692" y="5974381"/>
              <a:chExt cx="4339258" cy="1397488"/>
            </a:xfrm>
            <a:grpFill/>
          </p:grpSpPr>
          <p:sp>
            <p:nvSpPr>
              <p:cNvPr id="41" name="Rechteck 40"/>
              <p:cNvSpPr/>
              <p:nvPr/>
            </p:nvSpPr>
            <p:spPr>
              <a:xfrm>
                <a:off x="9103692" y="5974381"/>
                <a:ext cx="4339258" cy="1397488"/>
              </a:xfrm>
              <a:prstGeom prst="rect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2" name="Textfeld 41"/>
              <p:cNvSpPr txBox="1"/>
              <p:nvPr/>
            </p:nvSpPr>
            <p:spPr bwMode="auto">
              <a:xfrm>
                <a:off x="10548892" y="6488458"/>
                <a:ext cx="1603499" cy="41239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ontAwesome" pitchFamily="2" charset="0"/>
                  </a:rPr>
                  <a:t> </a:t>
                </a:r>
                <a:r>
                  <a:rPr lang="de-DE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itchFamily="34" charset="0"/>
                  </a:rPr>
                  <a:t>SUPPORT</a:t>
                </a:r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</p:grpSp>
      </p:grpSp>
      <p:sp>
        <p:nvSpPr>
          <p:cNvPr id="10" name="Rechteck 9"/>
          <p:cNvSpPr/>
          <p:nvPr userDrawn="1"/>
        </p:nvSpPr>
        <p:spPr>
          <a:xfrm>
            <a:off x="-1" y="6710703"/>
            <a:ext cx="12191999" cy="147297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9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© BOC Group  |  boc@boc-group.com</a:t>
            </a:r>
            <a:r>
              <a:rPr lang="de-AT" altLang="de-DE" sz="900" dirty="0">
                <a:latin typeface="Arial Narrow" pitchFamily="34" charset="0"/>
                <a:cs typeface="Arial" charset="0"/>
              </a:rPr>
              <a:t> </a:t>
            </a:r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11977700" y="2440908"/>
            <a:ext cx="214300" cy="1990189"/>
            <a:chOff x="10440363" y="2493961"/>
            <a:chExt cx="288926" cy="2432052"/>
          </a:xfrm>
        </p:grpSpPr>
        <p:sp>
          <p:nvSpPr>
            <p:cNvPr id="12" name="Rechteck 7"/>
            <p:cNvSpPr>
              <a:spLocks noChangeArrowheads="1"/>
            </p:cNvSpPr>
            <p:nvPr userDrawn="1"/>
          </p:nvSpPr>
          <p:spPr bwMode="auto">
            <a:xfrm>
              <a:off x="10440364" y="3256491"/>
              <a:ext cx="288925" cy="144462"/>
            </a:xfrm>
            <a:prstGeom prst="rect">
              <a:avLst/>
            </a:prstGeom>
            <a:solidFill>
              <a:srgbClr val="0066B0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 altLang="de-DE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3" name="Rechteck 12"/>
            <p:cNvSpPr/>
            <p:nvPr userDrawn="1"/>
          </p:nvSpPr>
          <p:spPr bwMode="auto">
            <a:xfrm>
              <a:off x="10440364" y="2493961"/>
              <a:ext cx="288925" cy="144462"/>
            </a:xfrm>
            <a:prstGeom prst="rect">
              <a:avLst/>
            </a:prstGeom>
            <a:solidFill>
              <a:srgbClr val="FB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4" name="Rechteck 13"/>
            <p:cNvSpPr/>
            <p:nvPr userDrawn="1"/>
          </p:nvSpPr>
          <p:spPr bwMode="auto">
            <a:xfrm>
              <a:off x="10440363" y="4019020"/>
              <a:ext cx="288925" cy="144463"/>
            </a:xfrm>
            <a:prstGeom prst="rect">
              <a:avLst/>
            </a:prstGeom>
            <a:solidFill>
              <a:srgbClr val="E305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/>
            </a:p>
          </p:txBody>
        </p:sp>
        <p:sp>
          <p:nvSpPr>
            <p:cNvPr id="15" name="Rechteck 14"/>
            <p:cNvSpPr/>
            <p:nvPr userDrawn="1"/>
          </p:nvSpPr>
          <p:spPr bwMode="auto">
            <a:xfrm>
              <a:off x="10440364" y="4781550"/>
              <a:ext cx="288925" cy="144463"/>
            </a:xfrm>
            <a:prstGeom prst="rect">
              <a:avLst/>
            </a:prstGeom>
            <a:solidFill>
              <a:srgbClr val="009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pic>
        <p:nvPicPr>
          <p:cNvPr id="18" name="Grafik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9" y="1437613"/>
            <a:ext cx="3265729" cy="2048214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8" y="1442507"/>
            <a:ext cx="3265729" cy="2048214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 bwMode="auto">
          <a:xfrm>
            <a:off x="4552405" y="3683534"/>
            <a:ext cx="3188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endParaRPr lang="de-DE" b="1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656" y="1509437"/>
            <a:ext cx="3265729" cy="2048215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77469" y="3747997"/>
            <a:ext cx="2415064" cy="5805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Geschäftsprozess-management</a:t>
            </a:r>
            <a:endParaRPr lang="en-GB" dirty="0"/>
          </a:p>
        </p:txBody>
      </p:sp>
      <p:sp>
        <p:nvSpPr>
          <p:cNvPr id="25" name="Textplatzhalter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048785" y="3747997"/>
            <a:ext cx="2195513" cy="5805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GOVERNANCE, RISK &amp; COMPLIANCE</a:t>
            </a:r>
          </a:p>
        </p:txBody>
      </p:sp>
      <p:sp>
        <p:nvSpPr>
          <p:cNvPr id="26" name="Textplatzhalter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499621" y="3755307"/>
            <a:ext cx="3058204" cy="5805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800" b="1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ctr">
              <a:spcAft>
                <a:spcPts val="600"/>
              </a:spcAft>
            </a:pPr>
            <a:r>
              <a:rPr lang="de-DE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ENTERPRISE ARCHITECTURE MANAGEMENT</a:t>
            </a:r>
          </a:p>
        </p:txBody>
      </p:sp>
      <p:sp>
        <p:nvSpPr>
          <p:cNvPr id="27" name="Foliennummernplatzhalter 5"/>
          <p:cNvSpPr txBox="1">
            <a:spLocks/>
          </p:cNvSpPr>
          <p:nvPr userDrawn="1"/>
        </p:nvSpPr>
        <p:spPr bwMode="auto">
          <a:xfrm>
            <a:off x="11391937" y="6694351"/>
            <a:ext cx="838125" cy="1800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D4D4D"/>
                </a:solidFill>
                <a:latin typeface="Arial Narrow" pitchFamily="34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fld id="{840733A4-9D99-4957-BA8A-101F78A09E1B}" type="slidenum">
              <a:rPr lang="de-DE" altLang="de-DE" sz="900"/>
              <a:pPr lvl="0" algn="ctr"/>
              <a:t>‹#›</a:t>
            </a:fld>
            <a:endParaRPr lang="de-DE" altLang="de-DE" sz="900" dirty="0"/>
          </a:p>
        </p:txBody>
      </p:sp>
      <p:sp>
        <p:nvSpPr>
          <p:cNvPr id="36" name="Rechteck 35"/>
          <p:cNvSpPr/>
          <p:nvPr userDrawn="1"/>
        </p:nvSpPr>
        <p:spPr>
          <a:xfrm>
            <a:off x="-2" y="5112951"/>
            <a:ext cx="12191999" cy="360050"/>
          </a:xfrm>
          <a:prstGeom prst="rect">
            <a:avLst/>
          </a:prstGeom>
          <a:solidFill>
            <a:schemeClr val="bg1">
              <a:lumMod val="85000"/>
              <a:alpha val="99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  <a:latin typeface="Arial Narrow" pitchFamily="34" charset="0"/>
              </a:rPr>
              <a:t>Entdecken Sie unser Angebot unter </a:t>
            </a:r>
            <a:r>
              <a:rPr lang="de-DE" sz="1600" b="1" dirty="0">
                <a:solidFill>
                  <a:schemeClr val="tx1"/>
                </a:solidFill>
                <a:latin typeface="Arial Narrow" pitchFamily="34" charset="0"/>
                <a:hlinkClick r:id="rId5"/>
              </a:rPr>
              <a:t>www.boc-group.com</a:t>
            </a:r>
            <a:endParaRPr lang="en-GB" sz="16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24" y="4892896"/>
            <a:ext cx="828000" cy="828000"/>
          </a:xfrm>
          <a:prstGeom prst="rect">
            <a:avLst/>
          </a:prstGeom>
        </p:spPr>
      </p:pic>
      <p:sp>
        <p:nvSpPr>
          <p:cNvPr id="47" name="Titel 1"/>
          <p:cNvSpPr txBox="1">
            <a:spLocks/>
          </p:cNvSpPr>
          <p:nvPr userDrawn="1"/>
        </p:nvSpPr>
        <p:spPr>
          <a:xfrm>
            <a:off x="847954" y="557639"/>
            <a:ext cx="10496085" cy="5239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BOC MANAGEMENT OFFICE – Transformation von Business &amp; IT</a:t>
            </a:r>
          </a:p>
        </p:txBody>
      </p:sp>
    </p:spTree>
    <p:extLst>
      <p:ext uri="{BB962C8B-B14F-4D97-AF65-F5344CB8AC3E}">
        <p14:creationId xmlns:p14="http://schemas.microsoft.com/office/powerpoint/2010/main" val="348588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  <p:extLst mod="1"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00">
          <p15:clr>
            <a:srgbClr val="FBAE40"/>
          </p15:clr>
        </p15:guide>
        <p15:guide id="4" pos="715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Customer and Analy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>
          <a:xfrm>
            <a:off x="2554" y="1354179"/>
            <a:ext cx="11255551" cy="36506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6" name="Flussdiagramm: Manuelle Eingabe 25"/>
          <p:cNvSpPr/>
          <p:nvPr userDrawn="1"/>
        </p:nvSpPr>
        <p:spPr>
          <a:xfrm rot="16200000">
            <a:off x="5804139" y="323669"/>
            <a:ext cx="6710701" cy="6063361"/>
          </a:xfrm>
          <a:prstGeom prst="flowChartManualInput">
            <a:avLst/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" r="-59353"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 Narrow" pitchFamily="34" charset="0"/>
            </a:endParaRPr>
          </a:p>
        </p:txBody>
      </p:sp>
      <p:sp>
        <p:nvSpPr>
          <p:cNvPr id="21" name="Flussdiagramm: Manuelle Eingabe 20"/>
          <p:cNvSpPr/>
          <p:nvPr userDrawn="1"/>
        </p:nvSpPr>
        <p:spPr>
          <a:xfrm rot="16200000">
            <a:off x="5803312" y="323664"/>
            <a:ext cx="6710701" cy="6063363"/>
          </a:xfrm>
          <a:prstGeom prst="flowChartManualInput">
            <a:avLst/>
          </a:prstGeom>
          <a:solidFill>
            <a:schemeClr val="tx1">
              <a:alpha val="27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 Narrow" pitchFamily="34" charset="0"/>
            </a:endParaRPr>
          </a:p>
        </p:txBody>
      </p:sp>
      <p:sp>
        <p:nvSpPr>
          <p:cNvPr id="17" name="Rechteck 16"/>
          <p:cNvSpPr/>
          <p:nvPr userDrawn="1"/>
        </p:nvSpPr>
        <p:spPr>
          <a:xfrm>
            <a:off x="846909" y="5250370"/>
            <a:ext cx="14740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dirty="0">
                <a:solidFill>
                  <a:schemeClr val="bg1">
                    <a:lumMod val="85000"/>
                  </a:schemeClr>
                </a:solidFill>
                <a:latin typeface="FontAwesome" pitchFamily="2" charset="0"/>
              </a:rPr>
              <a:t></a:t>
            </a:r>
            <a:endParaRPr lang="en-GB" sz="8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-1" y="6710703"/>
            <a:ext cx="12191999" cy="147297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9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© BOC Group  |  boc@boc-group.com</a:t>
            </a:r>
            <a:r>
              <a:rPr lang="de-AT" altLang="de-DE" sz="900" dirty="0">
                <a:latin typeface="Arial Narrow" pitchFamily="34" charset="0"/>
                <a:cs typeface="Arial" charset="0"/>
              </a:rPr>
              <a:t> </a:t>
            </a:r>
          </a:p>
        </p:txBody>
      </p:sp>
      <p:sp>
        <p:nvSpPr>
          <p:cNvPr id="18" name="Foliennummernplatzhalter 5"/>
          <p:cNvSpPr txBox="1">
            <a:spLocks/>
          </p:cNvSpPr>
          <p:nvPr userDrawn="1"/>
        </p:nvSpPr>
        <p:spPr bwMode="auto">
          <a:xfrm>
            <a:off x="11391937" y="6694351"/>
            <a:ext cx="838125" cy="1800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D4D4D"/>
                </a:solidFill>
                <a:latin typeface="Arial Narrow" pitchFamily="34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fld id="{840733A4-9D99-4957-BA8A-101F78A09E1B}" type="slidenum">
              <a:rPr lang="de-DE" altLang="de-DE" sz="900"/>
              <a:pPr lvl="0" algn="ctr"/>
              <a:t>‹#›</a:t>
            </a:fld>
            <a:endParaRPr lang="de-DE" altLang="de-DE" sz="900" dirty="0"/>
          </a:p>
        </p:txBody>
      </p:sp>
      <p:grpSp>
        <p:nvGrpSpPr>
          <p:cNvPr id="29" name="Gruppieren 28"/>
          <p:cNvGrpSpPr/>
          <p:nvPr userDrawn="1"/>
        </p:nvGrpSpPr>
        <p:grpSpPr>
          <a:xfrm>
            <a:off x="8484230" y="5068213"/>
            <a:ext cx="3250435" cy="1314284"/>
            <a:chOff x="3918218" y="5973130"/>
            <a:chExt cx="3250435" cy="1314284"/>
          </a:xfrm>
        </p:grpSpPr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098" y="6468146"/>
              <a:ext cx="2722860" cy="819268"/>
            </a:xfrm>
            <a:prstGeom prst="rect">
              <a:avLst/>
            </a:prstGeom>
          </p:spPr>
        </p:pic>
        <p:sp>
          <p:nvSpPr>
            <p:cNvPr id="31" name="Rechteck 30"/>
            <p:cNvSpPr/>
            <p:nvPr/>
          </p:nvSpPr>
          <p:spPr>
            <a:xfrm>
              <a:off x="3918218" y="5973130"/>
              <a:ext cx="3250435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000" dirty="0">
                  <a:solidFill>
                    <a:srgbClr val="EFC518"/>
                  </a:solidFill>
                  <a:latin typeface="FontAwesome" pitchFamily="2" charset="0"/>
                </a:rPr>
                <a:t></a:t>
              </a:r>
              <a:r>
                <a:rPr lang="en-GB" sz="3000" dirty="0">
                  <a:latin typeface="FontAwesome" pitchFamily="2" charset="0"/>
                </a:rPr>
                <a:t> </a:t>
              </a:r>
              <a:r>
                <a:rPr lang="en-GB" sz="3000" dirty="0">
                  <a:solidFill>
                    <a:srgbClr val="EFC518"/>
                  </a:solidFill>
                  <a:latin typeface="FontAwesome" pitchFamily="2" charset="0"/>
                </a:rPr>
                <a:t>   </a:t>
              </a:r>
            </a:p>
          </p:txBody>
        </p:sp>
      </p:grpSp>
      <p:sp>
        <p:nvSpPr>
          <p:cNvPr id="15" name="Titel 1"/>
          <p:cNvSpPr txBox="1">
            <a:spLocks/>
          </p:cNvSpPr>
          <p:nvPr userDrawn="1"/>
        </p:nvSpPr>
        <p:spPr>
          <a:xfrm>
            <a:off x="838198" y="547724"/>
            <a:ext cx="10515600" cy="5239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Bewertungen:</a:t>
            </a:r>
            <a:r>
              <a:rPr lang="de-DE" baseline="0" dirty="0"/>
              <a:t> </a:t>
            </a:r>
            <a:r>
              <a:rPr lang="de-DE" dirty="0"/>
              <a:t>Kunden</a:t>
            </a:r>
            <a:r>
              <a:rPr lang="de-DE" baseline="0" dirty="0"/>
              <a:t> &amp; Analysten</a:t>
            </a:r>
            <a:endParaRPr lang="en-GB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1471602" y="5803586"/>
            <a:ext cx="2787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cap="all" baseline="0" dirty="0"/>
              <a:t>ERFAHREN SIE MEHR ONLINE</a:t>
            </a:r>
            <a:endParaRPr lang="en-GB" sz="1600" b="1" cap="all" baseline="0" dirty="0"/>
          </a:p>
        </p:txBody>
      </p:sp>
      <p:sp>
        <p:nvSpPr>
          <p:cNvPr id="3" name="Textfeld 2"/>
          <p:cNvSpPr txBox="1"/>
          <p:nvPr userDrawn="1"/>
        </p:nvSpPr>
        <p:spPr>
          <a:xfrm>
            <a:off x="846908" y="1493278"/>
            <a:ext cx="5518033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 3" pitchFamily="18" charset="2"/>
              <a:buChar char=""/>
              <a:tabLst/>
              <a:defRPr/>
            </a:pPr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“Leader” </a:t>
            </a:r>
            <a:r>
              <a:rPr lang="en-GB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</a:t>
            </a:r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Bereich</a:t>
            </a:r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Enterprise Architecture Management, </a:t>
            </a:r>
            <a:r>
              <a:rPr lang="en-GB" sz="1800" dirty="0"/>
              <a:t>The Forrester Wave™: “Enterprise Architecture Management Suites, Q2 2017”</a:t>
            </a:r>
            <a:endParaRPr lang="en-GB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 3" pitchFamily="18" charset="2"/>
              <a:buChar char=""/>
              <a:tabLst/>
              <a:defRPr/>
            </a:pPr>
            <a:r>
              <a:rPr lang="en-GB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Debüt</a:t>
            </a: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</a:t>
            </a: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Gartner Magic Quadrant 2017</a:t>
            </a:r>
            <a:b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für</a:t>
            </a: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Enterprise Architecture Tools</a:t>
            </a:r>
            <a:endParaRPr lang="en-GB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 3" pitchFamily="18" charset="2"/>
              <a:buChar char=""/>
              <a:tabLst/>
              <a:defRPr/>
            </a:pPr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Gartner Market Guide </a:t>
            </a:r>
            <a:r>
              <a:rPr lang="en-GB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für</a:t>
            </a:r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Enterprise Business Process Analysis</a:t>
            </a: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“Representative Vendor” </a:t>
            </a:r>
            <a:r>
              <a:rPr lang="en-GB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mit</a:t>
            </a: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ADONIS</a:t>
            </a:r>
          </a:p>
          <a:p>
            <a:pPr marL="273050" marR="0" lvl="0" indent="-27305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 3" pitchFamily="18" charset="2"/>
              <a:buChar char=""/>
              <a:tabLst/>
              <a:defRPr/>
            </a:pPr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OVUM </a:t>
            </a:r>
            <a:r>
              <a:rPr lang="en-GB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hat </a:t>
            </a:r>
            <a:r>
              <a:rPr lang="en-GB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unsere</a:t>
            </a:r>
            <a:r>
              <a:rPr lang="en-GB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führende</a:t>
            </a:r>
            <a:r>
              <a:rPr lang="en-GB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EAM-Suite</a:t>
            </a:r>
            <a:r>
              <a:rPr lang="en-GB" sz="1800" b="0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ADOIT </a:t>
            </a:r>
            <a:br>
              <a:rPr lang="en-GB" sz="1800" b="0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“auf </a:t>
            </a:r>
            <a:r>
              <a:rPr lang="en-GB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dem</a:t>
            </a:r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Radar”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665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731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_Part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Rechteck 1145"/>
          <p:cNvSpPr/>
          <p:nvPr userDrawn="1"/>
        </p:nvSpPr>
        <p:spPr>
          <a:xfrm>
            <a:off x="-1" y="6710703"/>
            <a:ext cx="12191999" cy="147297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9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© BOC Group  |  boc@boc-group.com</a:t>
            </a:r>
            <a:r>
              <a:rPr lang="de-AT" altLang="de-DE" sz="900" dirty="0">
                <a:latin typeface="Arial Narrow" pitchFamily="34" charset="0"/>
                <a:cs typeface="Arial" charset="0"/>
              </a:rPr>
              <a:t> </a:t>
            </a:r>
          </a:p>
        </p:txBody>
      </p:sp>
      <p:sp>
        <p:nvSpPr>
          <p:cNvPr id="1147" name="Foliennummernplatzhalter 5"/>
          <p:cNvSpPr txBox="1">
            <a:spLocks/>
          </p:cNvSpPr>
          <p:nvPr userDrawn="1"/>
        </p:nvSpPr>
        <p:spPr bwMode="auto">
          <a:xfrm>
            <a:off x="11391937" y="6694351"/>
            <a:ext cx="838125" cy="1800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D4D4D"/>
                </a:solidFill>
                <a:latin typeface="Arial Narrow" pitchFamily="34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fld id="{840733A4-9D99-4957-BA8A-101F78A09E1B}" type="slidenum">
              <a:rPr lang="de-DE" altLang="de-DE" sz="900"/>
              <a:pPr lvl="0" algn="ctr"/>
              <a:t>‹#›</a:t>
            </a:fld>
            <a:endParaRPr lang="de-DE" altLang="de-DE" sz="900" dirty="0"/>
          </a:p>
        </p:txBody>
      </p:sp>
      <p:sp>
        <p:nvSpPr>
          <p:cNvPr id="29" name="Titel 1"/>
          <p:cNvSpPr txBox="1">
            <a:spLocks/>
          </p:cNvSpPr>
          <p:nvPr userDrawn="1"/>
        </p:nvSpPr>
        <p:spPr>
          <a:xfrm>
            <a:off x="838198" y="547724"/>
            <a:ext cx="10515600" cy="5239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aseline="0" dirty="0"/>
              <a:t>Das erwartet Sie im heutigen Webinar</a:t>
            </a:r>
            <a:endParaRPr lang="en-GB" dirty="0"/>
          </a:p>
        </p:txBody>
      </p:sp>
      <p:sp>
        <p:nvSpPr>
          <p:cNvPr id="33" name="Rechteck 32"/>
          <p:cNvSpPr/>
          <p:nvPr userDrawn="1"/>
        </p:nvSpPr>
        <p:spPr>
          <a:xfrm>
            <a:off x="950402" y="1927240"/>
            <a:ext cx="900000" cy="900000"/>
          </a:xfrm>
          <a:prstGeom prst="rect">
            <a:avLst/>
          </a:prstGeom>
          <a:solidFill>
            <a:srgbClr val="0A67A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Arial Narrow" pitchFamily="34" charset="0"/>
              </a:rPr>
              <a:t>1</a:t>
            </a:r>
            <a:endParaRPr lang="en-GB" sz="2400" b="1" dirty="0">
              <a:latin typeface="Arial Narrow" pitchFamily="34" charset="0"/>
            </a:endParaRPr>
          </a:p>
        </p:txBody>
      </p:sp>
      <p:sp>
        <p:nvSpPr>
          <p:cNvPr id="35" name="Rechteck 34"/>
          <p:cNvSpPr/>
          <p:nvPr userDrawn="1"/>
        </p:nvSpPr>
        <p:spPr>
          <a:xfrm>
            <a:off x="950402" y="3044619"/>
            <a:ext cx="900000" cy="900000"/>
          </a:xfrm>
          <a:prstGeom prst="rect">
            <a:avLst/>
          </a:prstGeom>
          <a:solidFill>
            <a:srgbClr val="59AC7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Arial Narrow" pitchFamily="34" charset="0"/>
              </a:rPr>
              <a:t>2</a:t>
            </a:r>
            <a:endParaRPr lang="en-GB" sz="2400" b="1" dirty="0">
              <a:latin typeface="Arial Narrow" pitchFamily="34" charset="0"/>
            </a:endParaRPr>
          </a:p>
        </p:txBody>
      </p:sp>
      <p:sp>
        <p:nvSpPr>
          <p:cNvPr id="36" name="Rechteck 35"/>
          <p:cNvSpPr/>
          <p:nvPr userDrawn="1"/>
        </p:nvSpPr>
        <p:spPr>
          <a:xfrm>
            <a:off x="950402" y="4160348"/>
            <a:ext cx="900000" cy="900000"/>
          </a:xfrm>
          <a:prstGeom prst="rect">
            <a:avLst/>
          </a:prstGeom>
          <a:solidFill>
            <a:srgbClr val="FAB81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Arial Narrow" pitchFamily="34" charset="0"/>
              </a:rPr>
              <a:t>3</a:t>
            </a:r>
            <a:endParaRPr lang="en-GB" sz="2400" b="1" dirty="0">
              <a:latin typeface="Arial Narrow" pitchFamily="34" charset="0"/>
            </a:endParaRPr>
          </a:p>
        </p:txBody>
      </p:sp>
      <p:sp>
        <p:nvSpPr>
          <p:cNvPr id="38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079965" y="1927240"/>
            <a:ext cx="5624701" cy="2653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Topic 1</a:t>
            </a:r>
            <a:endParaRPr lang="en-GB" dirty="0"/>
          </a:p>
        </p:txBody>
      </p:sp>
      <p:sp>
        <p:nvSpPr>
          <p:cNvPr id="39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079965" y="2192561"/>
            <a:ext cx="5624701" cy="635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Explanation</a:t>
            </a:r>
            <a:endParaRPr lang="en-GB" dirty="0"/>
          </a:p>
        </p:txBody>
      </p:sp>
      <p:sp>
        <p:nvSpPr>
          <p:cNvPr id="41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079965" y="3058465"/>
            <a:ext cx="5624701" cy="2594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Topic 2</a:t>
            </a:r>
            <a:endParaRPr lang="en-GB" dirty="0"/>
          </a:p>
        </p:txBody>
      </p:sp>
      <p:sp>
        <p:nvSpPr>
          <p:cNvPr id="42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079965" y="3323787"/>
            <a:ext cx="5624701" cy="6206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Explanation</a:t>
            </a:r>
            <a:endParaRPr lang="en-GB" dirty="0"/>
          </a:p>
        </p:txBody>
      </p:sp>
      <p:sp>
        <p:nvSpPr>
          <p:cNvPr id="43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079965" y="4164556"/>
            <a:ext cx="5624701" cy="2653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Topic 3</a:t>
            </a:r>
            <a:endParaRPr lang="en-GB" dirty="0"/>
          </a:p>
        </p:txBody>
      </p:sp>
      <p:sp>
        <p:nvSpPr>
          <p:cNvPr id="4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079965" y="4429877"/>
            <a:ext cx="5624701" cy="631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Explanation</a:t>
            </a:r>
            <a:endParaRPr lang="en-GB" dirty="0"/>
          </a:p>
        </p:txBody>
      </p:sp>
      <p:sp>
        <p:nvSpPr>
          <p:cNvPr id="45" name="Rechteck 44"/>
          <p:cNvSpPr/>
          <p:nvPr userDrawn="1"/>
        </p:nvSpPr>
        <p:spPr>
          <a:xfrm>
            <a:off x="9506815" y="2976821"/>
            <a:ext cx="12105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i="0" dirty="0">
                <a:solidFill>
                  <a:schemeClr val="bg1">
                    <a:lumMod val="85000"/>
                  </a:schemeClr>
                </a:solidFill>
                <a:latin typeface="FontAwesome" pitchFamily="2" charset="0"/>
              </a:rPr>
              <a:t></a:t>
            </a:r>
          </a:p>
        </p:txBody>
      </p:sp>
      <p:sp>
        <p:nvSpPr>
          <p:cNvPr id="19" name="Rechteck 18"/>
          <p:cNvSpPr/>
          <p:nvPr userDrawn="1"/>
        </p:nvSpPr>
        <p:spPr>
          <a:xfrm>
            <a:off x="8763060" y="1519121"/>
            <a:ext cx="2698099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5000" dirty="0">
                <a:solidFill>
                  <a:schemeClr val="bg1">
                    <a:lumMod val="85000"/>
                  </a:schemeClr>
                </a:solidFill>
                <a:latin typeface="FontAwesome" pitchFamily="2" charset="0"/>
              </a:rPr>
              <a:t></a:t>
            </a:r>
          </a:p>
        </p:txBody>
      </p:sp>
    </p:spTree>
    <p:extLst>
      <p:ext uri="{BB962C8B-B14F-4D97-AF65-F5344CB8AC3E}">
        <p14:creationId xmlns:p14="http://schemas.microsoft.com/office/powerpoint/2010/main" val="358899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1094" userDrawn="1">
          <p15:clr>
            <a:srgbClr val="FBAE40"/>
          </p15:clr>
        </p15:guide>
        <p15:guide id="4" orient="horz" pos="1661" userDrawn="1">
          <p15:clr>
            <a:srgbClr val="FBAE40"/>
          </p15:clr>
        </p15:guide>
        <p15:guide id="5" orient="horz" pos="320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_Part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46667" y="547725"/>
            <a:ext cx="10524066" cy="44287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10" name="Rechteck 9"/>
          <p:cNvSpPr/>
          <p:nvPr userDrawn="1"/>
        </p:nvSpPr>
        <p:spPr>
          <a:xfrm>
            <a:off x="-1" y="6710703"/>
            <a:ext cx="12191999" cy="147297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cs typeface="Arial" charset="0"/>
              </a:rPr>
              <a:t>© BOC Group  |  boc@boc-group.com </a:t>
            </a:r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11977700" y="2440908"/>
            <a:ext cx="214300" cy="1990189"/>
            <a:chOff x="10440363" y="2493961"/>
            <a:chExt cx="288926" cy="2432052"/>
          </a:xfrm>
        </p:grpSpPr>
        <p:sp>
          <p:nvSpPr>
            <p:cNvPr id="12" name="Rechteck 7"/>
            <p:cNvSpPr>
              <a:spLocks noChangeArrowheads="1"/>
            </p:cNvSpPr>
            <p:nvPr userDrawn="1"/>
          </p:nvSpPr>
          <p:spPr bwMode="auto">
            <a:xfrm>
              <a:off x="10440364" y="3256491"/>
              <a:ext cx="288925" cy="144462"/>
            </a:xfrm>
            <a:prstGeom prst="rect">
              <a:avLst/>
            </a:prstGeom>
            <a:solidFill>
              <a:srgbClr val="0066B0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 altLang="de-DE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sp>
          <p:nvSpPr>
            <p:cNvPr id="13" name="Rechteck 12"/>
            <p:cNvSpPr/>
            <p:nvPr userDrawn="1"/>
          </p:nvSpPr>
          <p:spPr bwMode="auto">
            <a:xfrm>
              <a:off x="10440364" y="2493961"/>
              <a:ext cx="288925" cy="144462"/>
            </a:xfrm>
            <a:prstGeom prst="rect">
              <a:avLst/>
            </a:prstGeom>
            <a:solidFill>
              <a:srgbClr val="FB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Rechteck 13"/>
            <p:cNvSpPr/>
            <p:nvPr userDrawn="1"/>
          </p:nvSpPr>
          <p:spPr bwMode="auto">
            <a:xfrm>
              <a:off x="10440363" y="4019020"/>
              <a:ext cx="288925" cy="144463"/>
            </a:xfrm>
            <a:prstGeom prst="rect">
              <a:avLst/>
            </a:prstGeom>
            <a:solidFill>
              <a:srgbClr val="E305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Rechteck 14"/>
            <p:cNvSpPr/>
            <p:nvPr userDrawn="1"/>
          </p:nvSpPr>
          <p:spPr bwMode="auto">
            <a:xfrm>
              <a:off x="10440364" y="4781550"/>
              <a:ext cx="288925" cy="144463"/>
            </a:xfrm>
            <a:prstGeom prst="rect">
              <a:avLst/>
            </a:prstGeom>
            <a:solidFill>
              <a:srgbClr val="009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6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857165" y="1352302"/>
            <a:ext cx="10505344" cy="4860222"/>
          </a:xfrm>
          <a:prstGeom prst="rect">
            <a:avLst/>
          </a:prstGeom>
        </p:spPr>
        <p:txBody>
          <a:bodyPr/>
          <a:lstStyle>
            <a:lvl1pPr algn="l"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 3" pitchFamily="18" charset="2"/>
              <a:buChar char=""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  <a:lvl2pPr marL="685800" indent="-228600" algn="l">
              <a:buClr>
                <a:schemeClr val="tx1">
                  <a:lumMod val="65000"/>
                  <a:lumOff val="35000"/>
                </a:schemeClr>
              </a:buClr>
              <a:buSzPct val="70000"/>
              <a:buFont typeface="Wingdings 3" pitchFamily="18" charset="2"/>
              <a:buChar char=""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2pPr>
            <a:lvl3pPr algn="l">
              <a:buClr>
                <a:schemeClr val="tx1">
                  <a:lumMod val="50000"/>
                  <a:lumOff val="50000"/>
                </a:schemeClr>
              </a:buClr>
              <a:buSzPct val="60000"/>
              <a:buFont typeface="Wingdings 3" pitchFamily="18" charset="2"/>
              <a:buChar char="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3pPr>
            <a:lvl4pPr algn="l">
              <a:buClr>
                <a:schemeClr val="tx1">
                  <a:lumMod val="50000"/>
                  <a:lumOff val="50000"/>
                </a:schemeClr>
              </a:buClr>
              <a:buSzPct val="60000"/>
              <a:buFont typeface="Wingdings 3" pitchFamily="18" charset="2"/>
              <a:buChar char=""/>
              <a:defRPr lang="de-DE" sz="127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4pPr>
            <a:lvl5pPr algn="l">
              <a:defRPr sz="1270">
                <a:latin typeface="Arial Narrow" pitchFamily="34" charset="0"/>
              </a:defRPr>
            </a:lvl5pPr>
          </a:lstStyle>
          <a:p>
            <a:pPr lvl="0"/>
            <a:r>
              <a:rPr lang="en-GB" noProof="0" dirty="0" err="1"/>
              <a:t>Textmasterformate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9" name="Foliennummernplatzhalter 5"/>
          <p:cNvSpPr txBox="1">
            <a:spLocks/>
          </p:cNvSpPr>
          <p:nvPr userDrawn="1"/>
        </p:nvSpPr>
        <p:spPr bwMode="auto">
          <a:xfrm>
            <a:off x="11391937" y="6694351"/>
            <a:ext cx="838125" cy="1800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D4D4D"/>
                </a:solidFill>
                <a:latin typeface="Arial Narrow" pitchFamily="34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fld id="{840733A4-9D99-4957-BA8A-101F78A09E1B}" type="slidenum">
              <a:rPr lang="de-DE" altLang="de-DE" sz="900"/>
              <a:pPr lvl="0" algn="ctr"/>
              <a:t>‹#›</a:t>
            </a:fld>
            <a:endParaRPr lang="de-DE" altLang="de-DE" sz="900" dirty="0"/>
          </a:p>
        </p:txBody>
      </p:sp>
    </p:spTree>
    <p:extLst>
      <p:ext uri="{BB962C8B-B14F-4D97-AF65-F5344CB8AC3E}">
        <p14:creationId xmlns:p14="http://schemas.microsoft.com/office/powerpoint/2010/main" val="221522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86" userDrawn="1">
          <p15:clr>
            <a:srgbClr val="FBAE40"/>
          </p15:clr>
        </p15:guide>
        <p15:guide id="2" pos="529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_Part_Titl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11977700" y="2440908"/>
            <a:ext cx="214300" cy="1990189"/>
            <a:chOff x="10440363" y="2493961"/>
            <a:chExt cx="288926" cy="2432052"/>
          </a:xfrm>
        </p:grpSpPr>
        <p:sp>
          <p:nvSpPr>
            <p:cNvPr id="3" name="Rechteck 7"/>
            <p:cNvSpPr>
              <a:spLocks noChangeArrowheads="1"/>
            </p:cNvSpPr>
            <p:nvPr userDrawn="1"/>
          </p:nvSpPr>
          <p:spPr bwMode="auto">
            <a:xfrm>
              <a:off x="10440364" y="3256491"/>
              <a:ext cx="288925" cy="144462"/>
            </a:xfrm>
            <a:prstGeom prst="rect">
              <a:avLst/>
            </a:prstGeom>
            <a:solidFill>
              <a:srgbClr val="0066B0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 altLang="de-DE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sp>
          <p:nvSpPr>
            <p:cNvPr id="4" name="Rechteck 3"/>
            <p:cNvSpPr/>
            <p:nvPr userDrawn="1"/>
          </p:nvSpPr>
          <p:spPr bwMode="auto">
            <a:xfrm>
              <a:off x="10440364" y="2493961"/>
              <a:ext cx="288925" cy="144462"/>
            </a:xfrm>
            <a:prstGeom prst="rect">
              <a:avLst/>
            </a:prstGeom>
            <a:solidFill>
              <a:srgbClr val="FB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Rechteck 4"/>
            <p:cNvSpPr/>
            <p:nvPr userDrawn="1"/>
          </p:nvSpPr>
          <p:spPr bwMode="auto">
            <a:xfrm>
              <a:off x="10440363" y="4019020"/>
              <a:ext cx="288925" cy="144463"/>
            </a:xfrm>
            <a:prstGeom prst="rect">
              <a:avLst/>
            </a:prstGeom>
            <a:solidFill>
              <a:srgbClr val="E305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Rechteck 5"/>
            <p:cNvSpPr/>
            <p:nvPr userDrawn="1"/>
          </p:nvSpPr>
          <p:spPr bwMode="auto">
            <a:xfrm>
              <a:off x="10440364" y="4781550"/>
              <a:ext cx="288925" cy="144463"/>
            </a:xfrm>
            <a:prstGeom prst="rect">
              <a:avLst/>
            </a:prstGeom>
            <a:solidFill>
              <a:srgbClr val="009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9" name="Titel 4"/>
          <p:cNvSpPr>
            <a:spLocks noGrp="1"/>
          </p:cNvSpPr>
          <p:nvPr>
            <p:ph type="title"/>
          </p:nvPr>
        </p:nvSpPr>
        <p:spPr>
          <a:xfrm>
            <a:off x="846667" y="547725"/>
            <a:ext cx="10524066" cy="44287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253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2" pos="7151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_Part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839788" y="1354698"/>
            <a:ext cx="5157787" cy="48340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1992429"/>
            <a:ext cx="5157787" cy="38707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Wingdings 3" pitchFamily="18" charset="2"/>
              <a:buChar char=""/>
              <a:defRPr lang="de-DE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Font typeface="Wingdings 3" pitchFamily="18" charset="2"/>
              <a:buChar char=""/>
              <a:defRPr lang="de-DE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Font typeface="Wingdings 3" pitchFamily="18" charset="2"/>
              <a:buChar char=""/>
              <a:defRPr lang="de-DE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Font typeface="Wingdings 3" pitchFamily="18" charset="2"/>
              <a:buChar char=""/>
              <a:defRPr lang="de-DE" sz="1800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Font typeface="Wingdings 3" pitchFamily="18" charset="2"/>
              <a:buChar char=""/>
              <a:defRPr lang="en-GB" sz="1800" kern="1200" dirty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 3" pitchFamily="18" charset="2"/>
              <a:buChar char=""/>
            </a:pPr>
            <a:r>
              <a:rPr lang="de-DE" dirty="0"/>
              <a:t>Formatvorlagen des Textmasters bearbeiten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70000"/>
              <a:buFont typeface="Wingdings 3" pitchFamily="18" charset="2"/>
              <a:buChar char=""/>
            </a:pPr>
            <a:r>
              <a:rPr lang="de-DE" dirty="0"/>
              <a:t>Zweite Ebene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60000"/>
              <a:buFont typeface="Wingdings 3" pitchFamily="18" charset="2"/>
              <a:buChar char=""/>
            </a:pPr>
            <a:r>
              <a:rPr lang="de-DE" dirty="0"/>
              <a:t>Dritte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354698"/>
            <a:ext cx="5183188" cy="48340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1992429"/>
            <a:ext cx="5183188" cy="38707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Wingdings 3" pitchFamily="18" charset="2"/>
              <a:buChar char=""/>
              <a:defRPr lang="de-DE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1pPr>
            <a:lvl2pPr marL="1200150" indent="-285750" algn="l" defTabSz="914400" rtl="0" eaLnBrk="1" latinLnBrk="0" hangingPunct="1">
              <a:lnSpc>
                <a:spcPct val="90000"/>
              </a:lnSpc>
              <a:buFont typeface="Wingdings 3" pitchFamily="18" charset="2"/>
              <a:buChar char=""/>
              <a:defRPr lang="de-DE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buFont typeface="Wingdings 3" pitchFamily="18" charset="2"/>
              <a:buChar char=""/>
              <a:defRPr lang="de-DE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Font typeface="Wingdings 3" pitchFamily="18" charset="2"/>
              <a:buChar char=""/>
              <a:defRPr lang="de-DE" sz="1800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Font typeface="Wingdings 3" pitchFamily="18" charset="2"/>
              <a:buChar char=""/>
              <a:defRPr lang="en-GB" sz="1800" kern="1200" dirty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 3" pitchFamily="18" charset="2"/>
              <a:buChar char=""/>
            </a:pPr>
            <a:r>
              <a:rPr lang="de-DE" dirty="0"/>
              <a:t>Formatvorlagen des Textmasters bearbeiten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70000"/>
              <a:buFont typeface="Wingdings 3" pitchFamily="18" charset="2"/>
              <a:buChar char=""/>
            </a:pPr>
            <a:r>
              <a:rPr lang="de-DE" dirty="0"/>
              <a:t>Zweite Ebene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60000"/>
              <a:buFont typeface="Wingdings 3" pitchFamily="18" charset="2"/>
              <a:buChar char=""/>
            </a:pPr>
            <a:r>
              <a:rPr lang="de-DE" dirty="0"/>
              <a:t>Dritte Ebene</a:t>
            </a:r>
          </a:p>
        </p:txBody>
      </p:sp>
      <p:sp>
        <p:nvSpPr>
          <p:cNvPr id="13" name="Rechteck 12"/>
          <p:cNvSpPr/>
          <p:nvPr userDrawn="1"/>
        </p:nvSpPr>
        <p:spPr>
          <a:xfrm>
            <a:off x="-1" y="6710703"/>
            <a:ext cx="12191999" cy="147297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cs typeface="Arial" charset="0"/>
              </a:rPr>
              <a:t>© BOC Group  |  boc@boc-group.com </a:t>
            </a:r>
          </a:p>
        </p:txBody>
      </p:sp>
      <p:sp>
        <p:nvSpPr>
          <p:cNvPr id="14" name="Foliennummernplatzhalter 5"/>
          <p:cNvSpPr txBox="1">
            <a:spLocks/>
          </p:cNvSpPr>
          <p:nvPr userDrawn="1"/>
        </p:nvSpPr>
        <p:spPr bwMode="auto">
          <a:xfrm>
            <a:off x="11353800" y="6678000"/>
            <a:ext cx="838125" cy="1800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D4D4D"/>
                </a:solidFill>
                <a:latin typeface="Arial Narrow" pitchFamily="34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fld id="{840733A4-9D99-4957-BA8A-101F78A09E1B}" type="slidenum">
              <a:rPr lang="de-DE" altLang="de-DE" sz="900">
                <a:solidFill>
                  <a:schemeClr val="tx1">
                    <a:lumMod val="85000"/>
                    <a:lumOff val="15000"/>
                  </a:schemeClr>
                </a:solidFill>
              </a:rPr>
              <a:pPr lvl="0" algn="ctr"/>
              <a:t>‹#›</a:t>
            </a:fld>
            <a:endParaRPr lang="de-DE" altLang="de-DE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9" name="Gruppieren 8"/>
          <p:cNvGrpSpPr/>
          <p:nvPr userDrawn="1"/>
        </p:nvGrpSpPr>
        <p:grpSpPr>
          <a:xfrm>
            <a:off x="11977700" y="2440908"/>
            <a:ext cx="214300" cy="1990189"/>
            <a:chOff x="10440363" y="2493961"/>
            <a:chExt cx="288926" cy="2432052"/>
          </a:xfrm>
        </p:grpSpPr>
        <p:sp>
          <p:nvSpPr>
            <p:cNvPr id="11" name="Rechteck 7"/>
            <p:cNvSpPr>
              <a:spLocks noChangeArrowheads="1"/>
            </p:cNvSpPr>
            <p:nvPr userDrawn="1"/>
          </p:nvSpPr>
          <p:spPr bwMode="auto">
            <a:xfrm>
              <a:off x="10440364" y="3256491"/>
              <a:ext cx="288925" cy="144462"/>
            </a:xfrm>
            <a:prstGeom prst="rect">
              <a:avLst/>
            </a:prstGeom>
            <a:solidFill>
              <a:srgbClr val="0066B0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 altLang="de-DE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sp>
          <p:nvSpPr>
            <p:cNvPr id="12" name="Rechteck 11"/>
            <p:cNvSpPr/>
            <p:nvPr userDrawn="1"/>
          </p:nvSpPr>
          <p:spPr bwMode="auto">
            <a:xfrm>
              <a:off x="10440364" y="2493961"/>
              <a:ext cx="288925" cy="144462"/>
            </a:xfrm>
            <a:prstGeom prst="rect">
              <a:avLst/>
            </a:prstGeom>
            <a:solidFill>
              <a:srgbClr val="FB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Rechteck 14"/>
            <p:cNvSpPr/>
            <p:nvPr userDrawn="1"/>
          </p:nvSpPr>
          <p:spPr bwMode="auto">
            <a:xfrm>
              <a:off x="10440363" y="4019020"/>
              <a:ext cx="288925" cy="144463"/>
            </a:xfrm>
            <a:prstGeom prst="rect">
              <a:avLst/>
            </a:prstGeom>
            <a:solidFill>
              <a:srgbClr val="E305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Rechteck 15"/>
            <p:cNvSpPr/>
            <p:nvPr userDrawn="1"/>
          </p:nvSpPr>
          <p:spPr bwMode="auto">
            <a:xfrm>
              <a:off x="10440364" y="4781550"/>
              <a:ext cx="288925" cy="144463"/>
            </a:xfrm>
            <a:prstGeom prst="rect">
              <a:avLst/>
            </a:prstGeom>
            <a:solidFill>
              <a:srgbClr val="009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8" name="Titel 4"/>
          <p:cNvSpPr>
            <a:spLocks noGrp="1"/>
          </p:cNvSpPr>
          <p:nvPr>
            <p:ph type="title"/>
          </p:nvPr>
        </p:nvSpPr>
        <p:spPr>
          <a:xfrm>
            <a:off x="846667" y="547725"/>
            <a:ext cx="10524066" cy="44287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57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2" pos="529" userDrawn="1">
          <p15:clr>
            <a:srgbClr val="FBAE40"/>
          </p15:clr>
        </p15:guide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-8882" y="0"/>
            <a:ext cx="12200882" cy="686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ussdiagramm: Manuelle Eingabe 10"/>
          <p:cNvSpPr/>
          <p:nvPr userDrawn="1"/>
        </p:nvSpPr>
        <p:spPr>
          <a:xfrm rot="5400000">
            <a:off x="347285" y="-365045"/>
            <a:ext cx="6891459" cy="7603792"/>
          </a:xfrm>
          <a:prstGeom prst="flowChartManualInput">
            <a:avLst/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4322" t="-50" r="5" b="-227"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 Narrow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122695" y="3094207"/>
            <a:ext cx="4585748" cy="9869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3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</a:t>
            </a:r>
            <a:br>
              <a:rPr lang="de-DE" dirty="0"/>
            </a:br>
            <a:r>
              <a:rPr lang="de-DE" dirty="0"/>
              <a:t>EINFÜGEN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122695" y="1534488"/>
            <a:ext cx="4585748" cy="1559719"/>
          </a:xfrm>
          <a:prstGeom prst="rect">
            <a:avLst/>
          </a:prstGeom>
        </p:spPr>
        <p:txBody>
          <a:bodyPr anchor="t">
            <a:normAutofit/>
          </a:bodyPr>
          <a:lstStyle>
            <a:lvl1pPr algn="r">
              <a:defRPr sz="5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de-DE" dirty="0"/>
              <a:t>TITEL </a:t>
            </a:r>
            <a:br>
              <a:rPr lang="de-DE" dirty="0"/>
            </a:br>
            <a:r>
              <a:rPr lang="de-DE" dirty="0"/>
              <a:t>EINFÜGEN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1" y="-12515"/>
            <a:ext cx="1128349" cy="184552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08683E6-B1B9-4B8A-BBD5-2422967BB0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459" y="4161266"/>
            <a:ext cx="1224000" cy="1224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6B954B7-8AAF-44B9-93AD-905B3BAF56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151" y="4161266"/>
            <a:ext cx="1224000" cy="1224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85B98FE-D529-4B40-9A2B-407323D56B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843" y="4161266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_Part_Live Demo_ADO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53" r="178" b="58"/>
          <a:stretch/>
        </p:blipFill>
        <p:spPr>
          <a:xfrm>
            <a:off x="0" y="0"/>
            <a:ext cx="12192000" cy="6890199"/>
          </a:xfrm>
          <a:prstGeom prst="rect">
            <a:avLst/>
          </a:prstGeom>
        </p:spPr>
      </p:pic>
      <p:sp>
        <p:nvSpPr>
          <p:cNvPr id="30" name="Rechteck 29"/>
          <p:cNvSpPr/>
          <p:nvPr userDrawn="1"/>
        </p:nvSpPr>
        <p:spPr>
          <a:xfrm rot="16200000">
            <a:off x="2653049" y="-2665563"/>
            <a:ext cx="6885902" cy="12191999"/>
          </a:xfrm>
          <a:prstGeom prst="rect">
            <a:avLst/>
          </a:prstGeom>
          <a:solidFill>
            <a:schemeClr val="tx1">
              <a:alpha val="42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 Narrow" pitchFamily="34" charset="0"/>
            </a:endParaRPr>
          </a:p>
        </p:txBody>
      </p:sp>
      <p:pic>
        <p:nvPicPr>
          <p:cNvPr id="32" name="Grafik 3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367" y="5309476"/>
            <a:ext cx="1328293" cy="1150084"/>
          </a:xfrm>
          <a:prstGeom prst="rect">
            <a:avLst/>
          </a:prstGeom>
        </p:spPr>
      </p:pic>
      <p:sp>
        <p:nvSpPr>
          <p:cNvPr id="33" name="Rechteck 32"/>
          <p:cNvSpPr/>
          <p:nvPr userDrawn="1"/>
        </p:nvSpPr>
        <p:spPr>
          <a:xfrm>
            <a:off x="372564" y="5290010"/>
            <a:ext cx="936130" cy="11695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7000" dirty="0">
                <a:solidFill>
                  <a:schemeClr val="bg1"/>
                </a:solidFill>
                <a:latin typeface="FontAwesome" pitchFamily="2" charset="0"/>
              </a:rPr>
              <a:t></a:t>
            </a:r>
          </a:p>
        </p:txBody>
      </p:sp>
      <p:sp>
        <p:nvSpPr>
          <p:cNvPr id="35" name="Rechteck 34"/>
          <p:cNvSpPr/>
          <p:nvPr userDrawn="1"/>
        </p:nvSpPr>
        <p:spPr>
          <a:xfrm>
            <a:off x="1404588" y="5678070"/>
            <a:ext cx="6721475" cy="5693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3100" dirty="0">
                <a:solidFill>
                  <a:schemeClr val="bg1"/>
                </a:solidFill>
                <a:latin typeface="Arial Narrow" panose="020B0606020202030204" pitchFamily="34" charset="0"/>
              </a:rPr>
              <a:t>Live-Demo</a:t>
            </a:r>
            <a:endParaRPr lang="en-GB" sz="31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Rechteck 37"/>
          <p:cNvSpPr/>
          <p:nvPr userDrawn="1"/>
        </p:nvSpPr>
        <p:spPr>
          <a:xfrm>
            <a:off x="10679790" y="5404317"/>
            <a:ext cx="15122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Geschäfts-</a:t>
            </a:r>
            <a:b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prozess-</a:t>
            </a:r>
            <a:b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de-DE" dirty="0" err="1">
                <a:solidFill>
                  <a:schemeClr val="bg1"/>
                </a:solidFill>
                <a:latin typeface="Arial Narrow" panose="020B0606020202030204" pitchFamily="34" charset="0"/>
              </a:rPr>
              <a:t>management</a:t>
            </a:r>
            <a:endParaRPr lang="en-GB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1" y="-12515"/>
            <a:ext cx="1128349" cy="184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_Part_Live Demo_AD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3" t="398" r="-237" b="15798"/>
          <a:stretch/>
        </p:blipFill>
        <p:spPr>
          <a:xfrm>
            <a:off x="1" y="-1"/>
            <a:ext cx="12224434" cy="6858001"/>
          </a:xfrm>
          <a:prstGeom prst="rect">
            <a:avLst/>
          </a:prstGeom>
        </p:spPr>
      </p:pic>
      <p:sp>
        <p:nvSpPr>
          <p:cNvPr id="9" name="Rechteck 8"/>
          <p:cNvSpPr/>
          <p:nvPr userDrawn="1"/>
        </p:nvSpPr>
        <p:spPr>
          <a:xfrm rot="16200000">
            <a:off x="2667000" y="-2667001"/>
            <a:ext cx="6858000" cy="12192001"/>
          </a:xfrm>
          <a:prstGeom prst="rect">
            <a:avLst/>
          </a:prstGeom>
          <a:solidFill>
            <a:schemeClr val="tx1">
              <a:alpha val="42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 Narrow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127" y="5289971"/>
            <a:ext cx="1339533" cy="1159816"/>
          </a:xfrm>
          <a:prstGeom prst="rect">
            <a:avLst/>
          </a:prstGeom>
        </p:spPr>
      </p:pic>
      <p:sp>
        <p:nvSpPr>
          <p:cNvPr id="33" name="Rechteck 32"/>
          <p:cNvSpPr/>
          <p:nvPr userDrawn="1"/>
        </p:nvSpPr>
        <p:spPr>
          <a:xfrm>
            <a:off x="372564" y="5290010"/>
            <a:ext cx="936130" cy="11695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7000" dirty="0">
                <a:solidFill>
                  <a:schemeClr val="bg1"/>
                </a:solidFill>
                <a:latin typeface="FontAwesome" pitchFamily="2" charset="0"/>
              </a:rPr>
              <a:t></a:t>
            </a:r>
          </a:p>
        </p:txBody>
      </p:sp>
      <p:sp>
        <p:nvSpPr>
          <p:cNvPr id="35" name="Rechteck 34"/>
          <p:cNvSpPr/>
          <p:nvPr userDrawn="1"/>
        </p:nvSpPr>
        <p:spPr>
          <a:xfrm>
            <a:off x="1404588" y="5678070"/>
            <a:ext cx="6721475" cy="5693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3100" dirty="0">
                <a:solidFill>
                  <a:schemeClr val="bg1"/>
                </a:solidFill>
                <a:latin typeface="Arial Narrow" panose="020B0606020202030204" pitchFamily="34" charset="0"/>
              </a:rPr>
              <a:t>Live-Demo</a:t>
            </a:r>
            <a:endParaRPr lang="en-GB" sz="31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Rechteck 37"/>
          <p:cNvSpPr/>
          <p:nvPr userDrawn="1"/>
        </p:nvSpPr>
        <p:spPr>
          <a:xfrm>
            <a:off x="10679790" y="5389679"/>
            <a:ext cx="15122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Unternehmens-</a:t>
            </a:r>
            <a:b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architektur-</a:t>
            </a:r>
            <a:b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de-DE" dirty="0" err="1">
                <a:solidFill>
                  <a:schemeClr val="bg1"/>
                </a:solidFill>
                <a:latin typeface="Arial Narrow" panose="020B0606020202030204" pitchFamily="34" charset="0"/>
              </a:rPr>
              <a:t>management</a:t>
            </a:r>
            <a:endParaRPr lang="en-GB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1" y="-12515"/>
            <a:ext cx="1128349" cy="184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art_Our Offer (To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/>
          <p:cNvSpPr/>
          <p:nvPr userDrawn="1"/>
        </p:nvSpPr>
        <p:spPr>
          <a:xfrm>
            <a:off x="2554" y="1354179"/>
            <a:ext cx="11255551" cy="36506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6" name="Flussdiagramm: Manuelle Eingabe 25"/>
          <p:cNvSpPr/>
          <p:nvPr userDrawn="1"/>
        </p:nvSpPr>
        <p:spPr>
          <a:xfrm rot="16200000">
            <a:off x="5799163" y="318816"/>
            <a:ext cx="6759547" cy="6102250"/>
          </a:xfrm>
          <a:prstGeom prst="flowChartManualInput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4248" t="-483" r="-35103" b="483"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 Narrow" pitchFamily="34" charset="0"/>
            </a:endParaRPr>
          </a:p>
        </p:txBody>
      </p:sp>
      <p:sp>
        <p:nvSpPr>
          <p:cNvPr id="29" name="Flussdiagramm: Manuelle Eingabe 28"/>
          <p:cNvSpPr/>
          <p:nvPr userDrawn="1"/>
        </p:nvSpPr>
        <p:spPr>
          <a:xfrm rot="16200000">
            <a:off x="5815910" y="311901"/>
            <a:ext cx="6726058" cy="6102250"/>
          </a:xfrm>
          <a:prstGeom prst="flowChartManualInput">
            <a:avLst/>
          </a:prstGeom>
          <a:solidFill>
            <a:schemeClr val="tx1">
              <a:alpha val="27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 Narrow" pitchFamily="34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459" y="5273440"/>
            <a:ext cx="1269102" cy="1098835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-1" y="6710703"/>
            <a:ext cx="12191999" cy="147297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9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© BOC Group  |  boc@boc-group.com</a:t>
            </a:r>
            <a:r>
              <a:rPr lang="de-AT" altLang="de-DE" sz="900" dirty="0">
                <a:latin typeface="Arial Narrow" pitchFamily="34" charset="0"/>
                <a:cs typeface="Arial" charset="0"/>
              </a:rPr>
              <a:t> </a:t>
            </a: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37" y="-9832"/>
            <a:ext cx="1128349" cy="1845521"/>
          </a:xfrm>
          <a:prstGeom prst="rect">
            <a:avLst/>
          </a:prstGeom>
        </p:spPr>
      </p:pic>
      <p:sp>
        <p:nvSpPr>
          <p:cNvPr id="24" name="Titel 1"/>
          <p:cNvSpPr txBox="1">
            <a:spLocks/>
          </p:cNvSpPr>
          <p:nvPr userDrawn="1"/>
        </p:nvSpPr>
        <p:spPr>
          <a:xfrm>
            <a:off x="839788" y="547724"/>
            <a:ext cx="10514010" cy="5239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25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840877" y="1517059"/>
            <a:ext cx="5475256" cy="3249674"/>
          </a:xfrm>
          <a:prstGeom prst="rect">
            <a:avLst/>
          </a:prstGeom>
        </p:spPr>
        <p:txBody>
          <a:bodyPr/>
          <a:lstStyle>
            <a:lvl1pPr marL="412750" indent="-27305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 3" pitchFamily="18" charset="2"/>
              <a:buChar char=""/>
              <a:defRPr lang="de-DE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1pPr>
            <a:lvl2pPr marL="755650" indent="-27305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 3" pitchFamily="18" charset="2"/>
              <a:buChar char=""/>
              <a:defRPr lang="de-DE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2pPr>
            <a:lvl3pPr marL="1212850" indent="-27305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 3" pitchFamily="18" charset="2"/>
              <a:buChar char=""/>
              <a:defRPr lang="en-GB" sz="1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3pPr>
            <a:lvl4pPr marL="1212850" indent="-273050">
              <a:defRPr/>
            </a:lvl4pPr>
            <a:lvl5pPr marL="1212850" indent="-273050"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32" name="Titel 4"/>
          <p:cNvSpPr>
            <a:spLocks noGrp="1"/>
          </p:cNvSpPr>
          <p:nvPr>
            <p:ph type="title"/>
          </p:nvPr>
        </p:nvSpPr>
        <p:spPr>
          <a:xfrm>
            <a:off x="846667" y="547725"/>
            <a:ext cx="5358927" cy="44287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dirty="0"/>
              <a:t>Titelmasterformat durch Klicken</a:t>
            </a:r>
            <a:endParaRPr lang="en-GB" dirty="0"/>
          </a:p>
        </p:txBody>
      </p:sp>
      <p:sp>
        <p:nvSpPr>
          <p:cNvPr id="13" name="Foliennummernplatzhalter 5"/>
          <p:cNvSpPr txBox="1">
            <a:spLocks/>
          </p:cNvSpPr>
          <p:nvPr userDrawn="1"/>
        </p:nvSpPr>
        <p:spPr bwMode="auto">
          <a:xfrm>
            <a:off x="11391937" y="6694351"/>
            <a:ext cx="838125" cy="1800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D4D4D"/>
                </a:solidFill>
                <a:latin typeface="Arial Narrow" pitchFamily="34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fld id="{840733A4-9D99-4957-BA8A-101F78A09E1B}" type="slidenum">
              <a:rPr lang="de-DE" altLang="de-DE" sz="900"/>
              <a:pPr lvl="0" algn="ctr"/>
              <a:t>‹#›</a:t>
            </a:fld>
            <a:endParaRPr lang="de-DE" altLang="de-DE" sz="900" dirty="0"/>
          </a:p>
        </p:txBody>
      </p:sp>
    </p:spTree>
    <p:extLst>
      <p:ext uri="{BB962C8B-B14F-4D97-AF65-F5344CB8AC3E}">
        <p14:creationId xmlns:p14="http://schemas.microsoft.com/office/powerpoint/2010/main" val="115243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art_Our Offer (Consult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 userDrawn="1"/>
        </p:nvSpPr>
        <p:spPr>
          <a:xfrm>
            <a:off x="2554" y="1354179"/>
            <a:ext cx="11255551" cy="36506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1" name="Flussdiagramm: Manuelle Eingabe 30"/>
          <p:cNvSpPr/>
          <p:nvPr userDrawn="1"/>
        </p:nvSpPr>
        <p:spPr>
          <a:xfrm rot="16200000">
            <a:off x="5799163" y="318816"/>
            <a:ext cx="6759547" cy="6102250"/>
          </a:xfrm>
          <a:prstGeom prst="flowChartManualInput">
            <a:avLst/>
          </a:prstGeom>
          <a:blipFill dpi="0" rotWithShape="0">
            <a:blip r:embed="rId2"/>
            <a:srcRect/>
            <a:stretch>
              <a:fillRect l="-4141" t="-483" r="-55210" b="483"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 Narrow" pitchFamily="34" charset="0"/>
            </a:endParaRPr>
          </a:p>
        </p:txBody>
      </p:sp>
      <p:sp>
        <p:nvSpPr>
          <p:cNvPr id="30" name="Flussdiagramm: Manuelle Eingabe 29"/>
          <p:cNvSpPr/>
          <p:nvPr userDrawn="1"/>
        </p:nvSpPr>
        <p:spPr>
          <a:xfrm rot="16200000">
            <a:off x="5817921" y="309889"/>
            <a:ext cx="6722033" cy="6102250"/>
          </a:xfrm>
          <a:prstGeom prst="flowChartManualInput">
            <a:avLst/>
          </a:prstGeom>
          <a:solidFill>
            <a:schemeClr val="tx1">
              <a:alpha val="27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 Narrow" pitchFamily="34" charset="0"/>
            </a:endParaRPr>
          </a:p>
        </p:txBody>
      </p:sp>
      <p:sp>
        <p:nvSpPr>
          <p:cNvPr id="22" name="Rechteck 21"/>
          <p:cNvSpPr/>
          <p:nvPr userDrawn="1"/>
        </p:nvSpPr>
        <p:spPr>
          <a:xfrm>
            <a:off x="-1" y="6710703"/>
            <a:ext cx="12191999" cy="147297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9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© BOC Group  |  boc@boc-group.com</a:t>
            </a:r>
            <a:r>
              <a:rPr lang="de-AT" altLang="de-DE" sz="900" dirty="0">
                <a:latin typeface="Arial Narrow" pitchFamily="34" charset="0"/>
                <a:cs typeface="Arial" charset="0"/>
              </a:rPr>
              <a:t> </a:t>
            </a:r>
          </a:p>
        </p:txBody>
      </p:sp>
      <p:sp>
        <p:nvSpPr>
          <p:cNvPr id="25" name="Titel 4"/>
          <p:cNvSpPr>
            <a:spLocks noGrp="1"/>
          </p:cNvSpPr>
          <p:nvPr>
            <p:ph type="title"/>
          </p:nvPr>
        </p:nvSpPr>
        <p:spPr>
          <a:xfrm>
            <a:off x="846667" y="547725"/>
            <a:ext cx="5358927" cy="44287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dirty="0"/>
              <a:t>Titelmasterformat durch Klicken</a:t>
            </a:r>
            <a:endParaRPr lang="en-GB" dirty="0"/>
          </a:p>
        </p:txBody>
      </p:sp>
      <p:sp>
        <p:nvSpPr>
          <p:cNvPr id="26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840877" y="1517059"/>
            <a:ext cx="5475256" cy="3249674"/>
          </a:xfrm>
          <a:prstGeom prst="rect">
            <a:avLst/>
          </a:prstGeom>
        </p:spPr>
        <p:txBody>
          <a:bodyPr/>
          <a:lstStyle>
            <a:lvl1pPr marL="412750" indent="-27305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 3" pitchFamily="18" charset="2"/>
              <a:buChar char=""/>
              <a:defRPr lang="de-DE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1pPr>
            <a:lvl2pPr marL="755650" indent="-27305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 3" pitchFamily="18" charset="2"/>
              <a:buChar char=""/>
              <a:defRPr lang="de-DE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2pPr>
            <a:lvl3pPr marL="1212850" indent="-27305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 3" pitchFamily="18" charset="2"/>
              <a:buChar char=""/>
              <a:defRPr lang="en-GB" sz="1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3pPr>
            <a:lvl4pPr marL="1212850" indent="-273050">
              <a:defRPr/>
            </a:lvl4pPr>
            <a:lvl5pPr marL="1212850" indent="-273050"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28" name="Grafik 2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37" y="-9832"/>
            <a:ext cx="1128349" cy="1845521"/>
          </a:xfrm>
          <a:prstGeom prst="rect">
            <a:avLst/>
          </a:prstGeom>
        </p:spPr>
      </p:pic>
      <p:sp>
        <p:nvSpPr>
          <p:cNvPr id="11" name="Foliennummernplatzhalter 5"/>
          <p:cNvSpPr txBox="1">
            <a:spLocks/>
          </p:cNvSpPr>
          <p:nvPr userDrawn="1"/>
        </p:nvSpPr>
        <p:spPr bwMode="auto">
          <a:xfrm>
            <a:off x="11391937" y="6694351"/>
            <a:ext cx="838125" cy="1800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D4D4D"/>
                </a:solidFill>
                <a:latin typeface="Arial Narrow" pitchFamily="34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fld id="{840733A4-9D99-4957-BA8A-101F78A09E1B}" type="slidenum">
              <a:rPr lang="de-DE" altLang="de-DE" sz="900"/>
              <a:pPr lvl="0" algn="ctr"/>
              <a:t>‹#›</a:t>
            </a:fld>
            <a:endParaRPr lang="de-DE" altLang="de-DE" sz="900" dirty="0"/>
          </a:p>
        </p:txBody>
      </p:sp>
    </p:spTree>
    <p:extLst>
      <p:ext uri="{BB962C8B-B14F-4D97-AF65-F5344CB8AC3E}">
        <p14:creationId xmlns:p14="http://schemas.microsoft.com/office/powerpoint/2010/main" val="314187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845">
          <p15:clr>
            <a:srgbClr val="FBAE40"/>
          </p15:clr>
        </p15:guide>
        <p15:guide id="2" pos="7151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52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_Upcoming Events/Webin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Rechteck 1145"/>
          <p:cNvSpPr/>
          <p:nvPr userDrawn="1"/>
        </p:nvSpPr>
        <p:spPr>
          <a:xfrm>
            <a:off x="-1" y="6710703"/>
            <a:ext cx="12191999" cy="147297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9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© BOC Group  |  boc@boc-group.com</a:t>
            </a:r>
            <a:r>
              <a:rPr lang="de-AT" altLang="de-DE" sz="900" dirty="0">
                <a:latin typeface="Arial Narrow" pitchFamily="34" charset="0"/>
                <a:cs typeface="Arial" charset="0"/>
              </a:rPr>
              <a:t> </a:t>
            </a:r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11977700" y="2440908"/>
            <a:ext cx="214300" cy="1990189"/>
            <a:chOff x="10440363" y="2493961"/>
            <a:chExt cx="288926" cy="2432052"/>
          </a:xfrm>
        </p:grpSpPr>
        <p:sp>
          <p:nvSpPr>
            <p:cNvPr id="12" name="Rechteck 7"/>
            <p:cNvSpPr>
              <a:spLocks noChangeArrowheads="1"/>
            </p:cNvSpPr>
            <p:nvPr userDrawn="1"/>
          </p:nvSpPr>
          <p:spPr bwMode="auto">
            <a:xfrm>
              <a:off x="10440364" y="3256491"/>
              <a:ext cx="288925" cy="144462"/>
            </a:xfrm>
            <a:prstGeom prst="rect">
              <a:avLst/>
            </a:prstGeom>
            <a:solidFill>
              <a:srgbClr val="0066B0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 altLang="de-DE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3" name="Rechteck 12"/>
            <p:cNvSpPr/>
            <p:nvPr userDrawn="1"/>
          </p:nvSpPr>
          <p:spPr bwMode="auto">
            <a:xfrm>
              <a:off x="10440364" y="2493961"/>
              <a:ext cx="288925" cy="144462"/>
            </a:xfrm>
            <a:prstGeom prst="rect">
              <a:avLst/>
            </a:prstGeom>
            <a:solidFill>
              <a:srgbClr val="FB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4" name="Rechteck 13"/>
            <p:cNvSpPr/>
            <p:nvPr userDrawn="1"/>
          </p:nvSpPr>
          <p:spPr bwMode="auto">
            <a:xfrm>
              <a:off x="10440363" y="4019020"/>
              <a:ext cx="288925" cy="144463"/>
            </a:xfrm>
            <a:prstGeom prst="rect">
              <a:avLst/>
            </a:prstGeom>
            <a:solidFill>
              <a:srgbClr val="E305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/>
            </a:p>
          </p:txBody>
        </p:sp>
        <p:sp>
          <p:nvSpPr>
            <p:cNvPr id="15" name="Rechteck 14"/>
            <p:cNvSpPr/>
            <p:nvPr userDrawn="1"/>
          </p:nvSpPr>
          <p:spPr bwMode="auto">
            <a:xfrm>
              <a:off x="10440364" y="4781550"/>
              <a:ext cx="288925" cy="144463"/>
            </a:xfrm>
            <a:prstGeom prst="rect">
              <a:avLst/>
            </a:prstGeom>
            <a:solidFill>
              <a:srgbClr val="009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39" name="Titel 1"/>
          <p:cNvSpPr txBox="1">
            <a:spLocks/>
          </p:cNvSpPr>
          <p:nvPr userDrawn="1"/>
        </p:nvSpPr>
        <p:spPr>
          <a:xfrm>
            <a:off x="839787" y="567827"/>
            <a:ext cx="10526713" cy="5239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Themenbezogene</a:t>
            </a:r>
            <a:r>
              <a:rPr lang="de-DE" baseline="0" dirty="0"/>
              <a:t> On-Demand-Webinare</a:t>
            </a:r>
            <a:endParaRPr lang="en-GB" dirty="0"/>
          </a:p>
        </p:txBody>
      </p:sp>
      <p:sp>
        <p:nvSpPr>
          <p:cNvPr id="45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114224" y="1353545"/>
            <a:ext cx="5251775" cy="2653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Webinar</a:t>
            </a:r>
            <a:endParaRPr lang="en-GB" dirty="0"/>
          </a:p>
        </p:txBody>
      </p:sp>
      <p:sp>
        <p:nvSpPr>
          <p:cNvPr id="57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114224" y="1618866"/>
            <a:ext cx="5251775" cy="635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Explanation</a:t>
            </a:r>
            <a:endParaRPr lang="en-GB" dirty="0"/>
          </a:p>
        </p:txBody>
      </p:sp>
      <p:sp>
        <p:nvSpPr>
          <p:cNvPr id="58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114224" y="2402416"/>
            <a:ext cx="5251775" cy="2653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Webinar</a:t>
            </a:r>
            <a:endParaRPr lang="en-GB" dirty="0"/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114224" y="2667737"/>
            <a:ext cx="5251775" cy="6346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GB" sz="16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Explanation</a:t>
            </a:r>
            <a:endParaRPr lang="en-GB" dirty="0"/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114224" y="3440367"/>
            <a:ext cx="5251775" cy="2653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Webinar</a:t>
            </a:r>
            <a:endParaRPr lang="en-GB" dirty="0"/>
          </a:p>
        </p:txBody>
      </p:sp>
      <p:sp>
        <p:nvSpPr>
          <p:cNvPr id="61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114224" y="3705688"/>
            <a:ext cx="5251775" cy="631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GB" sz="16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Explanation</a:t>
            </a:r>
            <a:endParaRPr lang="en-GB" dirty="0"/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26" hasCustomPrompt="1"/>
          </p:nvPr>
        </p:nvSpPr>
        <p:spPr>
          <a:xfrm>
            <a:off x="2114224" y="4484943"/>
            <a:ext cx="5251775" cy="2653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Webinar</a:t>
            </a:r>
            <a:endParaRPr lang="en-GB" dirty="0"/>
          </a:p>
        </p:txBody>
      </p:sp>
      <p:sp>
        <p:nvSpPr>
          <p:cNvPr id="67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2114224" y="4750264"/>
            <a:ext cx="5251775" cy="631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GB" sz="16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Explanation</a:t>
            </a:r>
            <a:endParaRPr lang="en-GB" dirty="0"/>
          </a:p>
        </p:txBody>
      </p:sp>
      <p:sp>
        <p:nvSpPr>
          <p:cNvPr id="69" name="Rechteck 68"/>
          <p:cNvSpPr/>
          <p:nvPr userDrawn="1"/>
        </p:nvSpPr>
        <p:spPr>
          <a:xfrm>
            <a:off x="8898526" y="1690600"/>
            <a:ext cx="26980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0" dirty="0">
                <a:solidFill>
                  <a:schemeClr val="bg1">
                    <a:lumMod val="85000"/>
                  </a:schemeClr>
                </a:solidFill>
                <a:latin typeface="FontAwesome" pitchFamily="2" charset="0"/>
              </a:rPr>
              <a:t></a:t>
            </a:r>
          </a:p>
        </p:txBody>
      </p:sp>
      <p:sp>
        <p:nvSpPr>
          <p:cNvPr id="73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2129623" y="5527971"/>
            <a:ext cx="5251775" cy="2653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Webinar</a:t>
            </a:r>
            <a:endParaRPr lang="en-GB" dirty="0"/>
          </a:p>
        </p:txBody>
      </p:sp>
      <p:sp>
        <p:nvSpPr>
          <p:cNvPr id="74" name="Textplatzhalter 3"/>
          <p:cNvSpPr>
            <a:spLocks noGrp="1"/>
          </p:cNvSpPr>
          <p:nvPr>
            <p:ph type="body" sz="quarter" idx="30" hasCustomPrompt="1"/>
          </p:nvPr>
        </p:nvSpPr>
        <p:spPr>
          <a:xfrm>
            <a:off x="2129623" y="5793292"/>
            <a:ext cx="5251775" cy="635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GB" sz="16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Explanation</a:t>
            </a:r>
            <a:endParaRPr lang="en-GB" dirty="0"/>
          </a:p>
        </p:txBody>
      </p:sp>
      <p:sp>
        <p:nvSpPr>
          <p:cNvPr id="31" name="Rechteck 30"/>
          <p:cNvSpPr/>
          <p:nvPr userDrawn="1"/>
        </p:nvSpPr>
        <p:spPr>
          <a:xfrm>
            <a:off x="8581379" y="567827"/>
            <a:ext cx="3015246" cy="1323821"/>
          </a:xfrm>
          <a:prstGeom prst="rect">
            <a:avLst/>
          </a:prstGeom>
          <a:solidFill>
            <a:schemeClr val="bg1"/>
          </a:solidFill>
          <a:ln w="19050">
            <a:solidFill>
              <a:srgbClr val="FAB8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AB816"/>
                </a:solidFill>
                <a:latin typeface="FontAwesome" pitchFamily="2" charset="0"/>
              </a:rPr>
              <a:t></a:t>
            </a:r>
            <a:endParaRPr lang="de-DE" b="1" dirty="0">
              <a:solidFill>
                <a:srgbClr val="FAB816"/>
              </a:solidFill>
              <a:latin typeface="Arial Narrow" pitchFamily="34" charset="0"/>
            </a:endParaRPr>
          </a:p>
          <a:p>
            <a:pPr algn="ctr"/>
            <a:r>
              <a:rPr lang="de-DE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BESUCHEN</a:t>
            </a:r>
            <a:r>
              <a:rPr lang="de-DE" b="1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SIE UNSERE UMFANGREICHE</a:t>
            </a:r>
          </a:p>
          <a:p>
            <a:pPr algn="ctr"/>
            <a:r>
              <a:rPr lang="de-DE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ONLINE-BIBLIOTHEK</a:t>
            </a:r>
          </a:p>
        </p:txBody>
      </p:sp>
      <p:sp>
        <p:nvSpPr>
          <p:cNvPr id="35" name="Rechteck 34"/>
          <p:cNvSpPr/>
          <p:nvPr userDrawn="1"/>
        </p:nvSpPr>
        <p:spPr>
          <a:xfrm>
            <a:off x="1009499" y="1353545"/>
            <a:ext cx="900000" cy="900000"/>
          </a:xfrm>
          <a:prstGeom prst="rect">
            <a:avLst/>
          </a:prstGeom>
          <a:solidFill>
            <a:srgbClr val="0A67A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Arial Narrow" pitchFamily="34" charset="0"/>
              </a:rPr>
              <a:t>1</a:t>
            </a:r>
            <a:endParaRPr lang="en-GB" sz="2400" b="1" dirty="0">
              <a:latin typeface="Arial Narrow" pitchFamily="34" charset="0"/>
            </a:endParaRPr>
          </a:p>
        </p:txBody>
      </p:sp>
      <p:sp>
        <p:nvSpPr>
          <p:cNvPr id="36" name="Rechteck 35"/>
          <p:cNvSpPr/>
          <p:nvPr userDrawn="1"/>
        </p:nvSpPr>
        <p:spPr>
          <a:xfrm>
            <a:off x="1009499" y="2402416"/>
            <a:ext cx="900000" cy="900000"/>
          </a:xfrm>
          <a:prstGeom prst="rect">
            <a:avLst/>
          </a:prstGeom>
          <a:solidFill>
            <a:srgbClr val="59AC7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Arial Narrow" pitchFamily="34" charset="0"/>
              </a:rPr>
              <a:t>2</a:t>
            </a:r>
            <a:endParaRPr lang="en-GB" sz="2400" b="1" dirty="0">
              <a:latin typeface="Arial Narrow" pitchFamily="34" charset="0"/>
            </a:endParaRPr>
          </a:p>
        </p:txBody>
      </p:sp>
      <p:sp>
        <p:nvSpPr>
          <p:cNvPr id="37" name="Rechteck 36"/>
          <p:cNvSpPr/>
          <p:nvPr userDrawn="1"/>
        </p:nvSpPr>
        <p:spPr>
          <a:xfrm>
            <a:off x="1009499" y="3437355"/>
            <a:ext cx="900000" cy="900000"/>
          </a:xfrm>
          <a:prstGeom prst="rect">
            <a:avLst/>
          </a:prstGeom>
          <a:solidFill>
            <a:srgbClr val="FAB81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Arial Narrow" pitchFamily="34" charset="0"/>
              </a:rPr>
              <a:t>3</a:t>
            </a:r>
            <a:endParaRPr lang="en-GB" sz="2400" b="1" dirty="0">
              <a:latin typeface="Arial Narrow" pitchFamily="34" charset="0"/>
            </a:endParaRPr>
          </a:p>
        </p:txBody>
      </p:sp>
      <p:sp>
        <p:nvSpPr>
          <p:cNvPr id="38" name="Rechteck 37"/>
          <p:cNvSpPr/>
          <p:nvPr userDrawn="1"/>
        </p:nvSpPr>
        <p:spPr>
          <a:xfrm>
            <a:off x="1009499" y="4476116"/>
            <a:ext cx="900000" cy="900000"/>
          </a:xfrm>
          <a:prstGeom prst="rect">
            <a:avLst/>
          </a:prstGeom>
          <a:solidFill>
            <a:srgbClr val="E3071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Arial Narrow" pitchFamily="34" charset="0"/>
              </a:rPr>
              <a:t>4</a:t>
            </a:r>
            <a:endParaRPr lang="en-GB" sz="2400" b="1" dirty="0">
              <a:latin typeface="Arial Narrow" pitchFamily="34" charset="0"/>
            </a:endParaRPr>
          </a:p>
        </p:txBody>
      </p:sp>
      <p:sp>
        <p:nvSpPr>
          <p:cNvPr id="40" name="Rechteck 39"/>
          <p:cNvSpPr/>
          <p:nvPr userDrawn="1"/>
        </p:nvSpPr>
        <p:spPr>
          <a:xfrm>
            <a:off x="1009499" y="5529167"/>
            <a:ext cx="900000" cy="900000"/>
          </a:xfrm>
          <a:prstGeom prst="rect">
            <a:avLst/>
          </a:prstGeom>
          <a:solidFill>
            <a:srgbClr val="0A67A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Arial Narrow" pitchFamily="34" charset="0"/>
              </a:rPr>
              <a:t>5</a:t>
            </a:r>
            <a:endParaRPr lang="en-GB" sz="2400" b="1" dirty="0">
              <a:latin typeface="Arial Narrow" pitchFamily="34" charset="0"/>
            </a:endParaRPr>
          </a:p>
        </p:txBody>
      </p:sp>
      <p:sp>
        <p:nvSpPr>
          <p:cNvPr id="30" name="Foliennummernplatzhalter 5"/>
          <p:cNvSpPr txBox="1">
            <a:spLocks/>
          </p:cNvSpPr>
          <p:nvPr userDrawn="1"/>
        </p:nvSpPr>
        <p:spPr bwMode="auto">
          <a:xfrm>
            <a:off x="11391937" y="6694351"/>
            <a:ext cx="838125" cy="1800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D4D4D"/>
                </a:solidFill>
                <a:latin typeface="Arial Narrow" pitchFamily="34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fld id="{840733A4-9D99-4957-BA8A-101F78A09E1B}" type="slidenum">
              <a:rPr lang="de-DE" altLang="de-DE" sz="900"/>
              <a:pPr lvl="0" algn="ctr"/>
              <a:t>‹#›</a:t>
            </a:fld>
            <a:endParaRPr lang="de-DE" altLang="de-DE" sz="900" dirty="0"/>
          </a:p>
        </p:txBody>
      </p:sp>
    </p:spTree>
    <p:extLst>
      <p:ext uri="{BB962C8B-B14F-4D97-AF65-F5344CB8AC3E}">
        <p14:creationId xmlns:p14="http://schemas.microsoft.com/office/powerpoint/2010/main" val="135189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  <p:extLst mod="1">
    <p:ext uri="{DCECCB84-F9BA-43D5-87BE-67443E8EF086}">
      <p15:sldGuideLst xmlns:p15="http://schemas.microsoft.com/office/powerpoint/2012/main">
        <p15:guide id="1" orient="horz" pos="1525" userDrawn="1">
          <p15:clr>
            <a:srgbClr val="FBAE40"/>
          </p15:clr>
        </p15:guide>
        <p15:guide id="2" pos="529" userDrawn="1">
          <p15:clr>
            <a:srgbClr val="FBAE40"/>
          </p15:clr>
        </p15:guide>
        <p15:guide id="3" orient="horz" pos="2727" userDrawn="1">
          <p15:clr>
            <a:srgbClr val="FBAE40"/>
          </p15:clr>
        </p15:guide>
        <p15:guide id="4" orient="horz" pos="2750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12" userDrawn="1">
          <p15:clr>
            <a:srgbClr val="FBAE40"/>
          </p15:clr>
        </p15:guide>
        <p15:guide id="7" orient="horz" pos="1502" userDrawn="1">
          <p15:clr>
            <a:srgbClr val="FBAE40"/>
          </p15:clr>
        </p15:guide>
        <p15:guide id="8" orient="horz" pos="206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  <p15:guide id="10" orient="horz" pos="3385" userDrawn="1">
          <p15:clr>
            <a:srgbClr val="FBAE40"/>
          </p15:clr>
        </p15:guide>
        <p15:guide id="11" orient="horz" pos="347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ro_Upcoming Events/Webin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Rechteck 1145"/>
          <p:cNvSpPr/>
          <p:nvPr userDrawn="1"/>
        </p:nvSpPr>
        <p:spPr>
          <a:xfrm>
            <a:off x="-1" y="6710703"/>
            <a:ext cx="12191999" cy="147297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9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© BOC Group  |  boc@boc-group.com</a:t>
            </a:r>
            <a:r>
              <a:rPr lang="de-AT" altLang="de-DE" sz="900" dirty="0">
                <a:latin typeface="Arial Narrow" pitchFamily="34" charset="0"/>
                <a:cs typeface="Arial" charset="0"/>
              </a:rPr>
              <a:t> </a:t>
            </a:r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11977700" y="2440908"/>
            <a:ext cx="214300" cy="1990189"/>
            <a:chOff x="10440363" y="2493961"/>
            <a:chExt cx="288926" cy="2432052"/>
          </a:xfrm>
        </p:grpSpPr>
        <p:sp>
          <p:nvSpPr>
            <p:cNvPr id="12" name="Rechteck 7"/>
            <p:cNvSpPr>
              <a:spLocks noChangeArrowheads="1"/>
            </p:cNvSpPr>
            <p:nvPr userDrawn="1"/>
          </p:nvSpPr>
          <p:spPr bwMode="auto">
            <a:xfrm>
              <a:off x="10440364" y="3256491"/>
              <a:ext cx="288925" cy="144462"/>
            </a:xfrm>
            <a:prstGeom prst="rect">
              <a:avLst/>
            </a:prstGeom>
            <a:solidFill>
              <a:srgbClr val="0066B0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 altLang="de-DE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3" name="Rechteck 12"/>
            <p:cNvSpPr/>
            <p:nvPr userDrawn="1"/>
          </p:nvSpPr>
          <p:spPr bwMode="auto">
            <a:xfrm>
              <a:off x="10440364" y="2493961"/>
              <a:ext cx="288925" cy="144462"/>
            </a:xfrm>
            <a:prstGeom prst="rect">
              <a:avLst/>
            </a:prstGeom>
            <a:solidFill>
              <a:srgbClr val="FB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4" name="Rechteck 13"/>
            <p:cNvSpPr/>
            <p:nvPr userDrawn="1"/>
          </p:nvSpPr>
          <p:spPr bwMode="auto">
            <a:xfrm>
              <a:off x="10440363" y="4019020"/>
              <a:ext cx="288925" cy="144463"/>
            </a:xfrm>
            <a:prstGeom prst="rect">
              <a:avLst/>
            </a:prstGeom>
            <a:solidFill>
              <a:srgbClr val="E305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/>
            </a:p>
          </p:txBody>
        </p:sp>
        <p:sp>
          <p:nvSpPr>
            <p:cNvPr id="15" name="Rechteck 14"/>
            <p:cNvSpPr/>
            <p:nvPr userDrawn="1"/>
          </p:nvSpPr>
          <p:spPr bwMode="auto">
            <a:xfrm>
              <a:off x="10440364" y="4781550"/>
              <a:ext cx="288925" cy="144463"/>
            </a:xfrm>
            <a:prstGeom prst="rect">
              <a:avLst/>
            </a:prstGeom>
            <a:solidFill>
              <a:srgbClr val="009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39" name="Titel 1"/>
          <p:cNvSpPr txBox="1">
            <a:spLocks/>
          </p:cNvSpPr>
          <p:nvPr userDrawn="1"/>
        </p:nvSpPr>
        <p:spPr>
          <a:xfrm>
            <a:off x="839787" y="567827"/>
            <a:ext cx="10526713" cy="5239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Webinare &amp;</a:t>
            </a:r>
            <a:r>
              <a:rPr lang="de-DE" baseline="0" dirty="0"/>
              <a:t> Events – Alle kommenden Termine</a:t>
            </a:r>
            <a:endParaRPr lang="en-GB" dirty="0"/>
          </a:p>
        </p:txBody>
      </p:sp>
      <p:sp>
        <p:nvSpPr>
          <p:cNvPr id="42" name="Rechteck 41"/>
          <p:cNvSpPr/>
          <p:nvPr userDrawn="1"/>
        </p:nvSpPr>
        <p:spPr>
          <a:xfrm>
            <a:off x="1009500" y="1354741"/>
            <a:ext cx="900000" cy="900000"/>
          </a:xfrm>
          <a:prstGeom prst="rect">
            <a:avLst/>
          </a:prstGeom>
          <a:solidFill>
            <a:srgbClr val="0A67A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latin typeface="Arial Narrow" pitchFamily="34" charset="0"/>
            </a:endParaRPr>
          </a:p>
        </p:txBody>
      </p:sp>
      <p:sp>
        <p:nvSpPr>
          <p:cNvPr id="43" name="Rechteck 42"/>
          <p:cNvSpPr/>
          <p:nvPr userDrawn="1"/>
        </p:nvSpPr>
        <p:spPr>
          <a:xfrm>
            <a:off x="1009500" y="2389767"/>
            <a:ext cx="900000" cy="900000"/>
          </a:xfrm>
          <a:prstGeom prst="rect">
            <a:avLst/>
          </a:prstGeom>
          <a:solidFill>
            <a:srgbClr val="59AC7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1" dirty="0">
              <a:latin typeface="Arial Narrow" pitchFamily="34" charset="0"/>
            </a:endParaRPr>
          </a:p>
        </p:txBody>
      </p:sp>
      <p:sp>
        <p:nvSpPr>
          <p:cNvPr id="44" name="Rechteck 43"/>
          <p:cNvSpPr/>
          <p:nvPr userDrawn="1"/>
        </p:nvSpPr>
        <p:spPr>
          <a:xfrm>
            <a:off x="1009500" y="3437355"/>
            <a:ext cx="900000" cy="900000"/>
          </a:xfrm>
          <a:prstGeom prst="rect">
            <a:avLst/>
          </a:prstGeom>
          <a:solidFill>
            <a:srgbClr val="FAB81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latin typeface="Arial Narrow" pitchFamily="34" charset="0"/>
            </a:endParaRPr>
          </a:p>
        </p:txBody>
      </p:sp>
      <p:sp>
        <p:nvSpPr>
          <p:cNvPr id="45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114224" y="1353545"/>
            <a:ext cx="5251775" cy="2653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Webinar/Event </a:t>
            </a:r>
            <a:endParaRPr lang="en-GB" dirty="0"/>
          </a:p>
        </p:txBody>
      </p:sp>
      <p:sp>
        <p:nvSpPr>
          <p:cNvPr id="57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114224" y="1618866"/>
            <a:ext cx="5251775" cy="635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Explanation</a:t>
            </a:r>
            <a:endParaRPr lang="en-GB" dirty="0"/>
          </a:p>
        </p:txBody>
      </p:sp>
      <p:sp>
        <p:nvSpPr>
          <p:cNvPr id="58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114224" y="2402416"/>
            <a:ext cx="5251775" cy="2653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Webinar/Event </a:t>
            </a:r>
            <a:endParaRPr lang="en-GB" dirty="0"/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114224" y="2667737"/>
            <a:ext cx="5251775" cy="6346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GB" sz="16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Explanation</a:t>
            </a:r>
            <a:endParaRPr lang="en-GB" dirty="0"/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114224" y="3440367"/>
            <a:ext cx="5251775" cy="2653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Webinar/Event</a:t>
            </a:r>
            <a:endParaRPr lang="en-GB" dirty="0"/>
          </a:p>
        </p:txBody>
      </p:sp>
      <p:sp>
        <p:nvSpPr>
          <p:cNvPr id="61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114224" y="3705688"/>
            <a:ext cx="5251775" cy="631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GB" sz="16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Explanation</a:t>
            </a:r>
            <a:endParaRPr lang="en-GB" dirty="0"/>
          </a:p>
        </p:txBody>
      </p:sp>
      <p:sp>
        <p:nvSpPr>
          <p:cNvPr id="62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009500" y="1362198"/>
            <a:ext cx="869201" cy="8886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en-GB" sz="2400" b="1" kern="1200" dirty="0" smtClean="0">
                <a:solidFill>
                  <a:schemeClr val="lt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01</a:t>
            </a:r>
          </a:p>
          <a:p>
            <a:pPr lvl="0"/>
            <a:r>
              <a:rPr lang="en-GB" dirty="0"/>
              <a:t>Jan</a:t>
            </a:r>
          </a:p>
        </p:txBody>
      </p:sp>
      <p:sp>
        <p:nvSpPr>
          <p:cNvPr id="63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024899" y="3456799"/>
            <a:ext cx="869201" cy="87176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en-GB" sz="2400" b="1" kern="1200" dirty="0" smtClean="0">
                <a:solidFill>
                  <a:schemeClr val="lt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01</a:t>
            </a:r>
          </a:p>
          <a:p>
            <a:pPr lvl="0"/>
            <a:r>
              <a:rPr lang="en-GB" dirty="0"/>
              <a:t>Jan</a:t>
            </a:r>
          </a:p>
        </p:txBody>
      </p:sp>
      <p:sp>
        <p:nvSpPr>
          <p:cNvPr id="64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024899" y="2403883"/>
            <a:ext cx="869201" cy="87176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en-GB" sz="2400" b="1" kern="1200" dirty="0" smtClean="0">
                <a:solidFill>
                  <a:schemeClr val="lt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01</a:t>
            </a:r>
          </a:p>
          <a:p>
            <a:pPr lvl="0"/>
            <a:r>
              <a:rPr lang="en-GB" dirty="0"/>
              <a:t>Jan</a:t>
            </a:r>
          </a:p>
        </p:txBody>
      </p:sp>
      <p:sp>
        <p:nvSpPr>
          <p:cNvPr id="65" name="Rechteck 64"/>
          <p:cNvSpPr/>
          <p:nvPr userDrawn="1"/>
        </p:nvSpPr>
        <p:spPr>
          <a:xfrm>
            <a:off x="1009500" y="4481931"/>
            <a:ext cx="900000" cy="900000"/>
          </a:xfrm>
          <a:prstGeom prst="rect">
            <a:avLst/>
          </a:prstGeom>
          <a:solidFill>
            <a:srgbClr val="E3071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latin typeface="Arial Narrow" pitchFamily="34" charset="0"/>
            </a:endParaRP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26" hasCustomPrompt="1"/>
          </p:nvPr>
        </p:nvSpPr>
        <p:spPr>
          <a:xfrm>
            <a:off x="2114224" y="4484943"/>
            <a:ext cx="5251775" cy="2653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Webinar/Event</a:t>
            </a:r>
            <a:endParaRPr lang="en-GB" dirty="0"/>
          </a:p>
        </p:txBody>
      </p:sp>
      <p:sp>
        <p:nvSpPr>
          <p:cNvPr id="67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2114224" y="4750264"/>
            <a:ext cx="5251775" cy="631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GB" sz="16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Explanation</a:t>
            </a:r>
            <a:endParaRPr lang="en-GB" dirty="0"/>
          </a:p>
        </p:txBody>
      </p:sp>
      <p:sp>
        <p:nvSpPr>
          <p:cNvPr id="68" name="Textplatzhalter 2"/>
          <p:cNvSpPr>
            <a:spLocks noGrp="1"/>
          </p:cNvSpPr>
          <p:nvPr>
            <p:ph type="body" sz="quarter" idx="28" hasCustomPrompt="1"/>
          </p:nvPr>
        </p:nvSpPr>
        <p:spPr>
          <a:xfrm>
            <a:off x="1016432" y="4492908"/>
            <a:ext cx="869201" cy="87176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en-GB" sz="2400" b="1" kern="1200" dirty="0" smtClean="0">
                <a:solidFill>
                  <a:schemeClr val="lt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01</a:t>
            </a:r>
          </a:p>
          <a:p>
            <a:pPr lvl="0"/>
            <a:r>
              <a:rPr lang="en-GB" dirty="0"/>
              <a:t>Jan</a:t>
            </a:r>
          </a:p>
        </p:txBody>
      </p:sp>
      <p:sp>
        <p:nvSpPr>
          <p:cNvPr id="69" name="Rechteck 68"/>
          <p:cNvSpPr/>
          <p:nvPr userDrawn="1"/>
        </p:nvSpPr>
        <p:spPr>
          <a:xfrm>
            <a:off x="8763060" y="1519121"/>
            <a:ext cx="26980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0" dirty="0">
                <a:solidFill>
                  <a:schemeClr val="bg1">
                    <a:lumMod val="85000"/>
                  </a:schemeClr>
                </a:solidFill>
                <a:latin typeface="FontAwesome" pitchFamily="2" charset="0"/>
              </a:rPr>
              <a:t></a:t>
            </a:r>
          </a:p>
        </p:txBody>
      </p:sp>
      <p:sp>
        <p:nvSpPr>
          <p:cNvPr id="72" name="Rechteck 71"/>
          <p:cNvSpPr/>
          <p:nvPr userDrawn="1"/>
        </p:nvSpPr>
        <p:spPr>
          <a:xfrm>
            <a:off x="1024899" y="5529167"/>
            <a:ext cx="900000" cy="900000"/>
          </a:xfrm>
          <a:prstGeom prst="rect">
            <a:avLst/>
          </a:prstGeom>
          <a:solidFill>
            <a:srgbClr val="0A67A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latin typeface="Arial Narrow" pitchFamily="34" charset="0"/>
            </a:endParaRPr>
          </a:p>
        </p:txBody>
      </p:sp>
      <p:sp>
        <p:nvSpPr>
          <p:cNvPr id="73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2129623" y="5527971"/>
            <a:ext cx="5251775" cy="2653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Webinar/Event </a:t>
            </a:r>
            <a:endParaRPr lang="en-GB" dirty="0"/>
          </a:p>
        </p:txBody>
      </p:sp>
      <p:sp>
        <p:nvSpPr>
          <p:cNvPr id="74" name="Textplatzhalter 3"/>
          <p:cNvSpPr>
            <a:spLocks noGrp="1"/>
          </p:cNvSpPr>
          <p:nvPr>
            <p:ph type="body" sz="quarter" idx="30" hasCustomPrompt="1"/>
          </p:nvPr>
        </p:nvSpPr>
        <p:spPr>
          <a:xfrm>
            <a:off x="2129623" y="5793292"/>
            <a:ext cx="5251775" cy="635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GB" sz="16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Explanation</a:t>
            </a:r>
            <a:endParaRPr lang="en-GB" dirty="0"/>
          </a:p>
        </p:txBody>
      </p:sp>
      <p:sp>
        <p:nvSpPr>
          <p:cNvPr id="75" name="Textplatzhalter 2"/>
          <p:cNvSpPr>
            <a:spLocks noGrp="1"/>
          </p:cNvSpPr>
          <p:nvPr>
            <p:ph type="body" sz="quarter" idx="31" hasCustomPrompt="1"/>
          </p:nvPr>
        </p:nvSpPr>
        <p:spPr>
          <a:xfrm>
            <a:off x="1024899" y="5536624"/>
            <a:ext cx="869201" cy="8886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en-GB" sz="2400" b="1" kern="1200" dirty="0" smtClean="0">
                <a:solidFill>
                  <a:schemeClr val="lt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01</a:t>
            </a:r>
          </a:p>
          <a:p>
            <a:pPr lvl="0"/>
            <a:r>
              <a:rPr lang="en-GB" dirty="0"/>
              <a:t>Jan</a:t>
            </a:r>
          </a:p>
        </p:txBody>
      </p:sp>
      <p:sp>
        <p:nvSpPr>
          <p:cNvPr id="34" name="Foliennummernplatzhalter 5"/>
          <p:cNvSpPr txBox="1">
            <a:spLocks/>
          </p:cNvSpPr>
          <p:nvPr userDrawn="1"/>
        </p:nvSpPr>
        <p:spPr bwMode="auto">
          <a:xfrm>
            <a:off x="11391937" y="6694351"/>
            <a:ext cx="838125" cy="1800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D4D4D"/>
                </a:solidFill>
                <a:latin typeface="Arial Narrow" pitchFamily="34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fld id="{840733A4-9D99-4957-BA8A-101F78A09E1B}" type="slidenum">
              <a:rPr lang="de-DE" altLang="de-DE" sz="900"/>
              <a:pPr lvl="0" algn="ctr"/>
              <a:t>‹#›</a:t>
            </a:fld>
            <a:endParaRPr lang="de-DE" altLang="de-DE" sz="900" dirty="0"/>
          </a:p>
        </p:txBody>
      </p:sp>
    </p:spTree>
    <p:extLst>
      <p:ext uri="{BB962C8B-B14F-4D97-AF65-F5344CB8AC3E}">
        <p14:creationId xmlns:p14="http://schemas.microsoft.com/office/powerpoint/2010/main" val="93873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pos="529">
          <p15:clr>
            <a:srgbClr val="FBAE40"/>
          </p15:clr>
        </p15:guide>
        <p15:guide id="3" orient="horz" pos="2727">
          <p15:clr>
            <a:srgbClr val="FBAE40"/>
          </p15:clr>
        </p15:guide>
        <p15:guide id="4" orient="horz" pos="2750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orient="horz" pos="1412">
          <p15:clr>
            <a:srgbClr val="FBAE40"/>
          </p15:clr>
        </p15:guide>
        <p15:guide id="7" orient="horz" pos="1502">
          <p15:clr>
            <a:srgbClr val="FBAE40"/>
          </p15:clr>
        </p15:guide>
        <p15:guide id="8" orient="horz" pos="2069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3385">
          <p15:clr>
            <a:srgbClr val="FBAE40"/>
          </p15:clr>
        </p15:guide>
        <p15:guide id="11" orient="horz" pos="347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_ADONIS_Free T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>
          <a:xfrm>
            <a:off x="2554" y="1792705"/>
            <a:ext cx="11255551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" name="Flussdiagramm: Manuelle Eingabe 32"/>
          <p:cNvSpPr/>
          <p:nvPr userDrawn="1"/>
        </p:nvSpPr>
        <p:spPr>
          <a:xfrm rot="16200000">
            <a:off x="5803922" y="323887"/>
            <a:ext cx="6727051" cy="6079275"/>
          </a:xfrm>
          <a:prstGeom prst="flowChartManualInput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8475" r="-40876"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 Narrow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-1" y="6710703"/>
            <a:ext cx="12191999" cy="147297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9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© BOC Group  |  boc@boc-group.com</a:t>
            </a:r>
            <a:r>
              <a:rPr lang="de-AT" altLang="de-DE" sz="900" dirty="0">
                <a:latin typeface="Arial Narrow" pitchFamily="34" charset="0"/>
                <a:cs typeface="Arial" charset="0"/>
              </a:rPr>
              <a:t> </a:t>
            </a:r>
          </a:p>
        </p:txBody>
      </p:sp>
      <p:sp>
        <p:nvSpPr>
          <p:cNvPr id="15" name="Rectangle 6"/>
          <p:cNvSpPr/>
          <p:nvPr userDrawn="1"/>
        </p:nvSpPr>
        <p:spPr>
          <a:xfrm>
            <a:off x="847130" y="2651704"/>
            <a:ext cx="4834003" cy="409850"/>
          </a:xfrm>
          <a:prstGeom prst="rect">
            <a:avLst/>
          </a:prstGeom>
          <a:noFill/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55600" algn="l"/>
              </a:tabLst>
            </a:pP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 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Free Trial </a:t>
            </a:r>
            <a:r>
              <a:rPr lang="en-GB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inkl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. GPM-</a:t>
            </a:r>
            <a:r>
              <a:rPr lang="en-GB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Kollaboration</a:t>
            </a:r>
            <a:r>
              <a:rPr lang="en-GB" sz="16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</a:t>
            </a:r>
            <a:r>
              <a:rPr lang="en-GB" sz="16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mit</a:t>
            </a:r>
            <a:r>
              <a:rPr lang="en-GB" sz="16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</a:t>
            </a:r>
            <a:r>
              <a:rPr lang="en-GB" sz="16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bis</a:t>
            </a:r>
            <a:r>
              <a:rPr lang="en-GB" sz="16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</a:t>
            </a:r>
            <a:r>
              <a:rPr lang="en-GB" sz="16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zu</a:t>
            </a:r>
            <a:r>
              <a:rPr lang="en-GB" sz="16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3 </a:t>
            </a:r>
            <a:r>
              <a:rPr lang="en-GB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Kollegen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9" name="Rectangle 6"/>
          <p:cNvSpPr/>
          <p:nvPr userDrawn="1"/>
        </p:nvSpPr>
        <p:spPr>
          <a:xfrm>
            <a:off x="846142" y="3142998"/>
            <a:ext cx="4834991" cy="409850"/>
          </a:xfrm>
          <a:prstGeom prst="rect">
            <a:avLst/>
          </a:prstGeom>
          <a:noFill/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55600" algn="l"/>
              </a:tabLst>
            </a:pP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	</a:t>
            </a:r>
          </a:p>
          <a:p>
            <a:pPr>
              <a:tabLst>
                <a:tab pos="355600" algn="l"/>
              </a:tabLst>
            </a:pP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 </a:t>
            </a:r>
            <a:r>
              <a:rPr lang="en-GB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Vollständige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Funktionalität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der ADONIS NP Starter Edition</a:t>
            </a:r>
          </a:p>
          <a:p>
            <a:pPr>
              <a:tabLst>
                <a:tab pos="355600" algn="l"/>
              </a:tabLst>
            </a:pP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Rectangle 6"/>
          <p:cNvSpPr/>
          <p:nvPr userDrawn="1"/>
        </p:nvSpPr>
        <p:spPr>
          <a:xfrm>
            <a:off x="840369" y="3634292"/>
            <a:ext cx="2978098" cy="409850"/>
          </a:xfrm>
          <a:prstGeom prst="rect">
            <a:avLst/>
          </a:prstGeom>
          <a:noFill/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55600" algn="l"/>
              </a:tabLst>
            </a:pP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	</a:t>
            </a:r>
          </a:p>
          <a:p>
            <a:pPr>
              <a:tabLst>
                <a:tab pos="355600" algn="l"/>
              </a:tabLst>
            </a:pP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 </a:t>
            </a:r>
          </a:p>
          <a:p>
            <a:pPr>
              <a:tabLst>
                <a:tab pos="355600" algn="l"/>
              </a:tabLst>
            </a:pP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 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30 </a:t>
            </a:r>
            <a:r>
              <a:rPr lang="en-GB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Tage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kostenloser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Zugang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  <a:p>
            <a:pPr>
              <a:tabLst>
                <a:tab pos="355600" algn="l"/>
              </a:tabLst>
            </a:pP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  <a:p>
            <a:pPr>
              <a:tabLst>
                <a:tab pos="355600" algn="l"/>
              </a:tabLst>
            </a:pP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Rechteck 22"/>
          <p:cNvSpPr/>
          <p:nvPr userDrawn="1"/>
        </p:nvSpPr>
        <p:spPr>
          <a:xfrm>
            <a:off x="819077" y="2119988"/>
            <a:ext cx="5272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800" b="1" dirty="0">
                <a:latin typeface="+mn-lt"/>
              </a:rPr>
              <a:t>Geschäftsprozessmanagement</a:t>
            </a:r>
            <a:r>
              <a:rPr lang="de-AT" sz="1800" b="1" baseline="0" dirty="0">
                <a:latin typeface="+mn-lt"/>
              </a:rPr>
              <a:t> der nächsten Generation</a:t>
            </a:r>
            <a:endParaRPr lang="en-GB" sz="1800" b="1" dirty="0">
              <a:latin typeface="+mn-lt"/>
            </a:endParaRPr>
          </a:p>
        </p:txBody>
      </p:sp>
      <p:sp>
        <p:nvSpPr>
          <p:cNvPr id="24" name="Flussdiagramm: Manuelle Eingabe 23"/>
          <p:cNvSpPr/>
          <p:nvPr userDrawn="1"/>
        </p:nvSpPr>
        <p:spPr>
          <a:xfrm rot="16200000">
            <a:off x="5808006" y="319581"/>
            <a:ext cx="6718881" cy="6063363"/>
          </a:xfrm>
          <a:prstGeom prst="flowChartManualInput">
            <a:avLst/>
          </a:prstGeom>
          <a:solidFill>
            <a:schemeClr val="tx1">
              <a:alpha val="27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 Narrow" pitchFamily="34" charset="0"/>
            </a:endParaRPr>
          </a:p>
        </p:txBody>
      </p:sp>
      <p:sp>
        <p:nvSpPr>
          <p:cNvPr id="25" name="Rechteck 24"/>
          <p:cNvSpPr/>
          <p:nvPr userDrawn="1"/>
        </p:nvSpPr>
        <p:spPr>
          <a:xfrm>
            <a:off x="840369" y="5005919"/>
            <a:ext cx="3604631" cy="460866"/>
          </a:xfrm>
          <a:prstGeom prst="rect">
            <a:avLst/>
          </a:prstGeom>
          <a:solidFill>
            <a:srgbClr val="FBC541"/>
          </a:solidFill>
          <a:ln w="12700">
            <a:solidFill>
              <a:srgbClr val="FBC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800" b="1" dirty="0">
                <a:latin typeface="Arial Narrow" pitchFamily="34" charset="0"/>
              </a:rPr>
              <a:t>SICHERN</a:t>
            </a:r>
            <a:r>
              <a:rPr lang="de-DE" sz="1800" b="1" baseline="0" dirty="0">
                <a:latin typeface="Arial Narrow" pitchFamily="34" charset="0"/>
              </a:rPr>
              <a:t> SIE SICH NOCH HEUTE IHR</a:t>
            </a:r>
            <a:endParaRPr lang="en-GB" sz="1800" b="1" dirty="0">
              <a:latin typeface="Arial Narrow" pitchFamily="34" charset="0"/>
            </a:endParaRPr>
          </a:p>
        </p:txBody>
      </p:sp>
      <p:sp>
        <p:nvSpPr>
          <p:cNvPr id="27" name="Rechteck 26"/>
          <p:cNvSpPr/>
          <p:nvPr userDrawn="1"/>
        </p:nvSpPr>
        <p:spPr>
          <a:xfrm>
            <a:off x="840536" y="5526283"/>
            <a:ext cx="3604464" cy="460866"/>
          </a:xfrm>
          <a:prstGeom prst="rect">
            <a:avLst/>
          </a:prstGeom>
          <a:solidFill>
            <a:srgbClr val="FBC541"/>
          </a:solidFill>
          <a:ln w="12700">
            <a:solidFill>
              <a:srgbClr val="FBC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800" b="1" dirty="0">
                <a:latin typeface="Arial Narrow" pitchFamily="34" charset="0"/>
              </a:rPr>
              <a:t>30-DAY</a:t>
            </a:r>
            <a:r>
              <a:rPr lang="de-DE" sz="1800" b="1" baseline="0" dirty="0">
                <a:latin typeface="Arial Narrow" pitchFamily="34" charset="0"/>
              </a:rPr>
              <a:t> FREE TRIAL VON </a:t>
            </a:r>
            <a:r>
              <a:rPr lang="de-DE" sz="1800" b="1" dirty="0">
                <a:latin typeface="Arial Narrow" pitchFamily="34" charset="0"/>
              </a:rPr>
              <a:t>ADONIS NP!</a:t>
            </a:r>
            <a:endParaRPr lang="en-GB" sz="1800" b="1" dirty="0">
              <a:latin typeface="Arial Narrow" pitchFamily="34" charset="0"/>
            </a:endParaRPr>
          </a:p>
        </p:txBody>
      </p:sp>
      <p:sp>
        <p:nvSpPr>
          <p:cNvPr id="28" name="Rectangle 6"/>
          <p:cNvSpPr/>
          <p:nvPr userDrawn="1"/>
        </p:nvSpPr>
        <p:spPr>
          <a:xfrm>
            <a:off x="749349" y="5962426"/>
            <a:ext cx="2511634" cy="409850"/>
          </a:xfrm>
          <a:prstGeom prst="rect">
            <a:avLst/>
          </a:prstGeom>
          <a:noFill/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55600" algn="l"/>
              </a:tabLs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	</a:t>
            </a:r>
          </a:p>
          <a:p>
            <a:pPr>
              <a:tabLst>
                <a:tab pos="355600" algn="l"/>
              </a:tabLs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</a:p>
          <a:p>
            <a:pPr>
              <a:tabLst>
                <a:tab pos="355600" algn="l"/>
              </a:tabLs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www.boc-group.com/adonis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tabLst>
                <a:tab pos="355600" algn="l"/>
              </a:tabLst>
            </a:pP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tabLst>
                <a:tab pos="355600" algn="l"/>
              </a:tabLst>
            </a:pP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34" name="Grafik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847" y="5284502"/>
            <a:ext cx="1256326" cy="108777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37" y="-9832"/>
            <a:ext cx="1128349" cy="1845521"/>
          </a:xfrm>
          <a:prstGeom prst="rect">
            <a:avLst/>
          </a:prstGeom>
        </p:spPr>
      </p:pic>
      <p:sp>
        <p:nvSpPr>
          <p:cNvPr id="26" name="Titel 1"/>
          <p:cNvSpPr txBox="1">
            <a:spLocks/>
          </p:cNvSpPr>
          <p:nvPr userDrawn="1"/>
        </p:nvSpPr>
        <p:spPr>
          <a:xfrm>
            <a:off x="847130" y="547724"/>
            <a:ext cx="10506668" cy="5239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ADONIS NP – Kostenlose</a:t>
            </a:r>
            <a:r>
              <a:rPr lang="de-DE" baseline="0" dirty="0"/>
              <a:t> Testversion</a:t>
            </a:r>
            <a:endParaRPr lang="en-GB" dirty="0"/>
          </a:p>
        </p:txBody>
      </p:sp>
      <p:sp>
        <p:nvSpPr>
          <p:cNvPr id="29" name="Foliennummernplatzhalter 5"/>
          <p:cNvSpPr txBox="1">
            <a:spLocks/>
          </p:cNvSpPr>
          <p:nvPr userDrawn="1"/>
        </p:nvSpPr>
        <p:spPr bwMode="auto">
          <a:xfrm>
            <a:off x="11391937" y="6694351"/>
            <a:ext cx="838125" cy="1800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D4D4D"/>
                </a:solidFill>
                <a:latin typeface="Arial Narrow" pitchFamily="34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fld id="{840733A4-9D99-4957-BA8A-101F78A09E1B}" type="slidenum">
              <a:rPr lang="de-DE" altLang="de-DE" sz="900"/>
              <a:pPr lvl="0" algn="ctr"/>
              <a:t>‹#›</a:t>
            </a:fld>
            <a:endParaRPr lang="de-DE" altLang="de-DE" sz="900" dirty="0"/>
          </a:p>
        </p:txBody>
      </p:sp>
    </p:spTree>
    <p:extLst>
      <p:ext uri="{BB962C8B-B14F-4D97-AF65-F5344CB8AC3E}">
        <p14:creationId xmlns:p14="http://schemas.microsoft.com/office/powerpoint/2010/main" val="11883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2" pos="529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_ADOIT_Free_T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>
          <a:xfrm>
            <a:off x="2554" y="1792705"/>
            <a:ext cx="11255551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6" name="Flussdiagramm: Manuelle Eingabe 25"/>
          <p:cNvSpPr/>
          <p:nvPr userDrawn="1"/>
        </p:nvSpPr>
        <p:spPr>
          <a:xfrm rot="16200000">
            <a:off x="5791816" y="311469"/>
            <a:ext cx="6774242" cy="6102250"/>
          </a:xfrm>
          <a:prstGeom prst="flowChartManualInput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4248" t="-483" r="-35103" b="483"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 Narrow" pitchFamily="34" charset="0"/>
            </a:endParaRPr>
          </a:p>
        </p:txBody>
      </p:sp>
      <p:sp>
        <p:nvSpPr>
          <p:cNvPr id="29" name="Flussdiagramm: Manuelle Eingabe 28"/>
          <p:cNvSpPr/>
          <p:nvPr userDrawn="1"/>
        </p:nvSpPr>
        <p:spPr>
          <a:xfrm rot="16200000">
            <a:off x="5819497" y="311468"/>
            <a:ext cx="6718881" cy="6102250"/>
          </a:xfrm>
          <a:prstGeom prst="flowChartManualInput">
            <a:avLst/>
          </a:prstGeom>
          <a:solidFill>
            <a:schemeClr val="tx1">
              <a:alpha val="27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 Narrow" pitchFamily="34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459" y="5273440"/>
            <a:ext cx="1269102" cy="1098835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-1" y="6710703"/>
            <a:ext cx="12191999" cy="147297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9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© BOC Group  |  boc@boc-group.com</a:t>
            </a:r>
            <a:r>
              <a:rPr lang="de-AT" altLang="de-DE" sz="900" dirty="0">
                <a:latin typeface="Arial Narrow" pitchFamily="34" charset="0"/>
                <a:cs typeface="Arial" charset="0"/>
              </a:rPr>
              <a:t> </a:t>
            </a:r>
          </a:p>
        </p:txBody>
      </p:sp>
      <p:sp>
        <p:nvSpPr>
          <p:cNvPr id="15" name="Rectangle 6"/>
          <p:cNvSpPr/>
          <p:nvPr userDrawn="1"/>
        </p:nvSpPr>
        <p:spPr>
          <a:xfrm>
            <a:off x="847130" y="2651704"/>
            <a:ext cx="5172670" cy="409850"/>
          </a:xfrm>
          <a:prstGeom prst="rect">
            <a:avLst/>
          </a:prstGeom>
          <a:noFill/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55600" algn="l"/>
              </a:tabLst>
            </a:pP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 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Free Trial </a:t>
            </a:r>
            <a:r>
              <a:rPr lang="en-GB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inkl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. EAM-</a:t>
            </a:r>
            <a:r>
              <a:rPr lang="en-GB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Kollaboration</a:t>
            </a:r>
            <a:r>
              <a:rPr lang="en-GB" sz="16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</a:t>
            </a:r>
            <a:r>
              <a:rPr lang="en-GB" sz="16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mit</a:t>
            </a:r>
            <a:r>
              <a:rPr lang="en-GB" sz="16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</a:t>
            </a:r>
            <a:r>
              <a:rPr lang="en-GB" sz="16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einem</a:t>
            </a:r>
            <a:r>
              <a:rPr lang="en-GB" sz="16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</a:t>
            </a:r>
            <a:r>
              <a:rPr lang="en-GB" sz="16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weiteren</a:t>
            </a:r>
            <a:r>
              <a:rPr lang="en-GB" sz="16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</a:t>
            </a:r>
            <a:r>
              <a:rPr lang="en-GB" sz="16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Kollegen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9" name="Rectangle 6"/>
          <p:cNvSpPr/>
          <p:nvPr userDrawn="1"/>
        </p:nvSpPr>
        <p:spPr>
          <a:xfrm>
            <a:off x="846141" y="3142998"/>
            <a:ext cx="5977991" cy="409850"/>
          </a:xfrm>
          <a:prstGeom prst="rect">
            <a:avLst/>
          </a:prstGeom>
          <a:noFill/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55600" algn="l"/>
              </a:tabLst>
            </a:pP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	</a:t>
            </a:r>
          </a:p>
          <a:p>
            <a:pPr>
              <a:tabLst>
                <a:tab pos="355600" algn="l"/>
              </a:tabLst>
            </a:pP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 </a:t>
            </a:r>
            <a:r>
              <a:rPr lang="en-GB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Vollständige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Funktionalität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: Repository-Management, </a:t>
            </a:r>
            <a:r>
              <a:rPr lang="en-GB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Analysen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, Reports</a:t>
            </a:r>
          </a:p>
          <a:p>
            <a:pPr>
              <a:tabLst>
                <a:tab pos="355600" algn="l"/>
              </a:tabLst>
            </a:pP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Rectangle 6"/>
          <p:cNvSpPr/>
          <p:nvPr userDrawn="1"/>
        </p:nvSpPr>
        <p:spPr>
          <a:xfrm>
            <a:off x="840368" y="3634292"/>
            <a:ext cx="2817231" cy="409850"/>
          </a:xfrm>
          <a:prstGeom prst="rect">
            <a:avLst/>
          </a:prstGeom>
          <a:noFill/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55600" algn="l"/>
              </a:tabLst>
            </a:pP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	</a:t>
            </a:r>
          </a:p>
          <a:p>
            <a:pPr>
              <a:tabLst>
                <a:tab pos="355600" algn="l"/>
              </a:tabLst>
            </a:pP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 </a:t>
            </a:r>
          </a:p>
          <a:p>
            <a:pPr>
              <a:tabLst>
                <a:tab pos="355600" algn="l"/>
              </a:tabLst>
            </a:pP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 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30 </a:t>
            </a:r>
            <a:r>
              <a:rPr lang="en-GB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Tage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kostenloser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Zugang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  <a:p>
            <a:pPr>
              <a:tabLst>
                <a:tab pos="355600" algn="l"/>
              </a:tabLst>
            </a:pP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  <a:p>
            <a:pPr>
              <a:tabLst>
                <a:tab pos="355600" algn="l"/>
              </a:tabLst>
            </a:pP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Rechteck 22"/>
          <p:cNvSpPr/>
          <p:nvPr userDrawn="1"/>
        </p:nvSpPr>
        <p:spPr>
          <a:xfrm>
            <a:off x="819077" y="2119988"/>
            <a:ext cx="5780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800" b="1" dirty="0">
                <a:latin typeface="+mn-lt"/>
              </a:rPr>
              <a:t>Enterprise </a:t>
            </a:r>
            <a:r>
              <a:rPr lang="de-AT" sz="1800" b="1" dirty="0" err="1">
                <a:latin typeface="+mn-lt"/>
              </a:rPr>
              <a:t>Architecture</a:t>
            </a:r>
            <a:r>
              <a:rPr lang="de-AT" sz="1800" b="1" dirty="0">
                <a:latin typeface="+mn-lt"/>
              </a:rPr>
              <a:t> Management der nächsten Generation</a:t>
            </a:r>
            <a:endParaRPr lang="en-GB" sz="1800" b="1" dirty="0">
              <a:latin typeface="+mn-lt"/>
            </a:endParaRPr>
          </a:p>
        </p:txBody>
      </p:sp>
      <p:sp>
        <p:nvSpPr>
          <p:cNvPr id="28" name="Rectangle 6"/>
          <p:cNvSpPr/>
          <p:nvPr userDrawn="1"/>
        </p:nvSpPr>
        <p:spPr>
          <a:xfrm>
            <a:off x="749349" y="5962426"/>
            <a:ext cx="2511634" cy="409850"/>
          </a:xfrm>
          <a:prstGeom prst="rect">
            <a:avLst/>
          </a:prstGeom>
          <a:noFill/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55600" algn="l"/>
              </a:tabLs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	</a:t>
            </a:r>
          </a:p>
          <a:p>
            <a:pPr>
              <a:tabLst>
                <a:tab pos="355600" algn="l"/>
              </a:tabLs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</a:p>
          <a:p>
            <a:pPr>
              <a:tabLst>
                <a:tab pos="355600" algn="l"/>
              </a:tabLs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hlinkClick r:id="rId4"/>
              </a:rPr>
              <a:t>www.boc-group.com/adoit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tabLst>
                <a:tab pos="355600" algn="l"/>
              </a:tabLst>
            </a:pP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tabLst>
                <a:tab pos="355600" algn="l"/>
              </a:tabLst>
            </a:pP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37" y="-9832"/>
            <a:ext cx="1128349" cy="1845521"/>
          </a:xfrm>
          <a:prstGeom prst="rect">
            <a:avLst/>
          </a:prstGeom>
        </p:spPr>
      </p:pic>
      <p:sp>
        <p:nvSpPr>
          <p:cNvPr id="24" name="Titel 1"/>
          <p:cNvSpPr txBox="1">
            <a:spLocks/>
          </p:cNvSpPr>
          <p:nvPr userDrawn="1"/>
        </p:nvSpPr>
        <p:spPr>
          <a:xfrm>
            <a:off x="839788" y="547724"/>
            <a:ext cx="10514010" cy="5239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ADO</a:t>
            </a:r>
            <a:r>
              <a:rPr lang="de-DE" b="0" dirty="0"/>
              <a:t>IT</a:t>
            </a:r>
            <a:r>
              <a:rPr lang="de-DE" dirty="0"/>
              <a:t> – Kostenlose</a:t>
            </a:r>
            <a:r>
              <a:rPr lang="de-DE" baseline="0" dirty="0"/>
              <a:t> Testversion</a:t>
            </a:r>
            <a:endParaRPr lang="en-GB" dirty="0"/>
          </a:p>
        </p:txBody>
      </p:sp>
      <p:sp>
        <p:nvSpPr>
          <p:cNvPr id="30" name="Rechteck 29"/>
          <p:cNvSpPr/>
          <p:nvPr userDrawn="1"/>
        </p:nvSpPr>
        <p:spPr>
          <a:xfrm>
            <a:off x="840369" y="5005919"/>
            <a:ext cx="3604631" cy="460866"/>
          </a:xfrm>
          <a:prstGeom prst="rect">
            <a:avLst/>
          </a:prstGeom>
          <a:solidFill>
            <a:srgbClr val="FBC541"/>
          </a:solidFill>
          <a:ln w="12700">
            <a:solidFill>
              <a:srgbClr val="FBC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800" b="1" dirty="0">
                <a:latin typeface="Arial Narrow" pitchFamily="34" charset="0"/>
              </a:rPr>
              <a:t>SICHERN</a:t>
            </a:r>
            <a:r>
              <a:rPr lang="de-DE" sz="1800" b="1" baseline="0" dirty="0">
                <a:latin typeface="Arial Narrow" pitchFamily="34" charset="0"/>
              </a:rPr>
              <a:t> SIE SICH NOCH HEUTE IHR</a:t>
            </a:r>
            <a:endParaRPr lang="en-GB" sz="1800" b="1" dirty="0">
              <a:latin typeface="Arial Narrow" pitchFamily="34" charset="0"/>
            </a:endParaRPr>
          </a:p>
        </p:txBody>
      </p:sp>
      <p:sp>
        <p:nvSpPr>
          <p:cNvPr id="31" name="Rechteck 30"/>
          <p:cNvSpPr/>
          <p:nvPr userDrawn="1"/>
        </p:nvSpPr>
        <p:spPr>
          <a:xfrm>
            <a:off x="840536" y="5526283"/>
            <a:ext cx="3147264" cy="460866"/>
          </a:xfrm>
          <a:prstGeom prst="rect">
            <a:avLst/>
          </a:prstGeom>
          <a:solidFill>
            <a:srgbClr val="FBC541"/>
          </a:solidFill>
          <a:ln w="12700">
            <a:solidFill>
              <a:srgbClr val="FBC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800" b="1" dirty="0">
                <a:latin typeface="Arial Narrow" pitchFamily="34" charset="0"/>
              </a:rPr>
              <a:t>30-DAY</a:t>
            </a:r>
            <a:r>
              <a:rPr lang="de-DE" sz="1800" b="1" baseline="0" dirty="0">
                <a:latin typeface="Arial Narrow" pitchFamily="34" charset="0"/>
              </a:rPr>
              <a:t> FREE TRIAL VON </a:t>
            </a:r>
            <a:r>
              <a:rPr lang="de-DE" sz="1800" b="1" dirty="0">
                <a:latin typeface="Arial Narrow" pitchFamily="34" charset="0"/>
              </a:rPr>
              <a:t>ADO</a:t>
            </a:r>
            <a:r>
              <a:rPr lang="de-DE" sz="1800" b="0" dirty="0">
                <a:latin typeface="Arial Narrow" pitchFamily="34" charset="0"/>
              </a:rPr>
              <a:t>IT</a:t>
            </a:r>
            <a:r>
              <a:rPr lang="de-DE" sz="1800" b="1" dirty="0">
                <a:latin typeface="Arial Narrow" pitchFamily="34" charset="0"/>
              </a:rPr>
              <a:t>!</a:t>
            </a:r>
            <a:endParaRPr lang="en-GB" sz="1800" b="1" dirty="0">
              <a:latin typeface="Arial Narrow" pitchFamily="34" charset="0"/>
            </a:endParaRPr>
          </a:p>
        </p:txBody>
      </p:sp>
      <p:sp>
        <p:nvSpPr>
          <p:cNvPr id="27" name="Foliennummernplatzhalter 5"/>
          <p:cNvSpPr txBox="1">
            <a:spLocks/>
          </p:cNvSpPr>
          <p:nvPr userDrawn="1"/>
        </p:nvSpPr>
        <p:spPr bwMode="auto">
          <a:xfrm>
            <a:off x="11391937" y="6694351"/>
            <a:ext cx="838125" cy="1800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D4D4D"/>
                </a:solidFill>
                <a:latin typeface="Arial Narrow" pitchFamily="34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fld id="{840733A4-9D99-4957-BA8A-101F78A09E1B}" type="slidenum">
              <a:rPr lang="de-DE" altLang="de-DE" sz="900"/>
              <a:pPr lvl="0" algn="ctr"/>
              <a:t>‹#›</a:t>
            </a:fld>
            <a:endParaRPr lang="de-DE" altLang="de-DE" sz="900" dirty="0"/>
          </a:p>
        </p:txBody>
      </p:sp>
    </p:spTree>
    <p:extLst>
      <p:ext uri="{BB962C8B-B14F-4D97-AF65-F5344CB8AC3E}">
        <p14:creationId xmlns:p14="http://schemas.microsoft.com/office/powerpoint/2010/main" val="12417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2" pos="529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 userDrawn="1"/>
        </p:nvSpPr>
        <p:spPr>
          <a:xfrm>
            <a:off x="12038" y="12031"/>
            <a:ext cx="12230061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 Narrow" pitchFamily="34" charset="0"/>
            </a:endParaRPr>
          </a:p>
        </p:txBody>
      </p:sp>
      <p:sp>
        <p:nvSpPr>
          <p:cNvPr id="32" name="Flussdiagramm: Manuelle Eingabe 31"/>
          <p:cNvSpPr/>
          <p:nvPr userDrawn="1"/>
        </p:nvSpPr>
        <p:spPr>
          <a:xfrm rot="16200000">
            <a:off x="5694705" y="322636"/>
            <a:ext cx="6899529" cy="6195258"/>
          </a:xfrm>
          <a:prstGeom prst="flowChartManualInput">
            <a:avLst/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44621" t="351" r="-14929" b="-351"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 Narrow" pitchFamily="34" charset="0"/>
            </a:endParaRPr>
          </a:p>
        </p:txBody>
      </p:sp>
      <p:sp>
        <p:nvSpPr>
          <p:cNvPr id="30" name="Rechteck 29"/>
          <p:cNvSpPr/>
          <p:nvPr userDrawn="1"/>
        </p:nvSpPr>
        <p:spPr>
          <a:xfrm>
            <a:off x="221360" y="6508803"/>
            <a:ext cx="11766698" cy="215444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239250" algn="r"/>
              </a:tabLst>
              <a:defRPr/>
            </a:pPr>
            <a:r>
              <a:rPr lang="de-AT" sz="800" kern="1200" dirty="0">
                <a:solidFill>
                  <a:schemeClr val="bg1">
                    <a:lumMod val="65000"/>
                  </a:schemeClr>
                </a:solidFill>
                <a:effectLst/>
                <a:latin typeface="+mj-lt"/>
                <a:ea typeface="+mn-ea"/>
                <a:cs typeface="+mn-cs"/>
              </a:rPr>
              <a:t>Impressum und Copyright-Hinweis: Medieninhaber und Hersteller: BOC Products &amp; Services AG, Verlags- und Herstellungsort: Wien, Österreich; https://www.boc-group.com/impressum</a:t>
            </a:r>
            <a:endParaRPr lang="en-GB" sz="800" kern="1200" dirty="0">
              <a:solidFill>
                <a:schemeClr val="bg1">
                  <a:lumMod val="65000"/>
                </a:schemeClr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33" name="Textfeld 32"/>
          <p:cNvSpPr txBox="1"/>
          <p:nvPr userDrawn="1"/>
        </p:nvSpPr>
        <p:spPr>
          <a:xfrm>
            <a:off x="557950" y="883468"/>
            <a:ext cx="5738929" cy="29074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GB" sz="2205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</a:endParaRPr>
          </a:p>
          <a:p>
            <a:pPr>
              <a:spcAft>
                <a:spcPts val="1323"/>
              </a:spcAft>
            </a:pPr>
            <a:r>
              <a:rPr lang="en-GB" sz="5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VERNETZEN</a:t>
            </a:r>
            <a:r>
              <a:rPr lang="en-GB" sz="55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SIE </a:t>
            </a:r>
            <a:endParaRPr lang="en-GB" sz="55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de-DE" sz="5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SICH MIT UNS!</a:t>
            </a:r>
          </a:p>
          <a:p>
            <a:endParaRPr lang="en-GB" sz="2205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4" name="Gruppieren 33"/>
          <p:cNvGrpSpPr/>
          <p:nvPr userDrawn="1"/>
        </p:nvGrpSpPr>
        <p:grpSpPr>
          <a:xfrm>
            <a:off x="578836" y="3226866"/>
            <a:ext cx="2880400" cy="681396"/>
            <a:chOff x="690569" y="6025570"/>
            <a:chExt cx="2880400" cy="681396"/>
          </a:xfrm>
        </p:grpSpPr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29280E13-2B51-41CB-A232-2AEA81416726}"/>
                </a:ext>
              </a:extLst>
            </p:cNvPr>
            <p:cNvSpPr txBox="1"/>
            <p:nvPr/>
          </p:nvSpPr>
          <p:spPr bwMode="auto">
            <a:xfrm>
              <a:off x="690569" y="6028239"/>
              <a:ext cx="2880400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de-AT" sz="3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ontAwesome" pitchFamily="2" charset="0"/>
                </a:rPr>
                <a:t>C</a:t>
              </a:r>
            </a:p>
          </p:txBody>
        </p:sp>
        <p:sp>
          <p:nvSpPr>
            <p:cNvPr id="37" name="Rechteck 36"/>
            <p:cNvSpPr/>
            <p:nvPr/>
          </p:nvSpPr>
          <p:spPr>
            <a:xfrm>
              <a:off x="1274625" y="6029858"/>
              <a:ext cx="603050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ontAwesome" pitchFamily="2" charset="0"/>
                </a:rPr>
                <a:t></a:t>
              </a:r>
            </a:p>
          </p:txBody>
        </p:sp>
        <p:sp>
          <p:nvSpPr>
            <p:cNvPr id="38" name="Rechteck 37"/>
            <p:cNvSpPr/>
            <p:nvPr/>
          </p:nvSpPr>
          <p:spPr>
            <a:xfrm>
              <a:off x="1853519" y="6027714"/>
              <a:ext cx="603050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ontAwesome" pitchFamily="2" charset="0"/>
                </a:rPr>
                <a:t></a:t>
              </a:r>
            </a:p>
          </p:txBody>
        </p:sp>
        <p:sp>
          <p:nvSpPr>
            <p:cNvPr id="39" name="Rechteck 38"/>
            <p:cNvSpPr/>
            <p:nvPr/>
          </p:nvSpPr>
          <p:spPr>
            <a:xfrm>
              <a:off x="2408258" y="6025570"/>
              <a:ext cx="603050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ontAwesome" pitchFamily="2" charset="0"/>
                </a:rPr>
                <a:t></a:t>
              </a:r>
            </a:p>
          </p:txBody>
        </p:sp>
      </p:grpSp>
      <p:sp>
        <p:nvSpPr>
          <p:cNvPr id="40" name="Rechteck 39"/>
          <p:cNvSpPr/>
          <p:nvPr userDrawn="1"/>
        </p:nvSpPr>
        <p:spPr>
          <a:xfrm>
            <a:off x="1841397" y="4723875"/>
            <a:ext cx="6721475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tabLst>
                <a:tab pos="534988" algn="l"/>
              </a:tabLst>
            </a:pP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Kostenlose Webinare und regionale Veranstaltungen</a:t>
            </a:r>
          </a:p>
          <a:p>
            <a:pPr>
              <a:spcAft>
                <a:spcPts val="600"/>
              </a:spcAft>
              <a:tabLst>
                <a:tab pos="534988" algn="l"/>
              </a:tabLst>
            </a:pP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Aktuelle Themen in GPM, EAM &amp; GRC</a:t>
            </a:r>
          </a:p>
          <a:p>
            <a:pPr>
              <a:spcAft>
                <a:spcPts val="600"/>
              </a:spcAft>
              <a:tabLst>
                <a:tab pos="534988" algn="l"/>
              </a:tabLst>
            </a:pP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Neuigkeiten &amp; Highlights</a:t>
            </a:r>
          </a:p>
        </p:txBody>
      </p:sp>
      <p:pic>
        <p:nvPicPr>
          <p:cNvPr id="41" name="Grafik 4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7" y="4618529"/>
            <a:ext cx="1211160" cy="1211160"/>
          </a:xfrm>
          <a:prstGeom prst="rect">
            <a:avLst/>
          </a:prstGeom>
        </p:spPr>
      </p:pic>
      <p:sp>
        <p:nvSpPr>
          <p:cNvPr id="42" name="Rectangle 6"/>
          <p:cNvSpPr/>
          <p:nvPr userDrawn="1"/>
        </p:nvSpPr>
        <p:spPr>
          <a:xfrm>
            <a:off x="557950" y="5860569"/>
            <a:ext cx="2511634" cy="409850"/>
          </a:xfrm>
          <a:prstGeom prst="rect">
            <a:avLst/>
          </a:prstGeom>
          <a:noFill/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55600" algn="l"/>
              </a:tabLs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	</a:t>
            </a:r>
          </a:p>
          <a:p>
            <a:pPr>
              <a:tabLst>
                <a:tab pos="355600" algn="l"/>
              </a:tabLs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</a:p>
          <a:p>
            <a:pPr>
              <a:tabLst>
                <a:tab pos="355600" algn="l"/>
              </a:tabLs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www.boc-group.com/newsletter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tabLst>
                <a:tab pos="355600" algn="l"/>
              </a:tabLst>
            </a:pP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tabLst>
                <a:tab pos="355600" algn="l"/>
              </a:tabLst>
            </a:pP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37" y="-6100"/>
            <a:ext cx="1128349" cy="1845521"/>
          </a:xfrm>
          <a:prstGeom prst="rect">
            <a:avLst/>
          </a:prstGeom>
        </p:spPr>
      </p:pic>
      <p:sp>
        <p:nvSpPr>
          <p:cNvPr id="15" name="Rechteck 14"/>
          <p:cNvSpPr/>
          <p:nvPr userDrawn="1"/>
        </p:nvSpPr>
        <p:spPr>
          <a:xfrm>
            <a:off x="2856240" y="3196088"/>
            <a:ext cx="64633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200" dirty="0">
                <a:latin typeface="FontAwesome" pitchFamily="2" charset="0"/>
              </a:rPr>
              <a:t></a:t>
            </a:r>
          </a:p>
        </p:txBody>
      </p:sp>
    </p:spTree>
    <p:extLst>
      <p:ext uri="{BB962C8B-B14F-4D97-AF65-F5344CB8AC3E}">
        <p14:creationId xmlns:p14="http://schemas.microsoft.com/office/powerpoint/2010/main" val="52915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865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3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without_core_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-8882" y="0"/>
            <a:ext cx="12200882" cy="686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ussdiagramm: Manuelle Eingabe 10"/>
          <p:cNvSpPr/>
          <p:nvPr userDrawn="1"/>
        </p:nvSpPr>
        <p:spPr>
          <a:xfrm rot="5400000">
            <a:off x="347285" y="-365045"/>
            <a:ext cx="6891459" cy="7603792"/>
          </a:xfrm>
          <a:prstGeom prst="flowChartManualInput">
            <a:avLst/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4322" t="-50" r="5" b="-227"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 Narrow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010400" y="1534488"/>
            <a:ext cx="4698043" cy="1559719"/>
          </a:xfrm>
          <a:prstGeom prst="rect">
            <a:avLst/>
          </a:prstGeom>
        </p:spPr>
        <p:txBody>
          <a:bodyPr anchor="t">
            <a:normAutofit/>
          </a:bodyPr>
          <a:lstStyle>
            <a:lvl1pPr algn="r">
              <a:defRPr sz="5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de-DE" dirty="0"/>
              <a:t>TITEL </a:t>
            </a:r>
            <a:br>
              <a:rPr lang="de-DE" dirty="0"/>
            </a:br>
            <a:r>
              <a:rPr lang="de-DE" dirty="0"/>
              <a:t>EINFÜGEN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010400" y="3094207"/>
            <a:ext cx="4698043" cy="9869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3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</a:t>
            </a:r>
            <a:br>
              <a:rPr lang="de-DE" dirty="0"/>
            </a:br>
            <a:r>
              <a:rPr lang="de-DE" dirty="0"/>
              <a:t>EINFÜGEN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1" y="-12515"/>
            <a:ext cx="1128349" cy="184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9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GoToWebinar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89" y="882783"/>
            <a:ext cx="1942024" cy="1706411"/>
          </a:xfrm>
          <a:prstGeom prst="rect">
            <a:avLst/>
          </a:prstGeom>
        </p:spPr>
      </p:pic>
      <p:sp>
        <p:nvSpPr>
          <p:cNvPr id="51" name="Titel 1"/>
          <p:cNvSpPr txBox="1">
            <a:spLocks/>
          </p:cNvSpPr>
          <p:nvPr userDrawn="1"/>
        </p:nvSpPr>
        <p:spPr>
          <a:xfrm>
            <a:off x="838198" y="547724"/>
            <a:ext cx="10515600" cy="5239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Interaktionsmöglichkeiten und Technik</a:t>
            </a:r>
            <a:endParaRPr lang="en-GB" dirty="0"/>
          </a:p>
        </p:txBody>
      </p:sp>
      <p:sp>
        <p:nvSpPr>
          <p:cNvPr id="10" name="Rechteck 9"/>
          <p:cNvSpPr/>
          <p:nvPr userDrawn="1"/>
        </p:nvSpPr>
        <p:spPr>
          <a:xfrm>
            <a:off x="-1" y="6710703"/>
            <a:ext cx="12191999" cy="147297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9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© BOC Group  |  boc@boc-group.com</a:t>
            </a:r>
            <a:r>
              <a:rPr lang="de-AT" altLang="de-DE" sz="900" dirty="0">
                <a:latin typeface="Arial Narrow" pitchFamily="34" charset="0"/>
                <a:cs typeface="Arial" charset="0"/>
              </a:rPr>
              <a:t> </a:t>
            </a:r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11977700" y="2440908"/>
            <a:ext cx="214300" cy="1990189"/>
            <a:chOff x="10440363" y="2493961"/>
            <a:chExt cx="288926" cy="2432052"/>
          </a:xfrm>
        </p:grpSpPr>
        <p:sp>
          <p:nvSpPr>
            <p:cNvPr id="12" name="Rechteck 7"/>
            <p:cNvSpPr>
              <a:spLocks noChangeArrowheads="1"/>
            </p:cNvSpPr>
            <p:nvPr userDrawn="1"/>
          </p:nvSpPr>
          <p:spPr bwMode="auto">
            <a:xfrm>
              <a:off x="10440364" y="3256491"/>
              <a:ext cx="288925" cy="144462"/>
            </a:xfrm>
            <a:prstGeom prst="rect">
              <a:avLst/>
            </a:prstGeom>
            <a:solidFill>
              <a:srgbClr val="0066B0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 altLang="de-DE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3" name="Rechteck 12"/>
            <p:cNvSpPr/>
            <p:nvPr userDrawn="1"/>
          </p:nvSpPr>
          <p:spPr bwMode="auto">
            <a:xfrm>
              <a:off x="10440364" y="2493961"/>
              <a:ext cx="288925" cy="144462"/>
            </a:xfrm>
            <a:prstGeom prst="rect">
              <a:avLst/>
            </a:prstGeom>
            <a:solidFill>
              <a:srgbClr val="FB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4" name="Rechteck 13"/>
            <p:cNvSpPr/>
            <p:nvPr userDrawn="1"/>
          </p:nvSpPr>
          <p:spPr bwMode="auto">
            <a:xfrm>
              <a:off x="10440363" y="4019020"/>
              <a:ext cx="288925" cy="144463"/>
            </a:xfrm>
            <a:prstGeom prst="rect">
              <a:avLst/>
            </a:prstGeom>
            <a:solidFill>
              <a:srgbClr val="E305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/>
            </a:p>
          </p:txBody>
        </p:sp>
        <p:sp>
          <p:nvSpPr>
            <p:cNvPr id="15" name="Rechteck 14"/>
            <p:cNvSpPr/>
            <p:nvPr userDrawn="1"/>
          </p:nvSpPr>
          <p:spPr bwMode="auto">
            <a:xfrm>
              <a:off x="10440364" y="4781550"/>
              <a:ext cx="288925" cy="144463"/>
            </a:xfrm>
            <a:prstGeom prst="rect">
              <a:avLst/>
            </a:prstGeom>
            <a:solidFill>
              <a:srgbClr val="009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18" name="Foliennummernplatzhalter 5"/>
          <p:cNvSpPr txBox="1">
            <a:spLocks/>
          </p:cNvSpPr>
          <p:nvPr userDrawn="1"/>
        </p:nvSpPr>
        <p:spPr bwMode="auto">
          <a:xfrm>
            <a:off x="11391937" y="6694351"/>
            <a:ext cx="838125" cy="1800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D4D4D"/>
                </a:solidFill>
                <a:latin typeface="Arial Narrow" pitchFamily="34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fld id="{840733A4-9D99-4957-BA8A-101F78A09E1B}" type="slidenum">
              <a:rPr lang="de-DE" altLang="de-DE" sz="900"/>
              <a:pPr lvl="0" algn="ctr"/>
              <a:t>‹#›</a:t>
            </a:fld>
            <a:endParaRPr lang="de-DE" altLang="de-DE" sz="900" dirty="0"/>
          </a:p>
        </p:txBody>
      </p:sp>
      <p:sp>
        <p:nvSpPr>
          <p:cNvPr id="16" name="Rechteck 15"/>
          <p:cNvSpPr/>
          <p:nvPr userDrawn="1"/>
        </p:nvSpPr>
        <p:spPr>
          <a:xfrm>
            <a:off x="6471665" y="3395082"/>
            <a:ext cx="2383986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0" dirty="0">
                <a:solidFill>
                  <a:schemeClr val="bg1">
                    <a:lumMod val="85000"/>
                  </a:schemeClr>
                </a:solidFill>
                <a:latin typeface="FontAwesome" pitchFamily="2" charset="0"/>
              </a:rPr>
              <a:t></a:t>
            </a:r>
          </a:p>
        </p:txBody>
      </p:sp>
      <p:grpSp>
        <p:nvGrpSpPr>
          <p:cNvPr id="21" name="Gruppieren 20"/>
          <p:cNvGrpSpPr/>
          <p:nvPr/>
        </p:nvGrpSpPr>
        <p:grpSpPr>
          <a:xfrm>
            <a:off x="743997" y="2455633"/>
            <a:ext cx="7249225" cy="1127649"/>
            <a:chOff x="838127" y="1673160"/>
            <a:chExt cx="7683599" cy="1243351"/>
          </a:xfrm>
          <a:solidFill>
            <a:schemeClr val="bg1">
              <a:lumMod val="95000"/>
            </a:schemeClr>
          </a:solidFill>
        </p:grpSpPr>
        <p:sp>
          <p:nvSpPr>
            <p:cNvPr id="23" name="Rechteck 22"/>
            <p:cNvSpPr/>
            <p:nvPr/>
          </p:nvSpPr>
          <p:spPr>
            <a:xfrm>
              <a:off x="838127" y="1673160"/>
              <a:ext cx="7683599" cy="124335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32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endParaRPr>
            </a:p>
          </p:txBody>
        </p:sp>
        <p:sp>
          <p:nvSpPr>
            <p:cNvPr id="24" name="Rechteck 23"/>
            <p:cNvSpPr/>
            <p:nvPr/>
          </p:nvSpPr>
          <p:spPr>
            <a:xfrm>
              <a:off x="938004" y="1702742"/>
              <a:ext cx="1038191" cy="1080000"/>
            </a:xfrm>
            <a:prstGeom prst="rect">
              <a:avLst/>
            </a:prstGeom>
            <a:solidFill>
              <a:srgbClr val="59AC7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67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endParaRPr>
            </a:p>
          </p:txBody>
        </p:sp>
        <p:sp>
          <p:nvSpPr>
            <p:cNvPr id="25" name="Textfeld 24"/>
            <p:cNvSpPr txBox="1"/>
            <p:nvPr/>
          </p:nvSpPr>
          <p:spPr bwMode="auto">
            <a:xfrm>
              <a:off x="1196797" y="1767873"/>
              <a:ext cx="536953" cy="794234"/>
            </a:xfrm>
            <a:prstGeom prst="rect">
              <a:avLst/>
            </a:prstGeom>
            <a:solidFill>
              <a:srgbClr val="59AC76"/>
            </a:solidFill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GB" sz="4081" dirty="0">
                  <a:solidFill>
                    <a:schemeClr val="bg1">
                      <a:lumMod val="95000"/>
                    </a:schemeClr>
                  </a:solidFill>
                  <a:latin typeface="FontAwesome" pitchFamily="2" charset="0"/>
                </a:rPr>
                <a:t></a:t>
              </a:r>
            </a:p>
          </p:txBody>
        </p:sp>
      </p:grpSp>
      <p:sp>
        <p:nvSpPr>
          <p:cNvPr id="28" name="Rechteck 27"/>
          <p:cNvSpPr/>
          <p:nvPr userDrawn="1"/>
        </p:nvSpPr>
        <p:spPr>
          <a:xfrm>
            <a:off x="746123" y="1266522"/>
            <a:ext cx="7247099" cy="112764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2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hteck 29"/>
          <p:cNvSpPr/>
          <p:nvPr userDrawn="1"/>
        </p:nvSpPr>
        <p:spPr>
          <a:xfrm>
            <a:off x="838229" y="1349852"/>
            <a:ext cx="979499" cy="979499"/>
          </a:xfrm>
          <a:prstGeom prst="rect">
            <a:avLst/>
          </a:prstGeom>
          <a:solidFill>
            <a:srgbClr val="0A67A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67" b="1" i="1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Textfeld 30"/>
          <p:cNvSpPr txBox="1"/>
          <p:nvPr userDrawn="1"/>
        </p:nvSpPr>
        <p:spPr bwMode="auto">
          <a:xfrm>
            <a:off x="1013643" y="1471619"/>
            <a:ext cx="644097" cy="650627"/>
          </a:xfrm>
          <a:prstGeom prst="rect">
            <a:avLst/>
          </a:prstGeom>
          <a:solidFill>
            <a:srgbClr val="0A67AF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3628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rPr>
              <a:t></a:t>
            </a:r>
          </a:p>
        </p:txBody>
      </p:sp>
      <p:sp>
        <p:nvSpPr>
          <p:cNvPr id="32" name="Rechteck 31"/>
          <p:cNvSpPr/>
          <p:nvPr userDrawn="1"/>
        </p:nvSpPr>
        <p:spPr>
          <a:xfrm>
            <a:off x="838227" y="3638422"/>
            <a:ext cx="979499" cy="979499"/>
          </a:xfrm>
          <a:prstGeom prst="rect">
            <a:avLst/>
          </a:prstGeom>
          <a:solidFill>
            <a:srgbClr val="FAB81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67" b="1" i="1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Textfeld 32"/>
          <p:cNvSpPr txBox="1"/>
          <p:nvPr userDrawn="1"/>
        </p:nvSpPr>
        <p:spPr bwMode="auto">
          <a:xfrm>
            <a:off x="1072941" y="3778909"/>
            <a:ext cx="486986" cy="650627"/>
          </a:xfrm>
          <a:prstGeom prst="rect">
            <a:avLst/>
          </a:prstGeom>
          <a:solidFill>
            <a:srgbClr val="FAB816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3628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rPr>
              <a:t></a:t>
            </a:r>
          </a:p>
        </p:txBody>
      </p:sp>
      <p:sp>
        <p:nvSpPr>
          <p:cNvPr id="34" name="Rechteck 33"/>
          <p:cNvSpPr/>
          <p:nvPr userDrawn="1"/>
        </p:nvSpPr>
        <p:spPr>
          <a:xfrm>
            <a:off x="838227" y="4784004"/>
            <a:ext cx="979499" cy="979499"/>
          </a:xfrm>
          <a:prstGeom prst="rect">
            <a:avLst/>
          </a:prstGeom>
          <a:solidFill>
            <a:srgbClr val="E3071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67" b="1" i="1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Textfeld 34"/>
          <p:cNvSpPr txBox="1"/>
          <p:nvPr userDrawn="1"/>
        </p:nvSpPr>
        <p:spPr bwMode="auto">
          <a:xfrm>
            <a:off x="1082390" y="4929432"/>
            <a:ext cx="620436" cy="65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3628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rPr>
              <a:t>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956439" y="1350208"/>
            <a:ext cx="5373557" cy="871153"/>
            <a:chOff x="1993142" y="1350044"/>
            <a:chExt cx="5373557" cy="871153"/>
          </a:xfrm>
        </p:grpSpPr>
        <p:sp>
          <p:nvSpPr>
            <p:cNvPr id="2" name="Textfeld 1"/>
            <p:cNvSpPr txBox="1"/>
            <p:nvPr userDrawn="1"/>
          </p:nvSpPr>
          <p:spPr>
            <a:xfrm>
              <a:off x="1993142" y="1350044"/>
              <a:ext cx="5373557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de-DE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Audioeinstellungen und Einwahl</a:t>
              </a:r>
            </a:p>
          </p:txBody>
        </p:sp>
        <p:sp>
          <p:nvSpPr>
            <p:cNvPr id="3" name="Textfeld 2"/>
            <p:cNvSpPr txBox="1"/>
            <p:nvPr userDrawn="1"/>
          </p:nvSpPr>
          <p:spPr>
            <a:xfrm>
              <a:off x="1993142" y="1636422"/>
              <a:ext cx="4864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Mikrofon und Lautsprecher (VOIP) oder </a:t>
              </a:r>
            </a:p>
            <a:p>
              <a:r>
                <a:rPr lang="de-DE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mit Telefon einwählen („Audio“ im rechten Panel).</a:t>
              </a:r>
            </a:p>
          </p:txBody>
        </p:sp>
      </p:grpSp>
      <p:grpSp>
        <p:nvGrpSpPr>
          <p:cNvPr id="4" name="Gruppieren 3"/>
          <p:cNvGrpSpPr/>
          <p:nvPr userDrawn="1"/>
        </p:nvGrpSpPr>
        <p:grpSpPr>
          <a:xfrm>
            <a:off x="1956439" y="2500016"/>
            <a:ext cx="5373557" cy="871153"/>
            <a:chOff x="7993222" y="2616397"/>
            <a:chExt cx="5373557" cy="871153"/>
          </a:xfrm>
        </p:grpSpPr>
        <p:sp>
          <p:nvSpPr>
            <p:cNvPr id="36" name="Textfeld 35"/>
            <p:cNvSpPr txBox="1"/>
            <p:nvPr userDrawn="1"/>
          </p:nvSpPr>
          <p:spPr>
            <a:xfrm>
              <a:off x="7993222" y="2616397"/>
              <a:ext cx="5373557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Fragen</a:t>
              </a:r>
            </a:p>
          </p:txBody>
        </p:sp>
        <p:sp>
          <p:nvSpPr>
            <p:cNvPr id="37" name="Textfeld 36"/>
            <p:cNvSpPr txBox="1"/>
            <p:nvPr userDrawn="1"/>
          </p:nvSpPr>
          <p:spPr>
            <a:xfrm>
              <a:off x="7993222" y="2902775"/>
              <a:ext cx="4864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Sie können jederzeit Fragen im entsprechenden Feld stellen.</a:t>
              </a:r>
              <a:br>
                <a:rPr lang="de-DE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</a:br>
              <a:r>
                <a:rPr lang="de-DE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Gestellte Fragen sind nur für Sie und den Veranstalter sichtbar.</a:t>
              </a:r>
            </a:p>
          </p:txBody>
        </p:sp>
      </p:grpSp>
      <p:grpSp>
        <p:nvGrpSpPr>
          <p:cNvPr id="38" name="Gruppieren 37"/>
          <p:cNvGrpSpPr/>
          <p:nvPr userDrawn="1"/>
        </p:nvGrpSpPr>
        <p:grpSpPr>
          <a:xfrm>
            <a:off x="1956439" y="3641698"/>
            <a:ext cx="5373557" cy="624932"/>
            <a:chOff x="7993222" y="2616397"/>
            <a:chExt cx="5373557" cy="624932"/>
          </a:xfrm>
        </p:grpSpPr>
        <p:sp>
          <p:nvSpPr>
            <p:cNvPr id="46" name="Textfeld 45"/>
            <p:cNvSpPr txBox="1"/>
            <p:nvPr userDrawn="1"/>
          </p:nvSpPr>
          <p:spPr>
            <a:xfrm>
              <a:off x="7993222" y="2616397"/>
              <a:ext cx="5373557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de-DE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Teilnehmerliste</a:t>
              </a:r>
              <a:endPara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7" name="Textfeld 46"/>
            <p:cNvSpPr txBox="1"/>
            <p:nvPr userDrawn="1"/>
          </p:nvSpPr>
          <p:spPr>
            <a:xfrm>
              <a:off x="7993222" y="2902775"/>
              <a:ext cx="48641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Alle Teilnehmer erscheinen anonymisiert in der Teilnehmerliste. </a:t>
              </a:r>
            </a:p>
          </p:txBody>
        </p:sp>
      </p:grpSp>
      <p:grpSp>
        <p:nvGrpSpPr>
          <p:cNvPr id="48" name="Gruppieren 47"/>
          <p:cNvGrpSpPr/>
          <p:nvPr userDrawn="1"/>
        </p:nvGrpSpPr>
        <p:grpSpPr>
          <a:xfrm>
            <a:off x="1956439" y="4784004"/>
            <a:ext cx="5373557" cy="624932"/>
            <a:chOff x="7993222" y="2616397"/>
            <a:chExt cx="5373557" cy="624932"/>
          </a:xfrm>
        </p:grpSpPr>
        <p:sp>
          <p:nvSpPr>
            <p:cNvPr id="49" name="Textfeld 48"/>
            <p:cNvSpPr txBox="1"/>
            <p:nvPr userDrawn="1"/>
          </p:nvSpPr>
          <p:spPr>
            <a:xfrm>
              <a:off x="7993222" y="2616397"/>
              <a:ext cx="5373557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de-DE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Aufzeichnung</a:t>
              </a:r>
              <a:endPara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0" name="Textfeld 49"/>
            <p:cNvSpPr txBox="1"/>
            <p:nvPr userDrawn="1"/>
          </p:nvSpPr>
          <p:spPr>
            <a:xfrm>
              <a:off x="7993222" y="2902775"/>
              <a:ext cx="48641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Dieses Webinar wird für Sie aufgezeichnet.</a:t>
              </a:r>
            </a:p>
          </p:txBody>
        </p:sp>
      </p:grpSp>
      <p:grpSp>
        <p:nvGrpSpPr>
          <p:cNvPr id="39" name="Gruppieren 38"/>
          <p:cNvGrpSpPr/>
          <p:nvPr userDrawn="1"/>
        </p:nvGrpSpPr>
        <p:grpSpPr>
          <a:xfrm>
            <a:off x="7246987" y="1214238"/>
            <a:ext cx="2846468" cy="540097"/>
            <a:chOff x="5568895" y="1356763"/>
            <a:chExt cx="2846468" cy="540097"/>
          </a:xfrm>
        </p:grpSpPr>
        <p:cxnSp>
          <p:nvCxnSpPr>
            <p:cNvPr id="41" name="Gerade Verbindung 12"/>
            <p:cNvCxnSpPr/>
            <p:nvPr/>
          </p:nvCxnSpPr>
          <p:spPr>
            <a:xfrm flipH="1">
              <a:off x="7732097" y="1443185"/>
              <a:ext cx="50128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feld 41"/>
            <p:cNvSpPr txBox="1"/>
            <p:nvPr/>
          </p:nvSpPr>
          <p:spPr bwMode="auto">
            <a:xfrm>
              <a:off x="5568895" y="1373640"/>
              <a:ext cx="2154735" cy="5232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latin typeface="Arial Narrow" pitchFamily="34" charset="0"/>
                </a:rPr>
                <a:t>Nach Auswahl werden</a:t>
              </a:r>
              <a:br>
                <a:rPr lang="de-DE" sz="1400" dirty="0">
                  <a:latin typeface="Arial Narrow" pitchFamily="34" charset="0"/>
                </a:rPr>
              </a:br>
              <a:r>
                <a:rPr lang="de-DE" sz="1400" dirty="0">
                  <a:latin typeface="Arial Narrow" pitchFamily="34" charset="0"/>
                </a:rPr>
                <a:t>die Einwahldaten angezeigt</a:t>
              </a:r>
            </a:p>
          </p:txBody>
        </p:sp>
        <p:sp>
          <p:nvSpPr>
            <p:cNvPr id="43" name="Ellipse 42"/>
            <p:cNvSpPr/>
            <p:nvPr/>
          </p:nvSpPr>
          <p:spPr>
            <a:xfrm>
              <a:off x="8226322" y="1356763"/>
              <a:ext cx="189041" cy="17409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dk1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8" name="Gruppieren 7"/>
          <p:cNvGrpSpPr/>
          <p:nvPr userDrawn="1"/>
        </p:nvGrpSpPr>
        <p:grpSpPr>
          <a:xfrm>
            <a:off x="8856103" y="2818138"/>
            <a:ext cx="2506132" cy="734707"/>
            <a:chOff x="8178801" y="2746675"/>
            <a:chExt cx="2709110" cy="794213"/>
          </a:xfrm>
        </p:grpSpPr>
        <p:pic>
          <p:nvPicPr>
            <p:cNvPr id="7" name="Grafik 6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9" t="7402" b="67821"/>
            <a:stretch/>
          </p:blipFill>
          <p:spPr>
            <a:xfrm>
              <a:off x="8194701" y="2746675"/>
              <a:ext cx="2693209" cy="389466"/>
            </a:xfrm>
            <a:prstGeom prst="rect">
              <a:avLst/>
            </a:prstGeom>
          </p:spPr>
        </p:pic>
        <p:pic>
          <p:nvPicPr>
            <p:cNvPr id="52" name="Grafik 51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8" t="74194"/>
            <a:stretch/>
          </p:blipFill>
          <p:spPr>
            <a:xfrm>
              <a:off x="8178801" y="3135253"/>
              <a:ext cx="2709110" cy="405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182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pos="529" userDrawn="1">
          <p15:clr>
            <a:srgbClr val="FBAE40"/>
          </p15:clr>
        </p15:guide>
        <p15:guide id="4" orient="horz" pos="84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Host and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6"/>
          </p:nvPr>
        </p:nvSpPr>
        <p:spPr>
          <a:xfrm>
            <a:off x="2442889" y="1353872"/>
            <a:ext cx="2880000" cy="288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0" name="Rechteck 9"/>
          <p:cNvSpPr/>
          <p:nvPr userDrawn="1"/>
        </p:nvSpPr>
        <p:spPr>
          <a:xfrm>
            <a:off x="-1" y="6710703"/>
            <a:ext cx="12191999" cy="147297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9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© BOC Group  |  boc@boc-group.com</a:t>
            </a:r>
            <a:r>
              <a:rPr lang="de-AT" altLang="de-DE" sz="900" dirty="0">
                <a:latin typeface="Arial Narrow" pitchFamily="34" charset="0"/>
                <a:cs typeface="Arial" charset="0"/>
              </a:rPr>
              <a:t> </a:t>
            </a:r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11977700" y="2440908"/>
            <a:ext cx="214300" cy="1990189"/>
            <a:chOff x="10440363" y="2493961"/>
            <a:chExt cx="288926" cy="2432052"/>
          </a:xfrm>
        </p:grpSpPr>
        <p:sp>
          <p:nvSpPr>
            <p:cNvPr id="12" name="Rechteck 7"/>
            <p:cNvSpPr>
              <a:spLocks noChangeArrowheads="1"/>
            </p:cNvSpPr>
            <p:nvPr userDrawn="1"/>
          </p:nvSpPr>
          <p:spPr bwMode="auto">
            <a:xfrm>
              <a:off x="10440364" y="3256491"/>
              <a:ext cx="288925" cy="144462"/>
            </a:xfrm>
            <a:prstGeom prst="rect">
              <a:avLst/>
            </a:prstGeom>
            <a:solidFill>
              <a:srgbClr val="0066B0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 altLang="de-DE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3" name="Rechteck 12"/>
            <p:cNvSpPr/>
            <p:nvPr userDrawn="1"/>
          </p:nvSpPr>
          <p:spPr bwMode="auto">
            <a:xfrm>
              <a:off x="10440364" y="2493961"/>
              <a:ext cx="288925" cy="144462"/>
            </a:xfrm>
            <a:prstGeom prst="rect">
              <a:avLst/>
            </a:prstGeom>
            <a:solidFill>
              <a:srgbClr val="FB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4" name="Rechteck 13"/>
            <p:cNvSpPr/>
            <p:nvPr userDrawn="1"/>
          </p:nvSpPr>
          <p:spPr bwMode="auto">
            <a:xfrm>
              <a:off x="10440363" y="4019020"/>
              <a:ext cx="288925" cy="144463"/>
            </a:xfrm>
            <a:prstGeom prst="rect">
              <a:avLst/>
            </a:prstGeom>
            <a:solidFill>
              <a:srgbClr val="E305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/>
            </a:p>
          </p:txBody>
        </p:sp>
        <p:sp>
          <p:nvSpPr>
            <p:cNvPr id="15" name="Rechteck 14"/>
            <p:cNvSpPr/>
            <p:nvPr userDrawn="1"/>
          </p:nvSpPr>
          <p:spPr bwMode="auto">
            <a:xfrm>
              <a:off x="10440364" y="4781550"/>
              <a:ext cx="288925" cy="144463"/>
            </a:xfrm>
            <a:prstGeom prst="rect">
              <a:avLst/>
            </a:prstGeom>
            <a:solidFill>
              <a:srgbClr val="009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18" name="Foliennummernplatzhalter 5"/>
          <p:cNvSpPr txBox="1">
            <a:spLocks/>
          </p:cNvSpPr>
          <p:nvPr userDrawn="1"/>
        </p:nvSpPr>
        <p:spPr bwMode="auto">
          <a:xfrm>
            <a:off x="11391937" y="6694351"/>
            <a:ext cx="838125" cy="1800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D4D4D"/>
                </a:solidFill>
                <a:latin typeface="Arial Narrow" pitchFamily="34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fld id="{840733A4-9D99-4957-BA8A-101F78A09E1B}" type="slidenum">
              <a:rPr lang="de-DE" altLang="de-DE" sz="900"/>
              <a:pPr lvl="0" algn="ctr"/>
              <a:t>‹#›</a:t>
            </a:fld>
            <a:endParaRPr lang="de-DE" altLang="de-DE" sz="9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362690" y="4335343"/>
            <a:ext cx="2960199" cy="317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MAX MUSTERMANN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363789" y="4692887"/>
            <a:ext cx="2959100" cy="3094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JOBBezeichnung</a:t>
            </a:r>
            <a:endParaRPr lang="en-GB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363254" y="5043206"/>
            <a:ext cx="2959100" cy="560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Beschreibung der </a:t>
            </a:r>
            <a:r>
              <a:rPr lang="de-DE" dirty="0" err="1"/>
              <a:t>Jobaktiviäten</a:t>
            </a:r>
            <a:r>
              <a:rPr lang="de-DE" dirty="0"/>
              <a:t> und Verantwortlichkeiten.</a:t>
            </a:r>
            <a:endParaRPr lang="en-GB" dirty="0"/>
          </a:p>
        </p:txBody>
      </p:sp>
      <p:sp>
        <p:nvSpPr>
          <p:cNvPr id="42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17295" y="4335343"/>
            <a:ext cx="2960199" cy="317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DE" dirty="0"/>
              <a:t>MAX MUSTERMANN</a:t>
            </a:r>
          </a:p>
        </p:txBody>
      </p:sp>
      <p:sp>
        <p:nvSpPr>
          <p:cNvPr id="43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918394" y="4692887"/>
            <a:ext cx="2959100" cy="3094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JOBBezeichnung</a:t>
            </a:r>
            <a:endParaRPr lang="en-GB" dirty="0"/>
          </a:p>
        </p:txBody>
      </p:sp>
      <p:sp>
        <p:nvSpPr>
          <p:cNvPr id="44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917859" y="5043206"/>
            <a:ext cx="2959100" cy="560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Beschreibung der </a:t>
            </a:r>
            <a:r>
              <a:rPr lang="de-DE" dirty="0" err="1"/>
              <a:t>Jobaktiviäten</a:t>
            </a:r>
            <a:r>
              <a:rPr lang="de-DE" dirty="0"/>
              <a:t> und Verantwortlichkeiten.</a:t>
            </a:r>
            <a:endParaRPr lang="en-GB" dirty="0"/>
          </a:p>
        </p:txBody>
      </p:sp>
      <p:sp>
        <p:nvSpPr>
          <p:cNvPr id="24" name="Bildplatzhalter 4"/>
          <p:cNvSpPr>
            <a:spLocks noGrp="1"/>
          </p:cNvSpPr>
          <p:nvPr>
            <p:ph type="pic" sz="quarter" idx="17"/>
          </p:nvPr>
        </p:nvSpPr>
        <p:spPr>
          <a:xfrm>
            <a:off x="6996959" y="1353872"/>
            <a:ext cx="2880000" cy="288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9" name="Titel 1"/>
          <p:cNvSpPr txBox="1">
            <a:spLocks/>
          </p:cNvSpPr>
          <p:nvPr userDrawn="1"/>
        </p:nvSpPr>
        <p:spPr>
          <a:xfrm>
            <a:off x="839787" y="567827"/>
            <a:ext cx="10512425" cy="5239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Moderation und Referent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710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845" userDrawn="1">
          <p15:clr>
            <a:srgbClr val="FBAE40"/>
          </p15:clr>
        </p15:guide>
        <p15:guide id="4" pos="52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Highlights and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 userDrawn="1"/>
        </p:nvSpPr>
        <p:spPr>
          <a:xfrm>
            <a:off x="0" y="1357804"/>
            <a:ext cx="11132977" cy="36506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840877" y="1517059"/>
            <a:ext cx="5475256" cy="3249674"/>
          </a:xfrm>
          <a:prstGeom prst="rect">
            <a:avLst/>
          </a:prstGeom>
        </p:spPr>
        <p:txBody>
          <a:bodyPr/>
          <a:lstStyle>
            <a:lvl1pPr marL="412750" indent="-27305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 3" pitchFamily="18" charset="2"/>
              <a:buChar char=""/>
              <a:defRPr lang="de-DE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1pPr>
            <a:lvl2pPr marL="755650" indent="-27305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 3" pitchFamily="18" charset="2"/>
              <a:buChar char=""/>
              <a:defRPr lang="de-DE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2pPr>
            <a:lvl3pPr marL="1212850" indent="-27305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 3" pitchFamily="18" charset="2"/>
              <a:buChar char=""/>
              <a:defRPr lang="en-GB" sz="1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3pPr>
            <a:lvl4pPr marL="1212850" indent="-273050">
              <a:defRPr/>
            </a:lvl4pPr>
            <a:lvl5pPr marL="1212850" indent="-273050"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-1" y="6710703"/>
            <a:ext cx="12191999" cy="147297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9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© BOC Group  |  boc@boc-group.com</a:t>
            </a:r>
            <a:r>
              <a:rPr lang="de-AT" altLang="de-DE" sz="900" dirty="0">
                <a:latin typeface="Arial Narrow" pitchFamily="34" charset="0"/>
                <a:cs typeface="Arial" charset="0"/>
              </a:rPr>
              <a:t> </a:t>
            </a:r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11977700" y="2440908"/>
            <a:ext cx="214300" cy="1990189"/>
            <a:chOff x="10440363" y="2493961"/>
            <a:chExt cx="288926" cy="2432052"/>
          </a:xfrm>
        </p:grpSpPr>
        <p:sp>
          <p:nvSpPr>
            <p:cNvPr id="12" name="Rechteck 7"/>
            <p:cNvSpPr>
              <a:spLocks noChangeArrowheads="1"/>
            </p:cNvSpPr>
            <p:nvPr userDrawn="1"/>
          </p:nvSpPr>
          <p:spPr bwMode="auto">
            <a:xfrm>
              <a:off x="10440364" y="3256491"/>
              <a:ext cx="288925" cy="144462"/>
            </a:xfrm>
            <a:prstGeom prst="rect">
              <a:avLst/>
            </a:prstGeom>
            <a:solidFill>
              <a:srgbClr val="0066B0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 altLang="de-DE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3" name="Rechteck 12"/>
            <p:cNvSpPr/>
            <p:nvPr userDrawn="1"/>
          </p:nvSpPr>
          <p:spPr bwMode="auto">
            <a:xfrm>
              <a:off x="10440364" y="2493961"/>
              <a:ext cx="288925" cy="144462"/>
            </a:xfrm>
            <a:prstGeom prst="rect">
              <a:avLst/>
            </a:prstGeom>
            <a:solidFill>
              <a:srgbClr val="FB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4" name="Rechteck 13"/>
            <p:cNvSpPr/>
            <p:nvPr userDrawn="1"/>
          </p:nvSpPr>
          <p:spPr bwMode="auto">
            <a:xfrm>
              <a:off x="10440363" y="4019020"/>
              <a:ext cx="288925" cy="144463"/>
            </a:xfrm>
            <a:prstGeom prst="rect">
              <a:avLst/>
            </a:prstGeom>
            <a:solidFill>
              <a:srgbClr val="E305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/>
            </a:p>
          </p:txBody>
        </p:sp>
        <p:sp>
          <p:nvSpPr>
            <p:cNvPr id="15" name="Rechteck 14"/>
            <p:cNvSpPr/>
            <p:nvPr userDrawn="1"/>
          </p:nvSpPr>
          <p:spPr bwMode="auto">
            <a:xfrm>
              <a:off x="10440364" y="4781550"/>
              <a:ext cx="288925" cy="144463"/>
            </a:xfrm>
            <a:prstGeom prst="rect">
              <a:avLst/>
            </a:prstGeom>
            <a:solidFill>
              <a:srgbClr val="009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18" name="Foliennummernplatzhalter 5"/>
          <p:cNvSpPr txBox="1">
            <a:spLocks/>
          </p:cNvSpPr>
          <p:nvPr userDrawn="1"/>
        </p:nvSpPr>
        <p:spPr bwMode="auto">
          <a:xfrm>
            <a:off x="11391937" y="6694351"/>
            <a:ext cx="838125" cy="1800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D4D4D"/>
                </a:solidFill>
                <a:latin typeface="Arial Narrow" pitchFamily="34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fld id="{840733A4-9D99-4957-BA8A-101F78A09E1B}" type="slidenum">
              <a:rPr lang="de-DE" altLang="de-DE" sz="900"/>
              <a:pPr lvl="0" algn="ctr"/>
              <a:t>‹#›</a:t>
            </a:fld>
            <a:endParaRPr lang="de-DE" altLang="de-DE" sz="900" dirty="0"/>
          </a:p>
        </p:txBody>
      </p:sp>
      <p:sp>
        <p:nvSpPr>
          <p:cNvPr id="27" name="Flussdiagramm: Manuelle Eingabe 26"/>
          <p:cNvSpPr/>
          <p:nvPr userDrawn="1"/>
        </p:nvSpPr>
        <p:spPr>
          <a:xfrm rot="16200000">
            <a:off x="5833820" y="352519"/>
            <a:ext cx="6729955" cy="5986407"/>
          </a:xfrm>
          <a:prstGeom prst="flowChartManualInput">
            <a:avLst/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47197" t="307" r="-18593" b="-307"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 Narrow" pitchFamily="34" charset="0"/>
            </a:endParaRPr>
          </a:p>
        </p:txBody>
      </p:sp>
      <p:sp>
        <p:nvSpPr>
          <p:cNvPr id="19" name="Titel 1"/>
          <p:cNvSpPr txBox="1">
            <a:spLocks/>
          </p:cNvSpPr>
          <p:nvPr userDrawn="1"/>
        </p:nvSpPr>
        <p:spPr>
          <a:xfrm>
            <a:off x="856128" y="547724"/>
            <a:ext cx="10496085" cy="5239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Highlights</a:t>
            </a:r>
            <a:r>
              <a:rPr lang="de-DE" baseline="0" dirty="0"/>
              <a:t> &amp; Fokus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844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845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  <p15:guide id="4" pos="52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About BOC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441EFD6-C10A-4940-AE11-0E80F5BC6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4837" y="869833"/>
            <a:ext cx="8839966" cy="4389500"/>
          </a:xfrm>
          <a:prstGeom prst="rect">
            <a:avLst/>
          </a:prstGeom>
        </p:spPr>
      </p:pic>
      <p:grpSp>
        <p:nvGrpSpPr>
          <p:cNvPr id="616" name="Gruppieren 615"/>
          <p:cNvGrpSpPr/>
          <p:nvPr userDrawn="1"/>
        </p:nvGrpSpPr>
        <p:grpSpPr>
          <a:xfrm>
            <a:off x="4560878" y="0"/>
            <a:ext cx="7631122" cy="6029608"/>
            <a:chOff x="4560878" y="0"/>
            <a:chExt cx="7631122" cy="6029608"/>
          </a:xfrm>
        </p:grpSpPr>
        <p:pic>
          <p:nvPicPr>
            <p:cNvPr id="617" name="Grafik 616">
              <a:extLst>
                <a:ext uri="{FF2B5EF4-FFF2-40B4-BE49-F238E27FC236}">
                  <a16:creationId xmlns:a16="http://schemas.microsoft.com/office/drawing/2014/main" id="{9E4D0F64-97D8-40B5-9073-428A82D4B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002" t="22635" r="26757" b="18990"/>
            <a:stretch/>
          </p:blipFill>
          <p:spPr>
            <a:xfrm>
              <a:off x="4560878" y="0"/>
              <a:ext cx="7631122" cy="6029608"/>
            </a:xfrm>
            <a:prstGeom prst="rect">
              <a:avLst/>
            </a:prstGeom>
          </p:spPr>
        </p:pic>
        <p:sp>
          <p:nvSpPr>
            <p:cNvPr id="618" name="Rechteck 8">
              <a:extLst>
                <a:ext uri="{FF2B5EF4-FFF2-40B4-BE49-F238E27FC236}">
                  <a16:creationId xmlns:a16="http://schemas.microsoft.com/office/drawing/2014/main" id="{E2AC77CB-EE5D-4323-8D0C-9A06CBD2675E}"/>
                </a:ext>
              </a:extLst>
            </p:cNvPr>
            <p:cNvSpPr/>
            <p:nvPr/>
          </p:nvSpPr>
          <p:spPr>
            <a:xfrm>
              <a:off x="6145533" y="700124"/>
              <a:ext cx="797719" cy="546100"/>
            </a:xfrm>
            <a:custGeom>
              <a:avLst/>
              <a:gdLst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0 h 381000"/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190500 h 381000"/>
                <a:gd name="connsiteX5" fmla="*/ 0 w 736600"/>
                <a:gd name="connsiteY5" fmla="*/ 0 h 381000"/>
                <a:gd name="connsiteX0" fmla="*/ 571500 w 1308100"/>
                <a:gd name="connsiteY0" fmla="*/ 0 h 523875"/>
                <a:gd name="connsiteX1" fmla="*/ 1308100 w 1308100"/>
                <a:gd name="connsiteY1" fmla="*/ 0 h 523875"/>
                <a:gd name="connsiteX2" fmla="*/ 1308100 w 1308100"/>
                <a:gd name="connsiteY2" fmla="*/ 381000 h 523875"/>
                <a:gd name="connsiteX3" fmla="*/ 571500 w 1308100"/>
                <a:gd name="connsiteY3" fmla="*/ 381000 h 523875"/>
                <a:gd name="connsiteX4" fmla="*/ 0 w 1308100"/>
                <a:gd name="connsiteY4" fmla="*/ 523875 h 523875"/>
                <a:gd name="connsiteX5" fmla="*/ 571500 w 1308100"/>
                <a:gd name="connsiteY5" fmla="*/ 0 h 523875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1073150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963613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3615"/>
                <a:gd name="connsiteY0" fmla="*/ 0 h 546100"/>
                <a:gd name="connsiteX1" fmla="*/ 797719 w 963615"/>
                <a:gd name="connsiteY1" fmla="*/ 0 h 546100"/>
                <a:gd name="connsiteX2" fmla="*/ 963613 w 963615"/>
                <a:gd name="connsiteY2" fmla="*/ 381000 h 546100"/>
                <a:gd name="connsiteX3" fmla="*/ 336550 w 963615"/>
                <a:gd name="connsiteY3" fmla="*/ 381000 h 546100"/>
                <a:gd name="connsiteX4" fmla="*/ 0 w 963615"/>
                <a:gd name="connsiteY4" fmla="*/ 546100 h 546100"/>
                <a:gd name="connsiteX5" fmla="*/ 336550 w 963615"/>
                <a:gd name="connsiteY5" fmla="*/ 0 h 546100"/>
                <a:gd name="connsiteX0" fmla="*/ 336550 w 797719"/>
                <a:gd name="connsiteY0" fmla="*/ 0 h 546100"/>
                <a:gd name="connsiteX1" fmla="*/ 797719 w 797719"/>
                <a:gd name="connsiteY1" fmla="*/ 0 h 546100"/>
                <a:gd name="connsiteX2" fmla="*/ 792163 w 797719"/>
                <a:gd name="connsiteY2" fmla="*/ 377825 h 546100"/>
                <a:gd name="connsiteX3" fmla="*/ 336550 w 797719"/>
                <a:gd name="connsiteY3" fmla="*/ 381000 h 546100"/>
                <a:gd name="connsiteX4" fmla="*/ 0 w 797719"/>
                <a:gd name="connsiteY4" fmla="*/ 546100 h 546100"/>
                <a:gd name="connsiteX5" fmla="*/ 336550 w 797719"/>
                <a:gd name="connsiteY5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7719" h="546100">
                  <a:moveTo>
                    <a:pt x="336550" y="0"/>
                  </a:moveTo>
                  <a:lnTo>
                    <a:pt x="797719" y="0"/>
                  </a:lnTo>
                  <a:cubicBezTo>
                    <a:pt x="796925" y="127000"/>
                    <a:pt x="792957" y="250825"/>
                    <a:pt x="792163" y="377825"/>
                  </a:cubicBezTo>
                  <a:lnTo>
                    <a:pt x="336550" y="381000"/>
                  </a:lnTo>
                  <a:lnTo>
                    <a:pt x="0" y="546100"/>
                  </a:lnTo>
                  <a:lnTo>
                    <a:pt x="3365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90000" rIns="72000" rtlCol="0" anchor="t"/>
            <a:lstStyle/>
            <a:p>
              <a:r>
                <a:rPr lang="de-DE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Dublin</a:t>
              </a:r>
              <a:endParaRPr lang="de-AT" sz="1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9" name="Rechteck 8">
              <a:extLst>
                <a:ext uri="{FF2B5EF4-FFF2-40B4-BE49-F238E27FC236}">
                  <a16:creationId xmlns:a16="http://schemas.microsoft.com/office/drawing/2014/main" id="{1B2B69A5-DEA3-4858-8A3E-1BC8D683DBC0}"/>
                </a:ext>
              </a:extLst>
            </p:cNvPr>
            <p:cNvSpPr/>
            <p:nvPr/>
          </p:nvSpPr>
          <p:spPr>
            <a:xfrm>
              <a:off x="7240223" y="2026639"/>
              <a:ext cx="730479" cy="546100"/>
            </a:xfrm>
            <a:custGeom>
              <a:avLst/>
              <a:gdLst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0 h 381000"/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190500 h 381000"/>
                <a:gd name="connsiteX5" fmla="*/ 0 w 736600"/>
                <a:gd name="connsiteY5" fmla="*/ 0 h 381000"/>
                <a:gd name="connsiteX0" fmla="*/ 571500 w 1308100"/>
                <a:gd name="connsiteY0" fmla="*/ 0 h 523875"/>
                <a:gd name="connsiteX1" fmla="*/ 1308100 w 1308100"/>
                <a:gd name="connsiteY1" fmla="*/ 0 h 523875"/>
                <a:gd name="connsiteX2" fmla="*/ 1308100 w 1308100"/>
                <a:gd name="connsiteY2" fmla="*/ 381000 h 523875"/>
                <a:gd name="connsiteX3" fmla="*/ 571500 w 1308100"/>
                <a:gd name="connsiteY3" fmla="*/ 381000 h 523875"/>
                <a:gd name="connsiteX4" fmla="*/ 0 w 1308100"/>
                <a:gd name="connsiteY4" fmla="*/ 523875 h 523875"/>
                <a:gd name="connsiteX5" fmla="*/ 571500 w 1308100"/>
                <a:gd name="connsiteY5" fmla="*/ 0 h 523875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1073150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963613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3614"/>
                <a:gd name="connsiteY0" fmla="*/ 0 h 546100"/>
                <a:gd name="connsiteX1" fmla="*/ 706437 w 963614"/>
                <a:gd name="connsiteY1" fmla="*/ 0 h 546100"/>
                <a:gd name="connsiteX2" fmla="*/ 963613 w 963614"/>
                <a:gd name="connsiteY2" fmla="*/ 381000 h 546100"/>
                <a:gd name="connsiteX3" fmla="*/ 336550 w 963614"/>
                <a:gd name="connsiteY3" fmla="*/ 381000 h 546100"/>
                <a:gd name="connsiteX4" fmla="*/ 0 w 963614"/>
                <a:gd name="connsiteY4" fmla="*/ 546100 h 546100"/>
                <a:gd name="connsiteX5" fmla="*/ 336550 w 963614"/>
                <a:gd name="connsiteY5" fmla="*/ 0 h 546100"/>
                <a:gd name="connsiteX0" fmla="*/ 336550 w 708924"/>
                <a:gd name="connsiteY0" fmla="*/ 0 h 546100"/>
                <a:gd name="connsiteX1" fmla="*/ 706437 w 708924"/>
                <a:gd name="connsiteY1" fmla="*/ 0 h 546100"/>
                <a:gd name="connsiteX2" fmla="*/ 708819 w 708924"/>
                <a:gd name="connsiteY2" fmla="*/ 381000 h 546100"/>
                <a:gd name="connsiteX3" fmla="*/ 336550 w 708924"/>
                <a:gd name="connsiteY3" fmla="*/ 381000 h 546100"/>
                <a:gd name="connsiteX4" fmla="*/ 0 w 708924"/>
                <a:gd name="connsiteY4" fmla="*/ 546100 h 546100"/>
                <a:gd name="connsiteX5" fmla="*/ 336550 w 708924"/>
                <a:gd name="connsiteY5" fmla="*/ 0 h 546100"/>
                <a:gd name="connsiteX0" fmla="*/ 336550 w 730268"/>
                <a:gd name="connsiteY0" fmla="*/ 0 h 546100"/>
                <a:gd name="connsiteX1" fmla="*/ 706437 w 730268"/>
                <a:gd name="connsiteY1" fmla="*/ 0 h 546100"/>
                <a:gd name="connsiteX2" fmla="*/ 730250 w 730268"/>
                <a:gd name="connsiteY2" fmla="*/ 381000 h 546100"/>
                <a:gd name="connsiteX3" fmla="*/ 336550 w 730268"/>
                <a:gd name="connsiteY3" fmla="*/ 381000 h 546100"/>
                <a:gd name="connsiteX4" fmla="*/ 0 w 730268"/>
                <a:gd name="connsiteY4" fmla="*/ 546100 h 546100"/>
                <a:gd name="connsiteX5" fmla="*/ 336550 w 730268"/>
                <a:gd name="connsiteY5" fmla="*/ 0 h 546100"/>
                <a:gd name="connsiteX0" fmla="*/ 336550 w 730301"/>
                <a:gd name="connsiteY0" fmla="*/ 0 h 546100"/>
                <a:gd name="connsiteX1" fmla="*/ 723106 w 730301"/>
                <a:gd name="connsiteY1" fmla="*/ 0 h 546100"/>
                <a:gd name="connsiteX2" fmla="*/ 730250 w 730301"/>
                <a:gd name="connsiteY2" fmla="*/ 381000 h 546100"/>
                <a:gd name="connsiteX3" fmla="*/ 336550 w 730301"/>
                <a:gd name="connsiteY3" fmla="*/ 381000 h 546100"/>
                <a:gd name="connsiteX4" fmla="*/ 0 w 730301"/>
                <a:gd name="connsiteY4" fmla="*/ 546100 h 546100"/>
                <a:gd name="connsiteX5" fmla="*/ 336550 w 730301"/>
                <a:gd name="connsiteY5" fmla="*/ 0 h 546100"/>
                <a:gd name="connsiteX0" fmla="*/ 336550 w 737393"/>
                <a:gd name="connsiteY0" fmla="*/ 0 h 546100"/>
                <a:gd name="connsiteX1" fmla="*/ 737393 w 737393"/>
                <a:gd name="connsiteY1" fmla="*/ 0 h 546100"/>
                <a:gd name="connsiteX2" fmla="*/ 730250 w 737393"/>
                <a:gd name="connsiteY2" fmla="*/ 381000 h 546100"/>
                <a:gd name="connsiteX3" fmla="*/ 336550 w 737393"/>
                <a:gd name="connsiteY3" fmla="*/ 381000 h 546100"/>
                <a:gd name="connsiteX4" fmla="*/ 0 w 737393"/>
                <a:gd name="connsiteY4" fmla="*/ 546100 h 546100"/>
                <a:gd name="connsiteX5" fmla="*/ 336550 w 737393"/>
                <a:gd name="connsiteY5" fmla="*/ 0 h 546100"/>
                <a:gd name="connsiteX0" fmla="*/ 336550 w 730479"/>
                <a:gd name="connsiteY0" fmla="*/ 0 h 546100"/>
                <a:gd name="connsiteX1" fmla="*/ 730249 w 730479"/>
                <a:gd name="connsiteY1" fmla="*/ 0 h 546100"/>
                <a:gd name="connsiteX2" fmla="*/ 730250 w 730479"/>
                <a:gd name="connsiteY2" fmla="*/ 381000 h 546100"/>
                <a:gd name="connsiteX3" fmla="*/ 336550 w 730479"/>
                <a:gd name="connsiteY3" fmla="*/ 381000 h 546100"/>
                <a:gd name="connsiteX4" fmla="*/ 0 w 730479"/>
                <a:gd name="connsiteY4" fmla="*/ 546100 h 546100"/>
                <a:gd name="connsiteX5" fmla="*/ 336550 w 730479"/>
                <a:gd name="connsiteY5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479" h="546100">
                  <a:moveTo>
                    <a:pt x="336550" y="0"/>
                  </a:moveTo>
                  <a:lnTo>
                    <a:pt x="730249" y="0"/>
                  </a:lnTo>
                  <a:cubicBezTo>
                    <a:pt x="729455" y="127000"/>
                    <a:pt x="731044" y="254000"/>
                    <a:pt x="730250" y="381000"/>
                  </a:cubicBezTo>
                  <a:lnTo>
                    <a:pt x="336550" y="381000"/>
                  </a:lnTo>
                  <a:lnTo>
                    <a:pt x="0" y="546100"/>
                  </a:lnTo>
                  <a:lnTo>
                    <a:pt x="3365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90000" rIns="72000" rtlCol="0" anchor="t"/>
            <a:lstStyle/>
            <a:p>
              <a:r>
                <a:rPr lang="de-DE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Paris</a:t>
              </a:r>
              <a:endParaRPr lang="de-AT" sz="1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0" name="Rechteck 8">
              <a:extLst>
                <a:ext uri="{FF2B5EF4-FFF2-40B4-BE49-F238E27FC236}">
                  <a16:creationId xmlns:a16="http://schemas.microsoft.com/office/drawing/2014/main" id="{06E1FEF0-F229-478D-8EC6-C38590913735}"/>
                </a:ext>
              </a:extLst>
            </p:cNvPr>
            <p:cNvSpPr/>
            <p:nvPr/>
          </p:nvSpPr>
          <p:spPr>
            <a:xfrm>
              <a:off x="8201454" y="2400832"/>
              <a:ext cx="1016000" cy="546101"/>
            </a:xfrm>
            <a:custGeom>
              <a:avLst/>
              <a:gdLst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0 h 381000"/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190500 h 381000"/>
                <a:gd name="connsiteX5" fmla="*/ 0 w 736600"/>
                <a:gd name="connsiteY5" fmla="*/ 0 h 381000"/>
                <a:gd name="connsiteX0" fmla="*/ 571500 w 1308100"/>
                <a:gd name="connsiteY0" fmla="*/ 0 h 523875"/>
                <a:gd name="connsiteX1" fmla="*/ 1308100 w 1308100"/>
                <a:gd name="connsiteY1" fmla="*/ 0 h 523875"/>
                <a:gd name="connsiteX2" fmla="*/ 1308100 w 1308100"/>
                <a:gd name="connsiteY2" fmla="*/ 381000 h 523875"/>
                <a:gd name="connsiteX3" fmla="*/ 571500 w 1308100"/>
                <a:gd name="connsiteY3" fmla="*/ 381000 h 523875"/>
                <a:gd name="connsiteX4" fmla="*/ 0 w 1308100"/>
                <a:gd name="connsiteY4" fmla="*/ 523875 h 523875"/>
                <a:gd name="connsiteX5" fmla="*/ 571500 w 1308100"/>
                <a:gd name="connsiteY5" fmla="*/ 0 h 523875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1073150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963613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1151732"/>
                <a:gd name="connsiteY0" fmla="*/ 0 h 546100"/>
                <a:gd name="connsiteX1" fmla="*/ 1151732 w 1151732"/>
                <a:gd name="connsiteY1" fmla="*/ 0 h 546100"/>
                <a:gd name="connsiteX2" fmla="*/ 963613 w 1151732"/>
                <a:gd name="connsiteY2" fmla="*/ 381000 h 546100"/>
                <a:gd name="connsiteX3" fmla="*/ 336550 w 1151732"/>
                <a:gd name="connsiteY3" fmla="*/ 381000 h 546100"/>
                <a:gd name="connsiteX4" fmla="*/ 0 w 1151732"/>
                <a:gd name="connsiteY4" fmla="*/ 546100 h 546100"/>
                <a:gd name="connsiteX5" fmla="*/ 336550 w 1151732"/>
                <a:gd name="connsiteY5" fmla="*/ 0 h 546100"/>
                <a:gd name="connsiteX0" fmla="*/ 336550 w 1163671"/>
                <a:gd name="connsiteY0" fmla="*/ 0 h 546100"/>
                <a:gd name="connsiteX1" fmla="*/ 1151732 w 1163671"/>
                <a:gd name="connsiteY1" fmla="*/ 0 h 546100"/>
                <a:gd name="connsiteX2" fmla="*/ 1163638 w 1163671"/>
                <a:gd name="connsiteY2" fmla="*/ 381000 h 546100"/>
                <a:gd name="connsiteX3" fmla="*/ 336550 w 1163671"/>
                <a:gd name="connsiteY3" fmla="*/ 381000 h 546100"/>
                <a:gd name="connsiteX4" fmla="*/ 0 w 1163671"/>
                <a:gd name="connsiteY4" fmla="*/ 546100 h 546100"/>
                <a:gd name="connsiteX5" fmla="*/ 336550 w 1163671"/>
                <a:gd name="connsiteY5" fmla="*/ 0 h 546100"/>
                <a:gd name="connsiteX0" fmla="*/ 336550 w 1158926"/>
                <a:gd name="connsiteY0" fmla="*/ 0 h 546100"/>
                <a:gd name="connsiteX1" fmla="*/ 1151732 w 1158926"/>
                <a:gd name="connsiteY1" fmla="*/ 0 h 546100"/>
                <a:gd name="connsiteX2" fmla="*/ 1158875 w 1158926"/>
                <a:gd name="connsiteY2" fmla="*/ 381000 h 546100"/>
                <a:gd name="connsiteX3" fmla="*/ 336550 w 1158926"/>
                <a:gd name="connsiteY3" fmla="*/ 381000 h 546100"/>
                <a:gd name="connsiteX4" fmla="*/ 0 w 1158926"/>
                <a:gd name="connsiteY4" fmla="*/ 546100 h 546100"/>
                <a:gd name="connsiteX5" fmla="*/ 336550 w 1158926"/>
                <a:gd name="connsiteY5" fmla="*/ 0 h 546100"/>
                <a:gd name="connsiteX0" fmla="*/ 336550 w 1154218"/>
                <a:gd name="connsiteY0" fmla="*/ 0 h 546100"/>
                <a:gd name="connsiteX1" fmla="*/ 1151732 w 1154218"/>
                <a:gd name="connsiteY1" fmla="*/ 0 h 546100"/>
                <a:gd name="connsiteX2" fmla="*/ 1154113 w 1154218"/>
                <a:gd name="connsiteY2" fmla="*/ 381000 h 546100"/>
                <a:gd name="connsiteX3" fmla="*/ 336550 w 1154218"/>
                <a:gd name="connsiteY3" fmla="*/ 381000 h 546100"/>
                <a:gd name="connsiteX4" fmla="*/ 0 w 1154218"/>
                <a:gd name="connsiteY4" fmla="*/ 546100 h 546100"/>
                <a:gd name="connsiteX5" fmla="*/ 336550 w 1154218"/>
                <a:gd name="connsiteY5" fmla="*/ 0 h 546100"/>
                <a:gd name="connsiteX0" fmla="*/ 336550 w 1154116"/>
                <a:gd name="connsiteY0" fmla="*/ 0 h 546100"/>
                <a:gd name="connsiteX1" fmla="*/ 1006475 w 1154116"/>
                <a:gd name="connsiteY1" fmla="*/ 0 h 546100"/>
                <a:gd name="connsiteX2" fmla="*/ 1154113 w 1154116"/>
                <a:gd name="connsiteY2" fmla="*/ 381000 h 546100"/>
                <a:gd name="connsiteX3" fmla="*/ 336550 w 1154116"/>
                <a:gd name="connsiteY3" fmla="*/ 381000 h 546100"/>
                <a:gd name="connsiteX4" fmla="*/ 0 w 1154116"/>
                <a:gd name="connsiteY4" fmla="*/ 546100 h 546100"/>
                <a:gd name="connsiteX5" fmla="*/ 336550 w 1154116"/>
                <a:gd name="connsiteY5" fmla="*/ 0 h 546100"/>
                <a:gd name="connsiteX0" fmla="*/ 336550 w 1006704"/>
                <a:gd name="connsiteY0" fmla="*/ 0 h 546100"/>
                <a:gd name="connsiteX1" fmla="*/ 1006475 w 1006704"/>
                <a:gd name="connsiteY1" fmla="*/ 0 h 546100"/>
                <a:gd name="connsiteX2" fmla="*/ 1006475 w 1006704"/>
                <a:gd name="connsiteY2" fmla="*/ 381000 h 546100"/>
                <a:gd name="connsiteX3" fmla="*/ 336550 w 1006704"/>
                <a:gd name="connsiteY3" fmla="*/ 381000 h 546100"/>
                <a:gd name="connsiteX4" fmla="*/ 0 w 1006704"/>
                <a:gd name="connsiteY4" fmla="*/ 546100 h 546100"/>
                <a:gd name="connsiteX5" fmla="*/ 336550 w 1006704"/>
                <a:gd name="connsiteY5" fmla="*/ 0 h 546100"/>
                <a:gd name="connsiteX0" fmla="*/ 336550 w 1016000"/>
                <a:gd name="connsiteY0" fmla="*/ 0 h 546100"/>
                <a:gd name="connsiteX1" fmla="*/ 1016000 w 1016000"/>
                <a:gd name="connsiteY1" fmla="*/ 0 h 546100"/>
                <a:gd name="connsiteX2" fmla="*/ 1006475 w 1016000"/>
                <a:gd name="connsiteY2" fmla="*/ 381000 h 546100"/>
                <a:gd name="connsiteX3" fmla="*/ 336550 w 1016000"/>
                <a:gd name="connsiteY3" fmla="*/ 381000 h 546100"/>
                <a:gd name="connsiteX4" fmla="*/ 0 w 1016000"/>
                <a:gd name="connsiteY4" fmla="*/ 546100 h 546100"/>
                <a:gd name="connsiteX5" fmla="*/ 336550 w 1016000"/>
                <a:gd name="connsiteY5" fmla="*/ 0 h 546100"/>
                <a:gd name="connsiteX0" fmla="*/ 336550 w 1016000"/>
                <a:gd name="connsiteY0" fmla="*/ 0 h 546100"/>
                <a:gd name="connsiteX1" fmla="*/ 1016000 w 1016000"/>
                <a:gd name="connsiteY1" fmla="*/ 0 h 546100"/>
                <a:gd name="connsiteX2" fmla="*/ 1013618 w 1016000"/>
                <a:gd name="connsiteY2" fmla="*/ 381000 h 546100"/>
                <a:gd name="connsiteX3" fmla="*/ 336550 w 1016000"/>
                <a:gd name="connsiteY3" fmla="*/ 381000 h 546100"/>
                <a:gd name="connsiteX4" fmla="*/ 0 w 1016000"/>
                <a:gd name="connsiteY4" fmla="*/ 546100 h 546100"/>
                <a:gd name="connsiteX5" fmla="*/ 336550 w 1016000"/>
                <a:gd name="connsiteY5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000" h="546100">
                  <a:moveTo>
                    <a:pt x="336550" y="0"/>
                  </a:moveTo>
                  <a:lnTo>
                    <a:pt x="1016000" y="0"/>
                  </a:lnTo>
                  <a:lnTo>
                    <a:pt x="1013618" y="381000"/>
                  </a:lnTo>
                  <a:lnTo>
                    <a:pt x="336550" y="381000"/>
                  </a:lnTo>
                  <a:lnTo>
                    <a:pt x="0" y="546100"/>
                  </a:lnTo>
                  <a:lnTo>
                    <a:pt x="3365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90000" rIns="72000" rtlCol="0" anchor="t"/>
            <a:lstStyle/>
            <a:p>
              <a:r>
                <a:rPr lang="de-DE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Winterthur</a:t>
              </a:r>
              <a:endParaRPr lang="de-AT" sz="1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1" name="Rechteck 8">
              <a:extLst>
                <a:ext uri="{FF2B5EF4-FFF2-40B4-BE49-F238E27FC236}">
                  <a16:creationId xmlns:a16="http://schemas.microsoft.com/office/drawing/2014/main" id="{A25BEE4C-F5C7-41E1-B154-BEBF8E81530D}"/>
                </a:ext>
              </a:extLst>
            </p:cNvPr>
            <p:cNvSpPr/>
            <p:nvPr/>
          </p:nvSpPr>
          <p:spPr>
            <a:xfrm>
              <a:off x="9423511" y="2125400"/>
              <a:ext cx="832645" cy="548481"/>
            </a:xfrm>
            <a:custGeom>
              <a:avLst/>
              <a:gdLst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0 h 381000"/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190500 h 381000"/>
                <a:gd name="connsiteX5" fmla="*/ 0 w 736600"/>
                <a:gd name="connsiteY5" fmla="*/ 0 h 381000"/>
                <a:gd name="connsiteX0" fmla="*/ 571500 w 1308100"/>
                <a:gd name="connsiteY0" fmla="*/ 0 h 523875"/>
                <a:gd name="connsiteX1" fmla="*/ 1308100 w 1308100"/>
                <a:gd name="connsiteY1" fmla="*/ 0 h 523875"/>
                <a:gd name="connsiteX2" fmla="*/ 1308100 w 1308100"/>
                <a:gd name="connsiteY2" fmla="*/ 381000 h 523875"/>
                <a:gd name="connsiteX3" fmla="*/ 571500 w 1308100"/>
                <a:gd name="connsiteY3" fmla="*/ 381000 h 523875"/>
                <a:gd name="connsiteX4" fmla="*/ 0 w 1308100"/>
                <a:gd name="connsiteY4" fmla="*/ 523875 h 523875"/>
                <a:gd name="connsiteX5" fmla="*/ 571500 w 1308100"/>
                <a:gd name="connsiteY5" fmla="*/ 0 h 523875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1073150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963613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3618"/>
                <a:gd name="connsiteY0" fmla="*/ 0 h 546100"/>
                <a:gd name="connsiteX1" fmla="*/ 880269 w 963618"/>
                <a:gd name="connsiteY1" fmla="*/ 0 h 546100"/>
                <a:gd name="connsiteX2" fmla="*/ 963613 w 963618"/>
                <a:gd name="connsiteY2" fmla="*/ 381000 h 546100"/>
                <a:gd name="connsiteX3" fmla="*/ 336550 w 963618"/>
                <a:gd name="connsiteY3" fmla="*/ 381000 h 546100"/>
                <a:gd name="connsiteX4" fmla="*/ 0 w 963618"/>
                <a:gd name="connsiteY4" fmla="*/ 546100 h 546100"/>
                <a:gd name="connsiteX5" fmla="*/ 336550 w 963618"/>
                <a:gd name="connsiteY5" fmla="*/ 0 h 546100"/>
                <a:gd name="connsiteX0" fmla="*/ 336550 w 880269"/>
                <a:gd name="connsiteY0" fmla="*/ 0 h 546100"/>
                <a:gd name="connsiteX1" fmla="*/ 880269 w 880269"/>
                <a:gd name="connsiteY1" fmla="*/ 0 h 546100"/>
                <a:gd name="connsiteX2" fmla="*/ 877888 w 880269"/>
                <a:gd name="connsiteY2" fmla="*/ 376238 h 546100"/>
                <a:gd name="connsiteX3" fmla="*/ 336550 w 880269"/>
                <a:gd name="connsiteY3" fmla="*/ 381000 h 546100"/>
                <a:gd name="connsiteX4" fmla="*/ 0 w 880269"/>
                <a:gd name="connsiteY4" fmla="*/ 546100 h 546100"/>
                <a:gd name="connsiteX5" fmla="*/ 336550 w 880269"/>
                <a:gd name="connsiteY5" fmla="*/ 0 h 546100"/>
                <a:gd name="connsiteX0" fmla="*/ 336550 w 904082"/>
                <a:gd name="connsiteY0" fmla="*/ 0 h 546100"/>
                <a:gd name="connsiteX1" fmla="*/ 904082 w 904082"/>
                <a:gd name="connsiteY1" fmla="*/ 0 h 546100"/>
                <a:gd name="connsiteX2" fmla="*/ 877888 w 904082"/>
                <a:gd name="connsiteY2" fmla="*/ 376238 h 546100"/>
                <a:gd name="connsiteX3" fmla="*/ 336550 w 904082"/>
                <a:gd name="connsiteY3" fmla="*/ 381000 h 546100"/>
                <a:gd name="connsiteX4" fmla="*/ 0 w 904082"/>
                <a:gd name="connsiteY4" fmla="*/ 546100 h 546100"/>
                <a:gd name="connsiteX5" fmla="*/ 336550 w 904082"/>
                <a:gd name="connsiteY5" fmla="*/ 0 h 546100"/>
                <a:gd name="connsiteX0" fmla="*/ 336550 w 906568"/>
                <a:gd name="connsiteY0" fmla="*/ 0 h 546100"/>
                <a:gd name="connsiteX1" fmla="*/ 904082 w 906568"/>
                <a:gd name="connsiteY1" fmla="*/ 0 h 546100"/>
                <a:gd name="connsiteX2" fmla="*/ 906463 w 906568"/>
                <a:gd name="connsiteY2" fmla="*/ 376238 h 546100"/>
                <a:gd name="connsiteX3" fmla="*/ 336550 w 906568"/>
                <a:gd name="connsiteY3" fmla="*/ 381000 h 546100"/>
                <a:gd name="connsiteX4" fmla="*/ 0 w 906568"/>
                <a:gd name="connsiteY4" fmla="*/ 546100 h 546100"/>
                <a:gd name="connsiteX5" fmla="*/ 336550 w 906568"/>
                <a:gd name="connsiteY5" fmla="*/ 0 h 546100"/>
                <a:gd name="connsiteX0" fmla="*/ 336550 w 904082"/>
                <a:gd name="connsiteY0" fmla="*/ 0 h 546100"/>
                <a:gd name="connsiteX1" fmla="*/ 904082 w 904082"/>
                <a:gd name="connsiteY1" fmla="*/ 0 h 546100"/>
                <a:gd name="connsiteX2" fmla="*/ 830263 w 904082"/>
                <a:gd name="connsiteY2" fmla="*/ 378619 h 546100"/>
                <a:gd name="connsiteX3" fmla="*/ 336550 w 904082"/>
                <a:gd name="connsiteY3" fmla="*/ 381000 h 546100"/>
                <a:gd name="connsiteX4" fmla="*/ 0 w 904082"/>
                <a:gd name="connsiteY4" fmla="*/ 546100 h 546100"/>
                <a:gd name="connsiteX5" fmla="*/ 336550 w 904082"/>
                <a:gd name="connsiteY5" fmla="*/ 0 h 546100"/>
                <a:gd name="connsiteX0" fmla="*/ 336550 w 832645"/>
                <a:gd name="connsiteY0" fmla="*/ 2381 h 548481"/>
                <a:gd name="connsiteX1" fmla="*/ 832645 w 832645"/>
                <a:gd name="connsiteY1" fmla="*/ 0 h 548481"/>
                <a:gd name="connsiteX2" fmla="*/ 830263 w 832645"/>
                <a:gd name="connsiteY2" fmla="*/ 381000 h 548481"/>
                <a:gd name="connsiteX3" fmla="*/ 336550 w 832645"/>
                <a:gd name="connsiteY3" fmla="*/ 383381 h 548481"/>
                <a:gd name="connsiteX4" fmla="*/ 0 w 832645"/>
                <a:gd name="connsiteY4" fmla="*/ 548481 h 548481"/>
                <a:gd name="connsiteX5" fmla="*/ 336550 w 832645"/>
                <a:gd name="connsiteY5" fmla="*/ 2381 h 5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645" h="548481">
                  <a:moveTo>
                    <a:pt x="336550" y="2381"/>
                  </a:moveTo>
                  <a:lnTo>
                    <a:pt x="832645" y="0"/>
                  </a:lnTo>
                  <a:lnTo>
                    <a:pt x="830263" y="381000"/>
                  </a:lnTo>
                  <a:lnTo>
                    <a:pt x="336550" y="383381"/>
                  </a:lnTo>
                  <a:lnTo>
                    <a:pt x="0" y="548481"/>
                  </a:lnTo>
                  <a:lnTo>
                    <a:pt x="336550" y="238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90000" rIns="36000" rtlCol="0" anchor="t"/>
            <a:lstStyle/>
            <a:p>
              <a:r>
                <a:rPr lang="de-DE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Wien</a:t>
              </a:r>
              <a:endParaRPr lang="de-AT" sz="1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2" name="Rechteck 8">
              <a:extLst>
                <a:ext uri="{FF2B5EF4-FFF2-40B4-BE49-F238E27FC236}">
                  <a16:creationId xmlns:a16="http://schemas.microsoft.com/office/drawing/2014/main" id="{1AB0D898-648D-4198-AE4E-EDDDABE6041B}"/>
                </a:ext>
              </a:extLst>
            </p:cNvPr>
            <p:cNvSpPr/>
            <p:nvPr/>
          </p:nvSpPr>
          <p:spPr>
            <a:xfrm>
              <a:off x="10962752" y="4337582"/>
              <a:ext cx="823224" cy="546100"/>
            </a:xfrm>
            <a:custGeom>
              <a:avLst/>
              <a:gdLst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0 h 381000"/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190500 h 381000"/>
                <a:gd name="connsiteX5" fmla="*/ 0 w 736600"/>
                <a:gd name="connsiteY5" fmla="*/ 0 h 381000"/>
                <a:gd name="connsiteX0" fmla="*/ 571500 w 1308100"/>
                <a:gd name="connsiteY0" fmla="*/ 0 h 523875"/>
                <a:gd name="connsiteX1" fmla="*/ 1308100 w 1308100"/>
                <a:gd name="connsiteY1" fmla="*/ 0 h 523875"/>
                <a:gd name="connsiteX2" fmla="*/ 1308100 w 1308100"/>
                <a:gd name="connsiteY2" fmla="*/ 381000 h 523875"/>
                <a:gd name="connsiteX3" fmla="*/ 571500 w 1308100"/>
                <a:gd name="connsiteY3" fmla="*/ 381000 h 523875"/>
                <a:gd name="connsiteX4" fmla="*/ 0 w 1308100"/>
                <a:gd name="connsiteY4" fmla="*/ 523875 h 523875"/>
                <a:gd name="connsiteX5" fmla="*/ 571500 w 1308100"/>
                <a:gd name="connsiteY5" fmla="*/ 0 h 523875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1073150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963613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3614"/>
                <a:gd name="connsiteY0" fmla="*/ 0 h 546100"/>
                <a:gd name="connsiteX1" fmla="*/ 727869 w 963614"/>
                <a:gd name="connsiteY1" fmla="*/ 0 h 546100"/>
                <a:gd name="connsiteX2" fmla="*/ 963613 w 963614"/>
                <a:gd name="connsiteY2" fmla="*/ 381000 h 546100"/>
                <a:gd name="connsiteX3" fmla="*/ 336550 w 963614"/>
                <a:gd name="connsiteY3" fmla="*/ 381000 h 546100"/>
                <a:gd name="connsiteX4" fmla="*/ 0 w 963614"/>
                <a:gd name="connsiteY4" fmla="*/ 546100 h 546100"/>
                <a:gd name="connsiteX5" fmla="*/ 336550 w 963614"/>
                <a:gd name="connsiteY5" fmla="*/ 0 h 546100"/>
                <a:gd name="connsiteX0" fmla="*/ 336550 w 728098"/>
                <a:gd name="connsiteY0" fmla="*/ 0 h 546100"/>
                <a:gd name="connsiteX1" fmla="*/ 727869 w 728098"/>
                <a:gd name="connsiteY1" fmla="*/ 0 h 546100"/>
                <a:gd name="connsiteX2" fmla="*/ 727869 w 728098"/>
                <a:gd name="connsiteY2" fmla="*/ 378619 h 546100"/>
                <a:gd name="connsiteX3" fmla="*/ 336550 w 728098"/>
                <a:gd name="connsiteY3" fmla="*/ 381000 h 546100"/>
                <a:gd name="connsiteX4" fmla="*/ 0 w 728098"/>
                <a:gd name="connsiteY4" fmla="*/ 546100 h 546100"/>
                <a:gd name="connsiteX5" fmla="*/ 336550 w 728098"/>
                <a:gd name="connsiteY5" fmla="*/ 0 h 546100"/>
                <a:gd name="connsiteX0" fmla="*/ 336550 w 820738"/>
                <a:gd name="connsiteY0" fmla="*/ 0 h 546100"/>
                <a:gd name="connsiteX1" fmla="*/ 820738 w 820738"/>
                <a:gd name="connsiteY1" fmla="*/ 0 h 546100"/>
                <a:gd name="connsiteX2" fmla="*/ 727869 w 820738"/>
                <a:gd name="connsiteY2" fmla="*/ 378619 h 546100"/>
                <a:gd name="connsiteX3" fmla="*/ 336550 w 820738"/>
                <a:gd name="connsiteY3" fmla="*/ 381000 h 546100"/>
                <a:gd name="connsiteX4" fmla="*/ 0 w 820738"/>
                <a:gd name="connsiteY4" fmla="*/ 546100 h 546100"/>
                <a:gd name="connsiteX5" fmla="*/ 336550 w 820738"/>
                <a:gd name="connsiteY5" fmla="*/ 0 h 546100"/>
                <a:gd name="connsiteX0" fmla="*/ 336550 w 823224"/>
                <a:gd name="connsiteY0" fmla="*/ 0 h 546100"/>
                <a:gd name="connsiteX1" fmla="*/ 820738 w 823224"/>
                <a:gd name="connsiteY1" fmla="*/ 0 h 546100"/>
                <a:gd name="connsiteX2" fmla="*/ 823119 w 823224"/>
                <a:gd name="connsiteY2" fmla="*/ 378619 h 546100"/>
                <a:gd name="connsiteX3" fmla="*/ 336550 w 823224"/>
                <a:gd name="connsiteY3" fmla="*/ 381000 h 546100"/>
                <a:gd name="connsiteX4" fmla="*/ 0 w 823224"/>
                <a:gd name="connsiteY4" fmla="*/ 546100 h 546100"/>
                <a:gd name="connsiteX5" fmla="*/ 336550 w 823224"/>
                <a:gd name="connsiteY5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3224" h="546100">
                  <a:moveTo>
                    <a:pt x="336550" y="0"/>
                  </a:moveTo>
                  <a:lnTo>
                    <a:pt x="820738" y="0"/>
                  </a:lnTo>
                  <a:cubicBezTo>
                    <a:pt x="819944" y="127000"/>
                    <a:pt x="823913" y="251619"/>
                    <a:pt x="823119" y="378619"/>
                  </a:cubicBezTo>
                  <a:lnTo>
                    <a:pt x="336550" y="381000"/>
                  </a:lnTo>
                  <a:lnTo>
                    <a:pt x="0" y="546100"/>
                  </a:lnTo>
                  <a:lnTo>
                    <a:pt x="3365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90000" rIns="72000" rtlCol="0" anchor="t"/>
            <a:lstStyle/>
            <a:p>
              <a:r>
                <a:rPr lang="de-DE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Athen</a:t>
              </a:r>
              <a:endParaRPr lang="de-AT" sz="1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3" name="Rechteck 8">
              <a:extLst>
                <a:ext uri="{FF2B5EF4-FFF2-40B4-BE49-F238E27FC236}">
                  <a16:creationId xmlns:a16="http://schemas.microsoft.com/office/drawing/2014/main" id="{4229CA8D-66B7-4E4B-9544-E11E4D2F4BDA}"/>
                </a:ext>
              </a:extLst>
            </p:cNvPr>
            <p:cNvSpPr/>
            <p:nvPr/>
          </p:nvSpPr>
          <p:spPr>
            <a:xfrm>
              <a:off x="9990837" y="1154327"/>
              <a:ext cx="1035008" cy="546100"/>
            </a:xfrm>
            <a:custGeom>
              <a:avLst/>
              <a:gdLst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0 h 381000"/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190500 h 381000"/>
                <a:gd name="connsiteX5" fmla="*/ 0 w 736600"/>
                <a:gd name="connsiteY5" fmla="*/ 0 h 381000"/>
                <a:gd name="connsiteX0" fmla="*/ 571500 w 1308100"/>
                <a:gd name="connsiteY0" fmla="*/ 0 h 523875"/>
                <a:gd name="connsiteX1" fmla="*/ 1308100 w 1308100"/>
                <a:gd name="connsiteY1" fmla="*/ 0 h 523875"/>
                <a:gd name="connsiteX2" fmla="*/ 1308100 w 1308100"/>
                <a:gd name="connsiteY2" fmla="*/ 381000 h 523875"/>
                <a:gd name="connsiteX3" fmla="*/ 571500 w 1308100"/>
                <a:gd name="connsiteY3" fmla="*/ 381000 h 523875"/>
                <a:gd name="connsiteX4" fmla="*/ 0 w 1308100"/>
                <a:gd name="connsiteY4" fmla="*/ 523875 h 523875"/>
                <a:gd name="connsiteX5" fmla="*/ 571500 w 1308100"/>
                <a:gd name="connsiteY5" fmla="*/ 0 h 523875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1073150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963613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3618"/>
                <a:gd name="connsiteY0" fmla="*/ 0 h 546100"/>
                <a:gd name="connsiteX1" fmla="*/ 882651 w 963618"/>
                <a:gd name="connsiteY1" fmla="*/ 0 h 546100"/>
                <a:gd name="connsiteX2" fmla="*/ 963613 w 963618"/>
                <a:gd name="connsiteY2" fmla="*/ 381000 h 546100"/>
                <a:gd name="connsiteX3" fmla="*/ 336550 w 963618"/>
                <a:gd name="connsiteY3" fmla="*/ 381000 h 546100"/>
                <a:gd name="connsiteX4" fmla="*/ 0 w 963618"/>
                <a:gd name="connsiteY4" fmla="*/ 546100 h 546100"/>
                <a:gd name="connsiteX5" fmla="*/ 336550 w 963618"/>
                <a:gd name="connsiteY5" fmla="*/ 0 h 546100"/>
                <a:gd name="connsiteX0" fmla="*/ 336550 w 885137"/>
                <a:gd name="connsiteY0" fmla="*/ 0 h 546100"/>
                <a:gd name="connsiteX1" fmla="*/ 882651 w 885137"/>
                <a:gd name="connsiteY1" fmla="*/ 0 h 546100"/>
                <a:gd name="connsiteX2" fmla="*/ 885032 w 885137"/>
                <a:gd name="connsiteY2" fmla="*/ 381000 h 546100"/>
                <a:gd name="connsiteX3" fmla="*/ 336550 w 885137"/>
                <a:gd name="connsiteY3" fmla="*/ 381000 h 546100"/>
                <a:gd name="connsiteX4" fmla="*/ 0 w 885137"/>
                <a:gd name="connsiteY4" fmla="*/ 546100 h 546100"/>
                <a:gd name="connsiteX5" fmla="*/ 336550 w 885137"/>
                <a:gd name="connsiteY5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5137" h="546100">
                  <a:moveTo>
                    <a:pt x="336550" y="0"/>
                  </a:moveTo>
                  <a:lnTo>
                    <a:pt x="882651" y="0"/>
                  </a:lnTo>
                  <a:cubicBezTo>
                    <a:pt x="881857" y="127000"/>
                    <a:pt x="885826" y="254000"/>
                    <a:pt x="885032" y="381000"/>
                  </a:cubicBezTo>
                  <a:lnTo>
                    <a:pt x="336550" y="381000"/>
                  </a:lnTo>
                  <a:lnTo>
                    <a:pt x="0" y="546100"/>
                  </a:lnTo>
                  <a:lnTo>
                    <a:pt x="3365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90000" rIns="72000" rtlCol="0" anchor="t"/>
            <a:lstStyle/>
            <a:p>
              <a:r>
                <a:rPr lang="de-DE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Warschau</a:t>
              </a:r>
              <a:endParaRPr lang="de-AT" sz="1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24" name="Gruppieren 623">
              <a:extLst>
                <a:ext uri="{FF2B5EF4-FFF2-40B4-BE49-F238E27FC236}">
                  <a16:creationId xmlns:a16="http://schemas.microsoft.com/office/drawing/2014/main" id="{665AC254-9B05-40B7-B38B-8C08CCA34D04}"/>
                </a:ext>
              </a:extLst>
            </p:cNvPr>
            <p:cNvGrpSpPr/>
            <p:nvPr/>
          </p:nvGrpSpPr>
          <p:grpSpPr>
            <a:xfrm>
              <a:off x="5809180" y="3791482"/>
              <a:ext cx="904731" cy="546100"/>
              <a:chOff x="5928243" y="3676651"/>
              <a:chExt cx="904731" cy="546100"/>
            </a:xfrm>
          </p:grpSpPr>
          <p:sp>
            <p:nvSpPr>
              <p:cNvPr id="633" name="Rechteck 8">
                <a:extLst>
                  <a:ext uri="{FF2B5EF4-FFF2-40B4-BE49-F238E27FC236}">
                    <a16:creationId xmlns:a16="http://schemas.microsoft.com/office/drawing/2014/main" id="{47F1647A-973B-4161-90BF-DBB68F0D5CEE}"/>
                  </a:ext>
                </a:extLst>
              </p:cNvPr>
              <p:cNvSpPr/>
              <p:nvPr/>
            </p:nvSpPr>
            <p:spPr>
              <a:xfrm>
                <a:off x="6014513" y="3676651"/>
                <a:ext cx="818461" cy="546100"/>
              </a:xfrm>
              <a:custGeom>
                <a:avLst/>
                <a:gdLst>
                  <a:gd name="connsiteX0" fmla="*/ 0 w 736600"/>
                  <a:gd name="connsiteY0" fmla="*/ 0 h 381000"/>
                  <a:gd name="connsiteX1" fmla="*/ 736600 w 736600"/>
                  <a:gd name="connsiteY1" fmla="*/ 0 h 381000"/>
                  <a:gd name="connsiteX2" fmla="*/ 736600 w 736600"/>
                  <a:gd name="connsiteY2" fmla="*/ 381000 h 381000"/>
                  <a:gd name="connsiteX3" fmla="*/ 0 w 736600"/>
                  <a:gd name="connsiteY3" fmla="*/ 381000 h 381000"/>
                  <a:gd name="connsiteX4" fmla="*/ 0 w 736600"/>
                  <a:gd name="connsiteY4" fmla="*/ 0 h 381000"/>
                  <a:gd name="connsiteX0" fmla="*/ 0 w 736600"/>
                  <a:gd name="connsiteY0" fmla="*/ 0 h 381000"/>
                  <a:gd name="connsiteX1" fmla="*/ 736600 w 736600"/>
                  <a:gd name="connsiteY1" fmla="*/ 0 h 381000"/>
                  <a:gd name="connsiteX2" fmla="*/ 736600 w 736600"/>
                  <a:gd name="connsiteY2" fmla="*/ 381000 h 381000"/>
                  <a:gd name="connsiteX3" fmla="*/ 0 w 736600"/>
                  <a:gd name="connsiteY3" fmla="*/ 381000 h 381000"/>
                  <a:gd name="connsiteX4" fmla="*/ 0 w 736600"/>
                  <a:gd name="connsiteY4" fmla="*/ 190500 h 381000"/>
                  <a:gd name="connsiteX5" fmla="*/ 0 w 736600"/>
                  <a:gd name="connsiteY5" fmla="*/ 0 h 381000"/>
                  <a:gd name="connsiteX0" fmla="*/ 571500 w 1308100"/>
                  <a:gd name="connsiteY0" fmla="*/ 0 h 523875"/>
                  <a:gd name="connsiteX1" fmla="*/ 1308100 w 1308100"/>
                  <a:gd name="connsiteY1" fmla="*/ 0 h 523875"/>
                  <a:gd name="connsiteX2" fmla="*/ 1308100 w 1308100"/>
                  <a:gd name="connsiteY2" fmla="*/ 381000 h 523875"/>
                  <a:gd name="connsiteX3" fmla="*/ 571500 w 1308100"/>
                  <a:gd name="connsiteY3" fmla="*/ 381000 h 523875"/>
                  <a:gd name="connsiteX4" fmla="*/ 0 w 1308100"/>
                  <a:gd name="connsiteY4" fmla="*/ 523875 h 523875"/>
                  <a:gd name="connsiteX5" fmla="*/ 571500 w 1308100"/>
                  <a:gd name="connsiteY5" fmla="*/ 0 h 523875"/>
                  <a:gd name="connsiteX0" fmla="*/ 336550 w 1073150"/>
                  <a:gd name="connsiteY0" fmla="*/ 0 h 546100"/>
                  <a:gd name="connsiteX1" fmla="*/ 1073150 w 1073150"/>
                  <a:gd name="connsiteY1" fmla="*/ 0 h 546100"/>
                  <a:gd name="connsiteX2" fmla="*/ 1073150 w 1073150"/>
                  <a:gd name="connsiteY2" fmla="*/ 381000 h 546100"/>
                  <a:gd name="connsiteX3" fmla="*/ 336550 w 1073150"/>
                  <a:gd name="connsiteY3" fmla="*/ 381000 h 546100"/>
                  <a:gd name="connsiteX4" fmla="*/ 0 w 1073150"/>
                  <a:gd name="connsiteY4" fmla="*/ 546100 h 546100"/>
                  <a:gd name="connsiteX5" fmla="*/ 336550 w 1073150"/>
                  <a:gd name="connsiteY5" fmla="*/ 0 h 546100"/>
                  <a:gd name="connsiteX0" fmla="*/ 336550 w 1073150"/>
                  <a:gd name="connsiteY0" fmla="*/ 0 h 546100"/>
                  <a:gd name="connsiteX1" fmla="*/ 1073150 w 1073150"/>
                  <a:gd name="connsiteY1" fmla="*/ 0 h 546100"/>
                  <a:gd name="connsiteX2" fmla="*/ 963613 w 1073150"/>
                  <a:gd name="connsiteY2" fmla="*/ 381000 h 546100"/>
                  <a:gd name="connsiteX3" fmla="*/ 336550 w 1073150"/>
                  <a:gd name="connsiteY3" fmla="*/ 381000 h 546100"/>
                  <a:gd name="connsiteX4" fmla="*/ 0 w 1073150"/>
                  <a:gd name="connsiteY4" fmla="*/ 546100 h 546100"/>
                  <a:gd name="connsiteX5" fmla="*/ 336550 w 1073150"/>
                  <a:gd name="connsiteY5" fmla="*/ 0 h 546100"/>
                  <a:gd name="connsiteX0" fmla="*/ 336550 w 965994"/>
                  <a:gd name="connsiteY0" fmla="*/ 0 h 546100"/>
                  <a:gd name="connsiteX1" fmla="*/ 965994 w 965994"/>
                  <a:gd name="connsiteY1" fmla="*/ 0 h 546100"/>
                  <a:gd name="connsiteX2" fmla="*/ 963613 w 965994"/>
                  <a:gd name="connsiteY2" fmla="*/ 381000 h 546100"/>
                  <a:gd name="connsiteX3" fmla="*/ 336550 w 965994"/>
                  <a:gd name="connsiteY3" fmla="*/ 381000 h 546100"/>
                  <a:gd name="connsiteX4" fmla="*/ 0 w 965994"/>
                  <a:gd name="connsiteY4" fmla="*/ 546100 h 546100"/>
                  <a:gd name="connsiteX5" fmla="*/ 336550 w 965994"/>
                  <a:gd name="connsiteY5" fmla="*/ 0 h 546100"/>
                  <a:gd name="connsiteX0" fmla="*/ 336550 w 965994"/>
                  <a:gd name="connsiteY0" fmla="*/ 0 h 546100"/>
                  <a:gd name="connsiteX1" fmla="*/ 965994 w 965994"/>
                  <a:gd name="connsiteY1" fmla="*/ 0 h 546100"/>
                  <a:gd name="connsiteX2" fmla="*/ 963613 w 965994"/>
                  <a:gd name="connsiteY2" fmla="*/ 381000 h 546100"/>
                  <a:gd name="connsiteX3" fmla="*/ 336550 w 965994"/>
                  <a:gd name="connsiteY3" fmla="*/ 381000 h 546100"/>
                  <a:gd name="connsiteX4" fmla="*/ 0 w 965994"/>
                  <a:gd name="connsiteY4" fmla="*/ 546100 h 546100"/>
                  <a:gd name="connsiteX5" fmla="*/ 336550 w 965994"/>
                  <a:gd name="connsiteY5" fmla="*/ 0 h 546100"/>
                  <a:gd name="connsiteX0" fmla="*/ 336550 w 965994"/>
                  <a:gd name="connsiteY0" fmla="*/ 0 h 546100"/>
                  <a:gd name="connsiteX1" fmla="*/ 965994 w 965994"/>
                  <a:gd name="connsiteY1" fmla="*/ 0 h 546100"/>
                  <a:gd name="connsiteX2" fmla="*/ 963613 w 965994"/>
                  <a:gd name="connsiteY2" fmla="*/ 381000 h 546100"/>
                  <a:gd name="connsiteX3" fmla="*/ 336550 w 965994"/>
                  <a:gd name="connsiteY3" fmla="*/ 381000 h 546100"/>
                  <a:gd name="connsiteX4" fmla="*/ 0 w 965994"/>
                  <a:gd name="connsiteY4" fmla="*/ 546100 h 546100"/>
                  <a:gd name="connsiteX5" fmla="*/ 336550 w 965994"/>
                  <a:gd name="connsiteY5" fmla="*/ 0 h 546100"/>
                  <a:gd name="connsiteX0" fmla="*/ 336550 w 963616"/>
                  <a:gd name="connsiteY0" fmla="*/ 0 h 546100"/>
                  <a:gd name="connsiteX1" fmla="*/ 815976 w 963616"/>
                  <a:gd name="connsiteY1" fmla="*/ 0 h 546100"/>
                  <a:gd name="connsiteX2" fmla="*/ 963613 w 963616"/>
                  <a:gd name="connsiteY2" fmla="*/ 381000 h 546100"/>
                  <a:gd name="connsiteX3" fmla="*/ 336550 w 963616"/>
                  <a:gd name="connsiteY3" fmla="*/ 381000 h 546100"/>
                  <a:gd name="connsiteX4" fmla="*/ 0 w 963616"/>
                  <a:gd name="connsiteY4" fmla="*/ 546100 h 546100"/>
                  <a:gd name="connsiteX5" fmla="*/ 336550 w 963616"/>
                  <a:gd name="connsiteY5" fmla="*/ 0 h 546100"/>
                  <a:gd name="connsiteX0" fmla="*/ 336550 w 818461"/>
                  <a:gd name="connsiteY0" fmla="*/ 0 h 546100"/>
                  <a:gd name="connsiteX1" fmla="*/ 815976 w 818461"/>
                  <a:gd name="connsiteY1" fmla="*/ 0 h 546100"/>
                  <a:gd name="connsiteX2" fmla="*/ 818356 w 818461"/>
                  <a:gd name="connsiteY2" fmla="*/ 378619 h 546100"/>
                  <a:gd name="connsiteX3" fmla="*/ 336550 w 818461"/>
                  <a:gd name="connsiteY3" fmla="*/ 381000 h 546100"/>
                  <a:gd name="connsiteX4" fmla="*/ 0 w 818461"/>
                  <a:gd name="connsiteY4" fmla="*/ 546100 h 546100"/>
                  <a:gd name="connsiteX5" fmla="*/ 336550 w 818461"/>
                  <a:gd name="connsiteY5" fmla="*/ 0 h 546100"/>
                  <a:gd name="connsiteX0" fmla="*/ 336550 w 818461"/>
                  <a:gd name="connsiteY0" fmla="*/ 0 h 546100"/>
                  <a:gd name="connsiteX1" fmla="*/ 815976 w 818461"/>
                  <a:gd name="connsiteY1" fmla="*/ 0 h 546100"/>
                  <a:gd name="connsiteX2" fmla="*/ 818356 w 818461"/>
                  <a:gd name="connsiteY2" fmla="*/ 381000 h 546100"/>
                  <a:gd name="connsiteX3" fmla="*/ 336550 w 818461"/>
                  <a:gd name="connsiteY3" fmla="*/ 381000 h 546100"/>
                  <a:gd name="connsiteX4" fmla="*/ 0 w 818461"/>
                  <a:gd name="connsiteY4" fmla="*/ 546100 h 546100"/>
                  <a:gd name="connsiteX5" fmla="*/ 336550 w 818461"/>
                  <a:gd name="connsiteY5" fmla="*/ 0 h 546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8461" h="546100">
                    <a:moveTo>
                      <a:pt x="336550" y="0"/>
                    </a:moveTo>
                    <a:lnTo>
                      <a:pt x="815976" y="0"/>
                    </a:lnTo>
                    <a:cubicBezTo>
                      <a:pt x="815182" y="127000"/>
                      <a:pt x="819150" y="254000"/>
                      <a:pt x="818356" y="381000"/>
                    </a:cubicBezTo>
                    <a:lnTo>
                      <a:pt x="336550" y="381000"/>
                    </a:lnTo>
                    <a:lnTo>
                      <a:pt x="0" y="546100"/>
                    </a:lnTo>
                    <a:lnTo>
                      <a:pt x="33655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0" tIns="90000" rIns="72000" rtlCol="0" anchor="t"/>
              <a:lstStyle/>
              <a:p>
                <a:r>
                  <a:rPr lang="de-DE" sz="1200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Madrid</a:t>
                </a:r>
                <a:endParaRPr lang="de-AT" sz="1200" dirty="0"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34" name="Grafik 633">
                <a:extLst>
                  <a:ext uri="{FF2B5EF4-FFF2-40B4-BE49-F238E27FC236}">
                    <a16:creationId xmlns:a16="http://schemas.microsoft.com/office/drawing/2014/main" id="{78B836F3-7719-4A62-A30A-68DBBEB7A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28243" y="4023516"/>
                <a:ext cx="172539" cy="199235"/>
              </a:xfrm>
              <a:prstGeom prst="rect">
                <a:avLst/>
              </a:prstGeom>
            </p:spPr>
          </p:pic>
        </p:grpSp>
        <p:pic>
          <p:nvPicPr>
            <p:cNvPr id="625" name="Grafik 624">
              <a:extLst>
                <a:ext uri="{FF2B5EF4-FFF2-40B4-BE49-F238E27FC236}">
                  <a16:creationId xmlns:a16="http://schemas.microsoft.com/office/drawing/2014/main" id="{A9257EF2-9A15-415B-A9E3-9EADF7B0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3953" y="2373504"/>
              <a:ext cx="172539" cy="199235"/>
            </a:xfrm>
            <a:prstGeom prst="rect">
              <a:avLst/>
            </a:prstGeom>
          </p:spPr>
        </p:pic>
        <p:pic>
          <p:nvPicPr>
            <p:cNvPr id="626" name="Grafik 625">
              <a:extLst>
                <a:ext uri="{FF2B5EF4-FFF2-40B4-BE49-F238E27FC236}">
                  <a16:creationId xmlns:a16="http://schemas.microsoft.com/office/drawing/2014/main" id="{D776443A-9A68-4445-8007-2992CA92E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5184" y="2747697"/>
              <a:ext cx="172539" cy="199235"/>
            </a:xfrm>
            <a:prstGeom prst="rect">
              <a:avLst/>
            </a:prstGeom>
          </p:spPr>
        </p:pic>
        <p:pic>
          <p:nvPicPr>
            <p:cNvPr id="627" name="Grafik 626">
              <a:extLst>
                <a:ext uri="{FF2B5EF4-FFF2-40B4-BE49-F238E27FC236}">
                  <a16:creationId xmlns:a16="http://schemas.microsoft.com/office/drawing/2014/main" id="{1A793103-EB1A-4341-B921-A78CBE72D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9263" y="1046989"/>
              <a:ext cx="172539" cy="199235"/>
            </a:xfrm>
            <a:prstGeom prst="rect">
              <a:avLst/>
            </a:prstGeom>
          </p:spPr>
        </p:pic>
        <p:pic>
          <p:nvPicPr>
            <p:cNvPr id="628" name="Grafik 627">
              <a:extLst>
                <a:ext uri="{FF2B5EF4-FFF2-40B4-BE49-F238E27FC236}">
                  <a16:creationId xmlns:a16="http://schemas.microsoft.com/office/drawing/2014/main" id="{303F79B6-9EBB-4153-9DE2-EAB05A96B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3361" y="2474646"/>
              <a:ext cx="172539" cy="199235"/>
            </a:xfrm>
            <a:prstGeom prst="rect">
              <a:avLst/>
            </a:prstGeom>
          </p:spPr>
        </p:pic>
        <p:pic>
          <p:nvPicPr>
            <p:cNvPr id="629" name="Grafik 628">
              <a:extLst>
                <a:ext uri="{FF2B5EF4-FFF2-40B4-BE49-F238E27FC236}">
                  <a16:creationId xmlns:a16="http://schemas.microsoft.com/office/drawing/2014/main" id="{73651D19-BFDA-42EE-94BD-BD015E520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4567" y="1501192"/>
              <a:ext cx="172539" cy="199235"/>
            </a:xfrm>
            <a:prstGeom prst="rect">
              <a:avLst/>
            </a:prstGeom>
          </p:spPr>
        </p:pic>
        <p:pic>
          <p:nvPicPr>
            <p:cNvPr id="630" name="Grafik 629">
              <a:extLst>
                <a:ext uri="{FF2B5EF4-FFF2-40B4-BE49-F238E27FC236}">
                  <a16:creationId xmlns:a16="http://schemas.microsoft.com/office/drawing/2014/main" id="{570276EB-897D-4D36-9976-AA7B56615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76482" y="4679899"/>
              <a:ext cx="172539" cy="199235"/>
            </a:xfrm>
            <a:prstGeom prst="rect">
              <a:avLst/>
            </a:prstGeom>
          </p:spPr>
        </p:pic>
        <p:sp>
          <p:nvSpPr>
            <p:cNvPr id="631" name="Rechteck 8">
              <a:extLst>
                <a:ext uri="{FF2B5EF4-FFF2-40B4-BE49-F238E27FC236}">
                  <a16:creationId xmlns:a16="http://schemas.microsoft.com/office/drawing/2014/main" id="{4A69A634-ABD2-4404-951D-B763FB0DC5A0}"/>
                </a:ext>
              </a:extLst>
            </p:cNvPr>
            <p:cNvSpPr/>
            <p:nvPr/>
          </p:nvSpPr>
          <p:spPr>
            <a:xfrm>
              <a:off x="8788122" y="1201774"/>
              <a:ext cx="770730" cy="546100"/>
            </a:xfrm>
            <a:custGeom>
              <a:avLst/>
              <a:gdLst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0 h 381000"/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190500 h 381000"/>
                <a:gd name="connsiteX5" fmla="*/ 0 w 736600"/>
                <a:gd name="connsiteY5" fmla="*/ 0 h 381000"/>
                <a:gd name="connsiteX0" fmla="*/ 571500 w 1308100"/>
                <a:gd name="connsiteY0" fmla="*/ 0 h 523875"/>
                <a:gd name="connsiteX1" fmla="*/ 1308100 w 1308100"/>
                <a:gd name="connsiteY1" fmla="*/ 0 h 523875"/>
                <a:gd name="connsiteX2" fmla="*/ 1308100 w 1308100"/>
                <a:gd name="connsiteY2" fmla="*/ 381000 h 523875"/>
                <a:gd name="connsiteX3" fmla="*/ 571500 w 1308100"/>
                <a:gd name="connsiteY3" fmla="*/ 381000 h 523875"/>
                <a:gd name="connsiteX4" fmla="*/ 0 w 1308100"/>
                <a:gd name="connsiteY4" fmla="*/ 523875 h 523875"/>
                <a:gd name="connsiteX5" fmla="*/ 571500 w 1308100"/>
                <a:gd name="connsiteY5" fmla="*/ 0 h 523875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1073150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963613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3614"/>
                <a:gd name="connsiteY0" fmla="*/ 0 h 546100"/>
                <a:gd name="connsiteX1" fmla="*/ 706437 w 963614"/>
                <a:gd name="connsiteY1" fmla="*/ 0 h 546100"/>
                <a:gd name="connsiteX2" fmla="*/ 963613 w 963614"/>
                <a:gd name="connsiteY2" fmla="*/ 381000 h 546100"/>
                <a:gd name="connsiteX3" fmla="*/ 336550 w 963614"/>
                <a:gd name="connsiteY3" fmla="*/ 381000 h 546100"/>
                <a:gd name="connsiteX4" fmla="*/ 0 w 963614"/>
                <a:gd name="connsiteY4" fmla="*/ 546100 h 546100"/>
                <a:gd name="connsiteX5" fmla="*/ 336550 w 963614"/>
                <a:gd name="connsiteY5" fmla="*/ 0 h 546100"/>
                <a:gd name="connsiteX0" fmla="*/ 336550 w 708924"/>
                <a:gd name="connsiteY0" fmla="*/ 0 h 546100"/>
                <a:gd name="connsiteX1" fmla="*/ 706437 w 708924"/>
                <a:gd name="connsiteY1" fmla="*/ 0 h 546100"/>
                <a:gd name="connsiteX2" fmla="*/ 708819 w 708924"/>
                <a:gd name="connsiteY2" fmla="*/ 381000 h 546100"/>
                <a:gd name="connsiteX3" fmla="*/ 336550 w 708924"/>
                <a:gd name="connsiteY3" fmla="*/ 381000 h 546100"/>
                <a:gd name="connsiteX4" fmla="*/ 0 w 708924"/>
                <a:gd name="connsiteY4" fmla="*/ 546100 h 546100"/>
                <a:gd name="connsiteX5" fmla="*/ 336550 w 708924"/>
                <a:gd name="connsiteY5" fmla="*/ 0 h 546100"/>
                <a:gd name="connsiteX0" fmla="*/ 336550 w 730268"/>
                <a:gd name="connsiteY0" fmla="*/ 0 h 546100"/>
                <a:gd name="connsiteX1" fmla="*/ 706437 w 730268"/>
                <a:gd name="connsiteY1" fmla="*/ 0 h 546100"/>
                <a:gd name="connsiteX2" fmla="*/ 730250 w 730268"/>
                <a:gd name="connsiteY2" fmla="*/ 381000 h 546100"/>
                <a:gd name="connsiteX3" fmla="*/ 336550 w 730268"/>
                <a:gd name="connsiteY3" fmla="*/ 381000 h 546100"/>
                <a:gd name="connsiteX4" fmla="*/ 0 w 730268"/>
                <a:gd name="connsiteY4" fmla="*/ 546100 h 546100"/>
                <a:gd name="connsiteX5" fmla="*/ 336550 w 730268"/>
                <a:gd name="connsiteY5" fmla="*/ 0 h 546100"/>
                <a:gd name="connsiteX0" fmla="*/ 336550 w 730301"/>
                <a:gd name="connsiteY0" fmla="*/ 0 h 546100"/>
                <a:gd name="connsiteX1" fmla="*/ 723106 w 730301"/>
                <a:gd name="connsiteY1" fmla="*/ 0 h 546100"/>
                <a:gd name="connsiteX2" fmla="*/ 730250 w 730301"/>
                <a:gd name="connsiteY2" fmla="*/ 381000 h 546100"/>
                <a:gd name="connsiteX3" fmla="*/ 336550 w 730301"/>
                <a:gd name="connsiteY3" fmla="*/ 381000 h 546100"/>
                <a:gd name="connsiteX4" fmla="*/ 0 w 730301"/>
                <a:gd name="connsiteY4" fmla="*/ 546100 h 546100"/>
                <a:gd name="connsiteX5" fmla="*/ 336550 w 730301"/>
                <a:gd name="connsiteY5" fmla="*/ 0 h 546100"/>
                <a:gd name="connsiteX0" fmla="*/ 336550 w 737393"/>
                <a:gd name="connsiteY0" fmla="*/ 0 h 546100"/>
                <a:gd name="connsiteX1" fmla="*/ 737393 w 737393"/>
                <a:gd name="connsiteY1" fmla="*/ 0 h 546100"/>
                <a:gd name="connsiteX2" fmla="*/ 730250 w 737393"/>
                <a:gd name="connsiteY2" fmla="*/ 381000 h 546100"/>
                <a:gd name="connsiteX3" fmla="*/ 336550 w 737393"/>
                <a:gd name="connsiteY3" fmla="*/ 381000 h 546100"/>
                <a:gd name="connsiteX4" fmla="*/ 0 w 737393"/>
                <a:gd name="connsiteY4" fmla="*/ 546100 h 546100"/>
                <a:gd name="connsiteX5" fmla="*/ 336550 w 737393"/>
                <a:gd name="connsiteY5" fmla="*/ 0 h 546100"/>
                <a:gd name="connsiteX0" fmla="*/ 336550 w 730479"/>
                <a:gd name="connsiteY0" fmla="*/ 0 h 546100"/>
                <a:gd name="connsiteX1" fmla="*/ 730249 w 730479"/>
                <a:gd name="connsiteY1" fmla="*/ 0 h 546100"/>
                <a:gd name="connsiteX2" fmla="*/ 730250 w 730479"/>
                <a:gd name="connsiteY2" fmla="*/ 381000 h 546100"/>
                <a:gd name="connsiteX3" fmla="*/ 336550 w 730479"/>
                <a:gd name="connsiteY3" fmla="*/ 381000 h 546100"/>
                <a:gd name="connsiteX4" fmla="*/ 0 w 730479"/>
                <a:gd name="connsiteY4" fmla="*/ 546100 h 546100"/>
                <a:gd name="connsiteX5" fmla="*/ 336550 w 730479"/>
                <a:gd name="connsiteY5" fmla="*/ 0 h 546100"/>
                <a:gd name="connsiteX0" fmla="*/ 336550 w 768361"/>
                <a:gd name="connsiteY0" fmla="*/ 0 h 546100"/>
                <a:gd name="connsiteX1" fmla="*/ 730249 w 768361"/>
                <a:gd name="connsiteY1" fmla="*/ 0 h 546100"/>
                <a:gd name="connsiteX2" fmla="*/ 768350 w 768361"/>
                <a:gd name="connsiteY2" fmla="*/ 381000 h 546100"/>
                <a:gd name="connsiteX3" fmla="*/ 336550 w 768361"/>
                <a:gd name="connsiteY3" fmla="*/ 381000 h 546100"/>
                <a:gd name="connsiteX4" fmla="*/ 0 w 768361"/>
                <a:gd name="connsiteY4" fmla="*/ 546100 h 546100"/>
                <a:gd name="connsiteX5" fmla="*/ 336550 w 768361"/>
                <a:gd name="connsiteY5" fmla="*/ 0 h 546100"/>
                <a:gd name="connsiteX0" fmla="*/ 336550 w 770730"/>
                <a:gd name="connsiteY0" fmla="*/ 0 h 546100"/>
                <a:gd name="connsiteX1" fmla="*/ 770730 w 770730"/>
                <a:gd name="connsiteY1" fmla="*/ 0 h 546100"/>
                <a:gd name="connsiteX2" fmla="*/ 768350 w 770730"/>
                <a:gd name="connsiteY2" fmla="*/ 381000 h 546100"/>
                <a:gd name="connsiteX3" fmla="*/ 336550 w 770730"/>
                <a:gd name="connsiteY3" fmla="*/ 381000 h 546100"/>
                <a:gd name="connsiteX4" fmla="*/ 0 w 770730"/>
                <a:gd name="connsiteY4" fmla="*/ 546100 h 546100"/>
                <a:gd name="connsiteX5" fmla="*/ 336550 w 770730"/>
                <a:gd name="connsiteY5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0730" h="546100">
                  <a:moveTo>
                    <a:pt x="336550" y="0"/>
                  </a:moveTo>
                  <a:lnTo>
                    <a:pt x="770730" y="0"/>
                  </a:lnTo>
                  <a:cubicBezTo>
                    <a:pt x="769936" y="127000"/>
                    <a:pt x="769144" y="254000"/>
                    <a:pt x="768350" y="381000"/>
                  </a:cubicBezTo>
                  <a:lnTo>
                    <a:pt x="336550" y="381000"/>
                  </a:lnTo>
                  <a:lnTo>
                    <a:pt x="0" y="546100"/>
                  </a:lnTo>
                  <a:lnTo>
                    <a:pt x="3365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90000" rIns="72000" rtlCol="0" anchor="t"/>
            <a:lstStyle/>
            <a:p>
              <a:r>
                <a:rPr lang="de-DE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Berlin</a:t>
              </a:r>
              <a:endParaRPr lang="de-AT" sz="1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32" name="Grafik 631">
              <a:extLst>
                <a:ext uri="{FF2B5EF4-FFF2-40B4-BE49-F238E27FC236}">
                  <a16:creationId xmlns:a16="http://schemas.microsoft.com/office/drawing/2014/main" id="{82A0D537-C580-412F-8991-55E0C9C33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1851" y="1548639"/>
              <a:ext cx="172539" cy="199235"/>
            </a:xfrm>
            <a:prstGeom prst="rect">
              <a:avLst/>
            </a:prstGeom>
          </p:spPr>
        </p:pic>
      </p:grpSp>
      <p:sp>
        <p:nvSpPr>
          <p:cNvPr id="1146" name="Rechteck 1145"/>
          <p:cNvSpPr/>
          <p:nvPr userDrawn="1"/>
        </p:nvSpPr>
        <p:spPr>
          <a:xfrm>
            <a:off x="-1" y="6710703"/>
            <a:ext cx="12191999" cy="147297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9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© BOC Group  |  boc@boc-group.com</a:t>
            </a:r>
            <a:r>
              <a:rPr lang="de-AT" altLang="de-DE" sz="900" dirty="0">
                <a:latin typeface="Arial Narrow" pitchFamily="34" charset="0"/>
                <a:cs typeface="Arial" charset="0"/>
              </a:rPr>
              <a:t> </a:t>
            </a:r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11977700" y="2440908"/>
            <a:ext cx="214300" cy="1990189"/>
            <a:chOff x="10440363" y="2493961"/>
            <a:chExt cx="288926" cy="2432052"/>
          </a:xfrm>
        </p:grpSpPr>
        <p:sp>
          <p:nvSpPr>
            <p:cNvPr id="12" name="Rechteck 7"/>
            <p:cNvSpPr>
              <a:spLocks noChangeArrowheads="1"/>
            </p:cNvSpPr>
            <p:nvPr userDrawn="1"/>
          </p:nvSpPr>
          <p:spPr bwMode="auto">
            <a:xfrm>
              <a:off x="10440364" y="3256491"/>
              <a:ext cx="288925" cy="144462"/>
            </a:xfrm>
            <a:prstGeom prst="rect">
              <a:avLst/>
            </a:prstGeom>
            <a:solidFill>
              <a:srgbClr val="0066B0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 altLang="de-DE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3" name="Rechteck 12"/>
            <p:cNvSpPr/>
            <p:nvPr userDrawn="1"/>
          </p:nvSpPr>
          <p:spPr bwMode="auto">
            <a:xfrm>
              <a:off x="10440364" y="2493961"/>
              <a:ext cx="288925" cy="144462"/>
            </a:xfrm>
            <a:prstGeom prst="rect">
              <a:avLst/>
            </a:prstGeom>
            <a:solidFill>
              <a:srgbClr val="FB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4" name="Rechteck 13"/>
            <p:cNvSpPr/>
            <p:nvPr userDrawn="1"/>
          </p:nvSpPr>
          <p:spPr bwMode="auto">
            <a:xfrm>
              <a:off x="10440363" y="4019020"/>
              <a:ext cx="288925" cy="144463"/>
            </a:xfrm>
            <a:prstGeom prst="rect">
              <a:avLst/>
            </a:prstGeom>
            <a:solidFill>
              <a:srgbClr val="E305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/>
            </a:p>
          </p:txBody>
        </p:sp>
        <p:sp>
          <p:nvSpPr>
            <p:cNvPr id="15" name="Rechteck 14"/>
            <p:cNvSpPr/>
            <p:nvPr userDrawn="1"/>
          </p:nvSpPr>
          <p:spPr bwMode="auto">
            <a:xfrm>
              <a:off x="10440364" y="4781550"/>
              <a:ext cx="288925" cy="144463"/>
            </a:xfrm>
            <a:prstGeom prst="rect">
              <a:avLst/>
            </a:prstGeom>
            <a:solidFill>
              <a:srgbClr val="009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19" name="Textfeld 18"/>
          <p:cNvSpPr txBox="1"/>
          <p:nvPr userDrawn="1"/>
        </p:nvSpPr>
        <p:spPr>
          <a:xfrm>
            <a:off x="794057" y="2400300"/>
            <a:ext cx="374341" cy="37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</a:t>
            </a:r>
            <a:endParaRPr lang="en-GB" sz="1800" dirty="0"/>
          </a:p>
        </p:txBody>
      </p:sp>
      <p:sp>
        <p:nvSpPr>
          <p:cNvPr id="20" name="Textfeld 19"/>
          <p:cNvSpPr txBox="1"/>
          <p:nvPr userDrawn="1"/>
        </p:nvSpPr>
        <p:spPr>
          <a:xfrm>
            <a:off x="794057" y="3855575"/>
            <a:ext cx="374341" cy="37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</a:t>
            </a:r>
            <a:endParaRPr lang="en-GB" dirty="0"/>
          </a:p>
        </p:txBody>
      </p:sp>
      <p:sp>
        <p:nvSpPr>
          <p:cNvPr id="21" name="Textfeld 20"/>
          <p:cNvSpPr txBox="1"/>
          <p:nvPr userDrawn="1"/>
        </p:nvSpPr>
        <p:spPr>
          <a:xfrm>
            <a:off x="794057" y="3370484"/>
            <a:ext cx="374341" cy="37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</a:t>
            </a:r>
            <a:endParaRPr lang="en-GB" dirty="0"/>
          </a:p>
        </p:txBody>
      </p:sp>
      <p:sp>
        <p:nvSpPr>
          <p:cNvPr id="22" name="Textfeld 21"/>
          <p:cNvSpPr txBox="1"/>
          <p:nvPr userDrawn="1"/>
        </p:nvSpPr>
        <p:spPr>
          <a:xfrm>
            <a:off x="794057" y="2885392"/>
            <a:ext cx="374341" cy="37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</a:t>
            </a:r>
            <a:endParaRPr lang="en-GB" dirty="0"/>
          </a:p>
        </p:txBody>
      </p:sp>
      <p:sp>
        <p:nvSpPr>
          <p:cNvPr id="23" name="Textfeld 22"/>
          <p:cNvSpPr txBox="1"/>
          <p:nvPr userDrawn="1"/>
        </p:nvSpPr>
        <p:spPr>
          <a:xfrm>
            <a:off x="1168398" y="2404555"/>
            <a:ext cx="286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Standorte</a:t>
            </a: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und Partner </a:t>
            </a:r>
            <a:r>
              <a:rPr lang="en-GB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weltweit</a:t>
            </a:r>
            <a:endParaRPr lang="en-GB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4" name="Textfeld 23"/>
          <p:cNvSpPr txBox="1"/>
          <p:nvPr userDrawn="1"/>
        </p:nvSpPr>
        <p:spPr>
          <a:xfrm>
            <a:off x="1168398" y="3859830"/>
            <a:ext cx="286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Mehr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als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20 Jahre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Erfahrung</a:t>
            </a:r>
            <a:endParaRPr lang="en-GB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1168398" y="3374739"/>
            <a:ext cx="325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0% Outsourcing, 100% BOC Group</a:t>
            </a:r>
            <a:endParaRPr lang="en-GB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6" name="Textfeld 25"/>
          <p:cNvSpPr txBox="1"/>
          <p:nvPr userDrawn="1"/>
        </p:nvSpPr>
        <p:spPr>
          <a:xfrm>
            <a:off x="1168398" y="2889647"/>
            <a:ext cx="346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Produkte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Beratung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Training</a:t>
            </a:r>
            <a:endParaRPr lang="en-GB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14" name="Titel 1"/>
          <p:cNvSpPr txBox="1">
            <a:spLocks/>
          </p:cNvSpPr>
          <p:nvPr userDrawn="1"/>
        </p:nvSpPr>
        <p:spPr>
          <a:xfrm>
            <a:off x="856128" y="547724"/>
            <a:ext cx="10496085" cy="5239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BOC Group – Zahlen</a:t>
            </a:r>
            <a:r>
              <a:rPr lang="de-DE" baseline="0" dirty="0"/>
              <a:t> &amp; Fakten</a:t>
            </a:r>
            <a:endParaRPr lang="en-GB" dirty="0"/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-12645" y="5307034"/>
            <a:ext cx="12198543" cy="1410049"/>
            <a:chOff x="-12645" y="5307034"/>
            <a:chExt cx="12198543" cy="1410049"/>
          </a:xfrm>
        </p:grpSpPr>
        <p:grpSp>
          <p:nvGrpSpPr>
            <p:cNvPr id="45" name="Gruppieren 44"/>
            <p:cNvGrpSpPr/>
            <p:nvPr/>
          </p:nvGrpSpPr>
          <p:grpSpPr>
            <a:xfrm>
              <a:off x="8225898" y="5307034"/>
              <a:ext cx="3960000" cy="1404000"/>
              <a:chOff x="8387244" y="5454090"/>
              <a:chExt cx="3960000" cy="1417437"/>
            </a:xfrm>
          </p:grpSpPr>
          <p:sp>
            <p:nvSpPr>
              <p:cNvPr id="46" name="Rechteck 45"/>
              <p:cNvSpPr/>
              <p:nvPr/>
            </p:nvSpPr>
            <p:spPr>
              <a:xfrm>
                <a:off x="8387244" y="5454090"/>
                <a:ext cx="3960000" cy="1417437"/>
              </a:xfrm>
              <a:prstGeom prst="rect">
                <a:avLst/>
              </a:prstGeom>
              <a:solidFill>
                <a:srgbClr val="FFCF47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7" name="Textplatzhalter 6"/>
              <p:cNvSpPr txBox="1">
                <a:spLocks/>
              </p:cNvSpPr>
              <p:nvPr/>
            </p:nvSpPr>
            <p:spPr>
              <a:xfrm>
                <a:off x="9466950" y="5720890"/>
                <a:ext cx="1812792" cy="2857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/>
                  <a:t>Partner</a:t>
                </a:r>
                <a:endParaRPr lang="en-GB" sz="1800" dirty="0"/>
              </a:p>
            </p:txBody>
          </p:sp>
          <p:sp>
            <p:nvSpPr>
              <p:cNvPr id="48" name="Textplatzhalter 8"/>
              <p:cNvSpPr txBox="1">
                <a:spLocks/>
              </p:cNvSpPr>
              <p:nvPr/>
            </p:nvSpPr>
            <p:spPr>
              <a:xfrm>
                <a:off x="9466950" y="6025970"/>
                <a:ext cx="1812792" cy="6364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800" b="1" dirty="0"/>
                  <a:t>90+</a:t>
                </a:r>
              </a:p>
              <a:p>
                <a:r>
                  <a:rPr lang="en-GB" dirty="0"/>
                  <a:t>in 25+ </a:t>
                </a:r>
                <a:r>
                  <a:rPr lang="en-GB" dirty="0" err="1"/>
                  <a:t>Ländern</a:t>
                </a:r>
                <a:endParaRPr lang="en-GB" dirty="0"/>
              </a:p>
            </p:txBody>
          </p:sp>
        </p:grpSp>
        <p:grpSp>
          <p:nvGrpSpPr>
            <p:cNvPr id="43" name="Gruppieren 42"/>
            <p:cNvGrpSpPr/>
            <p:nvPr/>
          </p:nvGrpSpPr>
          <p:grpSpPr>
            <a:xfrm>
              <a:off x="-12645" y="5314242"/>
              <a:ext cx="3960000" cy="1402841"/>
              <a:chOff x="143451" y="5460262"/>
              <a:chExt cx="3960000" cy="1402841"/>
            </a:xfrm>
          </p:grpSpPr>
          <p:sp>
            <p:nvSpPr>
              <p:cNvPr id="54" name="Rechteck 53"/>
              <p:cNvSpPr/>
              <p:nvPr/>
            </p:nvSpPr>
            <p:spPr>
              <a:xfrm>
                <a:off x="143451" y="5460262"/>
                <a:ext cx="3960000" cy="1402841"/>
              </a:xfrm>
              <a:prstGeom prst="rect">
                <a:avLst/>
              </a:prstGeom>
              <a:solidFill>
                <a:srgbClr val="0A67A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5" name="Textplatzhalter 6"/>
              <p:cNvSpPr txBox="1">
                <a:spLocks/>
              </p:cNvSpPr>
              <p:nvPr/>
            </p:nvSpPr>
            <p:spPr>
              <a:xfrm>
                <a:off x="1134582" y="5719076"/>
                <a:ext cx="1977739" cy="3029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 err="1"/>
                  <a:t>mitarbeiter</a:t>
                </a:r>
                <a:endParaRPr lang="en-GB" sz="1800" dirty="0"/>
              </a:p>
            </p:txBody>
          </p:sp>
          <p:sp>
            <p:nvSpPr>
              <p:cNvPr id="56" name="Textplatzhalter 8"/>
              <p:cNvSpPr txBox="1">
                <a:spLocks/>
              </p:cNvSpPr>
              <p:nvPr/>
            </p:nvSpPr>
            <p:spPr>
              <a:xfrm>
                <a:off x="1136018" y="6024978"/>
                <a:ext cx="1974867" cy="6524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000" b="1" dirty="0"/>
                  <a:t>230+</a:t>
                </a:r>
                <a:br>
                  <a:rPr lang="en-GB" dirty="0"/>
                </a:br>
                <a:r>
                  <a:rPr lang="en-GB" dirty="0"/>
                  <a:t>in 8 </a:t>
                </a:r>
                <a:r>
                  <a:rPr lang="en-GB" dirty="0" err="1"/>
                  <a:t>Ländern</a:t>
                </a:r>
                <a:endParaRPr lang="en-GB" dirty="0"/>
              </a:p>
              <a:p>
                <a:endParaRPr lang="en-GB" dirty="0"/>
              </a:p>
            </p:txBody>
          </p:sp>
        </p:grpSp>
        <p:grpSp>
          <p:nvGrpSpPr>
            <p:cNvPr id="44" name="Gruppieren 43"/>
            <p:cNvGrpSpPr/>
            <p:nvPr/>
          </p:nvGrpSpPr>
          <p:grpSpPr>
            <a:xfrm>
              <a:off x="4112728" y="5313082"/>
              <a:ext cx="3960000" cy="1403657"/>
              <a:chOff x="4268398" y="5452962"/>
              <a:chExt cx="3960000" cy="1411218"/>
            </a:xfrm>
          </p:grpSpPr>
          <p:grpSp>
            <p:nvGrpSpPr>
              <p:cNvPr id="49" name="Gruppieren 48"/>
              <p:cNvGrpSpPr/>
              <p:nvPr/>
            </p:nvGrpSpPr>
            <p:grpSpPr>
              <a:xfrm>
                <a:off x="4268398" y="5452962"/>
                <a:ext cx="3960000" cy="1411218"/>
                <a:chOff x="4525774" y="5967409"/>
                <a:chExt cx="4392000" cy="1411218"/>
              </a:xfrm>
            </p:grpSpPr>
            <p:sp>
              <p:nvSpPr>
                <p:cNvPr id="52" name="Rechteck 51"/>
                <p:cNvSpPr/>
                <p:nvPr/>
              </p:nvSpPr>
              <p:spPr>
                <a:xfrm>
                  <a:off x="4525774" y="5967409"/>
                  <a:ext cx="4392000" cy="1411218"/>
                </a:xfrm>
                <a:prstGeom prst="rect">
                  <a:avLst/>
                </a:prstGeom>
                <a:solidFill>
                  <a:srgbClr val="59AC76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53" name="Textfeld 52"/>
                <p:cNvSpPr txBox="1"/>
                <p:nvPr/>
              </p:nvSpPr>
              <p:spPr bwMode="auto">
                <a:xfrm>
                  <a:off x="5710807" y="6165216"/>
                  <a:ext cx="2241943" cy="40011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>
                    <a:defRPr sz="20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 Narrow" pitchFamily="34" charset="0"/>
                    </a:defRPr>
                  </a:lvl1pPr>
                </a:lstStyle>
                <a:p>
                  <a:endParaRPr lang="en-GB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50" name="Textplatzhalter 6"/>
              <p:cNvSpPr txBox="1">
                <a:spLocks/>
              </p:cNvSpPr>
              <p:nvPr/>
            </p:nvSpPr>
            <p:spPr>
              <a:xfrm>
                <a:off x="5342002" y="5722515"/>
                <a:ext cx="1812792" cy="2857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/>
                  <a:t>Kunden</a:t>
                </a:r>
                <a:endParaRPr lang="en-GB" sz="1800" dirty="0"/>
              </a:p>
            </p:txBody>
          </p:sp>
          <p:sp>
            <p:nvSpPr>
              <p:cNvPr id="51" name="Textplatzhalter 8"/>
              <p:cNvSpPr txBox="1">
                <a:spLocks/>
              </p:cNvSpPr>
              <p:nvPr/>
            </p:nvSpPr>
            <p:spPr>
              <a:xfrm>
                <a:off x="5342002" y="6021821"/>
                <a:ext cx="1812792" cy="6567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800" b="1" dirty="0">
                    <a:latin typeface="Arial Narrow" pitchFamily="34" charset="0"/>
                  </a:rPr>
                  <a:t>1.000+</a:t>
                </a:r>
              </a:p>
              <a:p>
                <a:r>
                  <a:rPr lang="en-GB" dirty="0">
                    <a:latin typeface="Arial Narrow" pitchFamily="34" charset="0"/>
                  </a:rPr>
                  <a:t>in 50+ </a:t>
                </a:r>
                <a:r>
                  <a:rPr lang="en-GB" dirty="0" err="1">
                    <a:latin typeface="Arial Narrow" pitchFamily="34" charset="0"/>
                  </a:rPr>
                  <a:t>Ländern</a:t>
                </a:r>
                <a:endParaRPr lang="en-GB" dirty="0">
                  <a:latin typeface="Arial Narrow" pitchFamily="34" charset="0"/>
                </a:endParaRPr>
              </a:p>
              <a:p>
                <a:endParaRPr lang="en-GB" dirty="0"/>
              </a:p>
            </p:txBody>
          </p:sp>
        </p:grpSp>
      </p:grpSp>
      <p:grpSp>
        <p:nvGrpSpPr>
          <p:cNvPr id="27" name="Gruppieren 26"/>
          <p:cNvGrpSpPr/>
          <p:nvPr userDrawn="1"/>
        </p:nvGrpSpPr>
        <p:grpSpPr>
          <a:xfrm>
            <a:off x="-10280" y="5309316"/>
            <a:ext cx="12204645" cy="1404324"/>
            <a:chOff x="-18747" y="5305229"/>
            <a:chExt cx="12204645" cy="1404324"/>
          </a:xfrm>
        </p:grpSpPr>
        <p:grpSp>
          <p:nvGrpSpPr>
            <p:cNvPr id="28" name="Gruppieren 27"/>
            <p:cNvGrpSpPr/>
            <p:nvPr/>
          </p:nvGrpSpPr>
          <p:grpSpPr>
            <a:xfrm>
              <a:off x="-18747" y="5310582"/>
              <a:ext cx="3960000" cy="1397488"/>
              <a:chOff x="143451" y="5465615"/>
              <a:chExt cx="3960000" cy="1397488"/>
            </a:xfrm>
          </p:grpSpPr>
          <p:sp>
            <p:nvSpPr>
              <p:cNvPr id="39" name="Rechteck 38"/>
              <p:cNvSpPr/>
              <p:nvPr/>
            </p:nvSpPr>
            <p:spPr>
              <a:xfrm>
                <a:off x="143451" y="5465615"/>
                <a:ext cx="3960000" cy="1397488"/>
              </a:xfrm>
              <a:prstGeom prst="rect">
                <a:avLst/>
              </a:prstGeom>
              <a:solidFill>
                <a:srgbClr val="E3071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0" name="Textplatzhalter 6"/>
              <p:cNvSpPr txBox="1">
                <a:spLocks/>
              </p:cNvSpPr>
              <p:nvPr/>
            </p:nvSpPr>
            <p:spPr>
              <a:xfrm>
                <a:off x="1134582" y="5728601"/>
                <a:ext cx="1977739" cy="3029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/>
                  <a:t>USER COMMUNITY</a:t>
                </a:r>
                <a:endParaRPr lang="en-GB" sz="1800" dirty="0"/>
              </a:p>
            </p:txBody>
          </p:sp>
          <p:sp>
            <p:nvSpPr>
              <p:cNvPr id="41" name="Textplatzhalter 8"/>
              <p:cNvSpPr txBox="1">
                <a:spLocks/>
              </p:cNvSpPr>
              <p:nvPr/>
            </p:nvSpPr>
            <p:spPr>
              <a:xfrm>
                <a:off x="1136018" y="6034503"/>
                <a:ext cx="1974867" cy="6524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800" b="1" dirty="0"/>
                  <a:t>90.000+</a:t>
                </a:r>
              </a:p>
              <a:p>
                <a:r>
                  <a:rPr lang="en-GB" dirty="0"/>
                  <a:t>in 120+ </a:t>
                </a:r>
                <a:r>
                  <a:rPr lang="en-GB" dirty="0" err="1"/>
                  <a:t>Ländern</a:t>
                </a:r>
                <a:endParaRPr lang="en-GB" dirty="0"/>
              </a:p>
              <a:p>
                <a:endParaRPr lang="en-GB" dirty="0"/>
              </a:p>
            </p:txBody>
          </p:sp>
        </p:grpSp>
        <p:grpSp>
          <p:nvGrpSpPr>
            <p:cNvPr id="29" name="Gruppieren 28"/>
            <p:cNvGrpSpPr/>
            <p:nvPr/>
          </p:nvGrpSpPr>
          <p:grpSpPr>
            <a:xfrm>
              <a:off x="4106626" y="5310926"/>
              <a:ext cx="3960000" cy="1396800"/>
              <a:chOff x="4268398" y="5459856"/>
              <a:chExt cx="3960000" cy="1404324"/>
            </a:xfrm>
          </p:grpSpPr>
          <p:grpSp>
            <p:nvGrpSpPr>
              <p:cNvPr id="34" name="Gruppieren 33"/>
              <p:cNvGrpSpPr/>
              <p:nvPr userDrawn="1"/>
            </p:nvGrpSpPr>
            <p:grpSpPr>
              <a:xfrm>
                <a:off x="4268398" y="5459856"/>
                <a:ext cx="3960000" cy="1404324"/>
                <a:chOff x="4525774" y="5974303"/>
                <a:chExt cx="4392000" cy="1404324"/>
              </a:xfrm>
            </p:grpSpPr>
            <p:sp>
              <p:nvSpPr>
                <p:cNvPr id="37" name="Rechteck 36"/>
                <p:cNvSpPr/>
                <p:nvPr userDrawn="1"/>
              </p:nvSpPr>
              <p:spPr>
                <a:xfrm>
                  <a:off x="4525774" y="5974303"/>
                  <a:ext cx="4392000" cy="1404324"/>
                </a:xfrm>
                <a:prstGeom prst="rect">
                  <a:avLst/>
                </a:prstGeom>
                <a:solidFill>
                  <a:srgbClr val="0A67AF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38" name="Textfeld 37"/>
                <p:cNvSpPr txBox="1"/>
                <p:nvPr/>
              </p:nvSpPr>
              <p:spPr bwMode="auto">
                <a:xfrm>
                  <a:off x="5710807" y="6165216"/>
                  <a:ext cx="2241943" cy="40011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>
                    <a:defRPr sz="20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 Narrow" pitchFamily="34" charset="0"/>
                    </a:defRPr>
                  </a:lvl1pPr>
                </a:lstStyle>
                <a:p>
                  <a:endParaRPr lang="en-GB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35" name="Textplatzhalter 6"/>
              <p:cNvSpPr txBox="1">
                <a:spLocks/>
              </p:cNvSpPr>
              <p:nvPr/>
            </p:nvSpPr>
            <p:spPr>
              <a:xfrm>
                <a:off x="5342002" y="5732092"/>
                <a:ext cx="1812792" cy="2857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 err="1"/>
                  <a:t>INSTALLATIONen</a:t>
                </a:r>
                <a:endParaRPr lang="en-GB" sz="1800" dirty="0"/>
              </a:p>
            </p:txBody>
          </p:sp>
          <p:sp>
            <p:nvSpPr>
              <p:cNvPr id="36" name="Textplatzhalter 8"/>
              <p:cNvSpPr txBox="1">
                <a:spLocks/>
              </p:cNvSpPr>
              <p:nvPr/>
            </p:nvSpPr>
            <p:spPr>
              <a:xfrm>
                <a:off x="5342002" y="6031397"/>
                <a:ext cx="1812792" cy="6567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800" b="1" dirty="0"/>
                  <a:t>35.000+</a:t>
                </a:r>
              </a:p>
              <a:p>
                <a:r>
                  <a:rPr lang="en-GB" dirty="0"/>
                  <a:t>in 80+ </a:t>
                </a:r>
                <a:r>
                  <a:rPr lang="en-GB" dirty="0" err="1"/>
                  <a:t>Ländern</a:t>
                </a:r>
                <a:endParaRPr lang="en-GB" dirty="0"/>
              </a:p>
              <a:p>
                <a:endParaRPr lang="en-GB" dirty="0"/>
              </a:p>
            </p:txBody>
          </p:sp>
        </p:grpSp>
        <p:grpSp>
          <p:nvGrpSpPr>
            <p:cNvPr id="30" name="Gruppieren 29"/>
            <p:cNvGrpSpPr/>
            <p:nvPr/>
          </p:nvGrpSpPr>
          <p:grpSpPr>
            <a:xfrm>
              <a:off x="8225898" y="5305229"/>
              <a:ext cx="3960000" cy="1404324"/>
              <a:chOff x="8387244" y="5467203"/>
              <a:chExt cx="3960000" cy="1404324"/>
            </a:xfrm>
          </p:grpSpPr>
          <p:sp>
            <p:nvSpPr>
              <p:cNvPr id="31" name="Rechteck 30"/>
              <p:cNvSpPr/>
              <p:nvPr/>
            </p:nvSpPr>
            <p:spPr>
              <a:xfrm>
                <a:off x="8387244" y="5467203"/>
                <a:ext cx="3960000" cy="1404324"/>
              </a:xfrm>
              <a:prstGeom prst="rect">
                <a:avLst/>
              </a:prstGeom>
              <a:solidFill>
                <a:srgbClr val="59AC76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2" name="Textplatzhalter 6"/>
              <p:cNvSpPr txBox="1">
                <a:spLocks/>
              </p:cNvSpPr>
              <p:nvPr/>
            </p:nvSpPr>
            <p:spPr>
              <a:xfrm>
                <a:off x="9466950" y="5730780"/>
                <a:ext cx="1812792" cy="2857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 err="1"/>
                  <a:t>projekte</a:t>
                </a:r>
                <a:endParaRPr lang="en-GB" sz="1800" dirty="0"/>
              </a:p>
            </p:txBody>
          </p:sp>
          <p:sp>
            <p:nvSpPr>
              <p:cNvPr id="33" name="Textplatzhalter 8"/>
              <p:cNvSpPr txBox="1">
                <a:spLocks/>
              </p:cNvSpPr>
              <p:nvPr/>
            </p:nvSpPr>
            <p:spPr>
              <a:xfrm>
                <a:off x="9466950" y="6035860"/>
                <a:ext cx="1812792" cy="6364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000" b="1" dirty="0"/>
                  <a:t>5.000+</a:t>
                </a:r>
              </a:p>
              <a:p>
                <a:r>
                  <a:rPr lang="en-GB" dirty="0"/>
                  <a:t>in 20+ </a:t>
                </a:r>
                <a:r>
                  <a:rPr lang="en-GB" dirty="0" err="1"/>
                  <a:t>Jahren</a:t>
                </a:r>
                <a:endParaRPr lang="en-GB" dirty="0"/>
              </a:p>
            </p:txBody>
          </p:sp>
        </p:grpSp>
      </p:grpSp>
      <p:sp>
        <p:nvSpPr>
          <p:cNvPr id="1147" name="Foliennummernplatzhalter 5"/>
          <p:cNvSpPr txBox="1">
            <a:spLocks/>
          </p:cNvSpPr>
          <p:nvPr userDrawn="1"/>
        </p:nvSpPr>
        <p:spPr bwMode="auto">
          <a:xfrm>
            <a:off x="11391937" y="6694351"/>
            <a:ext cx="838125" cy="1800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D4D4D"/>
                </a:solidFill>
                <a:latin typeface="Arial Narrow" pitchFamily="34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fld id="{840733A4-9D99-4957-BA8A-101F78A09E1B}" type="slidenum">
              <a:rPr lang="de-DE" altLang="de-DE" sz="900"/>
              <a:pPr lvl="0" algn="ctr"/>
              <a:t>‹#›</a:t>
            </a:fld>
            <a:endParaRPr lang="de-DE" altLang="de-DE" sz="900" dirty="0"/>
          </a:p>
        </p:txBody>
      </p:sp>
    </p:spTree>
    <p:extLst>
      <p:ext uri="{BB962C8B-B14F-4D97-AF65-F5344CB8AC3E}">
        <p14:creationId xmlns:p14="http://schemas.microsoft.com/office/powerpoint/2010/main" val="125225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845" userDrawn="1">
          <p15:clr>
            <a:srgbClr val="FBAE40"/>
          </p15:clr>
        </p15:guide>
        <p15:guide id="2" pos="529" userDrawn="1">
          <p15:clr>
            <a:srgbClr val="FBAE40"/>
          </p15:clr>
        </p15:guide>
        <p15:guide id="3" pos="7151" userDrawn="1">
          <p15:clr>
            <a:srgbClr val="FBAE40"/>
          </p15:clr>
        </p15:guide>
        <p15:guide id="4" orient="horz" pos="68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_About BOC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" name="Gruppieren 615"/>
          <p:cNvGrpSpPr/>
          <p:nvPr userDrawn="1"/>
        </p:nvGrpSpPr>
        <p:grpSpPr>
          <a:xfrm>
            <a:off x="4560878" y="0"/>
            <a:ext cx="7631122" cy="6029608"/>
            <a:chOff x="4560878" y="0"/>
            <a:chExt cx="7631122" cy="6029608"/>
          </a:xfrm>
        </p:grpSpPr>
        <p:pic>
          <p:nvPicPr>
            <p:cNvPr id="617" name="Grafik 616">
              <a:extLst>
                <a:ext uri="{FF2B5EF4-FFF2-40B4-BE49-F238E27FC236}">
                  <a16:creationId xmlns:a16="http://schemas.microsoft.com/office/drawing/2014/main" id="{9E4D0F64-97D8-40B5-9073-428A82D4B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002" t="22635" r="26757" b="18990"/>
            <a:stretch/>
          </p:blipFill>
          <p:spPr>
            <a:xfrm>
              <a:off x="4560878" y="0"/>
              <a:ext cx="7631122" cy="6029608"/>
            </a:xfrm>
            <a:prstGeom prst="rect">
              <a:avLst/>
            </a:prstGeom>
          </p:spPr>
        </p:pic>
        <p:sp>
          <p:nvSpPr>
            <p:cNvPr id="618" name="Rechteck 8">
              <a:extLst>
                <a:ext uri="{FF2B5EF4-FFF2-40B4-BE49-F238E27FC236}">
                  <a16:creationId xmlns:a16="http://schemas.microsoft.com/office/drawing/2014/main" id="{E2AC77CB-EE5D-4323-8D0C-9A06CBD2675E}"/>
                </a:ext>
              </a:extLst>
            </p:cNvPr>
            <p:cNvSpPr/>
            <p:nvPr/>
          </p:nvSpPr>
          <p:spPr>
            <a:xfrm>
              <a:off x="6145533" y="700124"/>
              <a:ext cx="797719" cy="546100"/>
            </a:xfrm>
            <a:custGeom>
              <a:avLst/>
              <a:gdLst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0 h 381000"/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190500 h 381000"/>
                <a:gd name="connsiteX5" fmla="*/ 0 w 736600"/>
                <a:gd name="connsiteY5" fmla="*/ 0 h 381000"/>
                <a:gd name="connsiteX0" fmla="*/ 571500 w 1308100"/>
                <a:gd name="connsiteY0" fmla="*/ 0 h 523875"/>
                <a:gd name="connsiteX1" fmla="*/ 1308100 w 1308100"/>
                <a:gd name="connsiteY1" fmla="*/ 0 h 523875"/>
                <a:gd name="connsiteX2" fmla="*/ 1308100 w 1308100"/>
                <a:gd name="connsiteY2" fmla="*/ 381000 h 523875"/>
                <a:gd name="connsiteX3" fmla="*/ 571500 w 1308100"/>
                <a:gd name="connsiteY3" fmla="*/ 381000 h 523875"/>
                <a:gd name="connsiteX4" fmla="*/ 0 w 1308100"/>
                <a:gd name="connsiteY4" fmla="*/ 523875 h 523875"/>
                <a:gd name="connsiteX5" fmla="*/ 571500 w 1308100"/>
                <a:gd name="connsiteY5" fmla="*/ 0 h 523875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1073150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963613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3615"/>
                <a:gd name="connsiteY0" fmla="*/ 0 h 546100"/>
                <a:gd name="connsiteX1" fmla="*/ 797719 w 963615"/>
                <a:gd name="connsiteY1" fmla="*/ 0 h 546100"/>
                <a:gd name="connsiteX2" fmla="*/ 963613 w 963615"/>
                <a:gd name="connsiteY2" fmla="*/ 381000 h 546100"/>
                <a:gd name="connsiteX3" fmla="*/ 336550 w 963615"/>
                <a:gd name="connsiteY3" fmla="*/ 381000 h 546100"/>
                <a:gd name="connsiteX4" fmla="*/ 0 w 963615"/>
                <a:gd name="connsiteY4" fmla="*/ 546100 h 546100"/>
                <a:gd name="connsiteX5" fmla="*/ 336550 w 963615"/>
                <a:gd name="connsiteY5" fmla="*/ 0 h 546100"/>
                <a:gd name="connsiteX0" fmla="*/ 336550 w 797719"/>
                <a:gd name="connsiteY0" fmla="*/ 0 h 546100"/>
                <a:gd name="connsiteX1" fmla="*/ 797719 w 797719"/>
                <a:gd name="connsiteY1" fmla="*/ 0 h 546100"/>
                <a:gd name="connsiteX2" fmla="*/ 792163 w 797719"/>
                <a:gd name="connsiteY2" fmla="*/ 377825 h 546100"/>
                <a:gd name="connsiteX3" fmla="*/ 336550 w 797719"/>
                <a:gd name="connsiteY3" fmla="*/ 381000 h 546100"/>
                <a:gd name="connsiteX4" fmla="*/ 0 w 797719"/>
                <a:gd name="connsiteY4" fmla="*/ 546100 h 546100"/>
                <a:gd name="connsiteX5" fmla="*/ 336550 w 797719"/>
                <a:gd name="connsiteY5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7719" h="546100">
                  <a:moveTo>
                    <a:pt x="336550" y="0"/>
                  </a:moveTo>
                  <a:lnTo>
                    <a:pt x="797719" y="0"/>
                  </a:lnTo>
                  <a:cubicBezTo>
                    <a:pt x="796925" y="127000"/>
                    <a:pt x="792957" y="250825"/>
                    <a:pt x="792163" y="377825"/>
                  </a:cubicBezTo>
                  <a:lnTo>
                    <a:pt x="336550" y="381000"/>
                  </a:lnTo>
                  <a:lnTo>
                    <a:pt x="0" y="546100"/>
                  </a:lnTo>
                  <a:lnTo>
                    <a:pt x="3365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90000" rIns="72000" rtlCol="0" anchor="t"/>
            <a:lstStyle/>
            <a:p>
              <a:r>
                <a:rPr lang="de-DE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Dublin</a:t>
              </a:r>
              <a:endParaRPr lang="de-AT" sz="1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9" name="Rechteck 8">
              <a:extLst>
                <a:ext uri="{FF2B5EF4-FFF2-40B4-BE49-F238E27FC236}">
                  <a16:creationId xmlns:a16="http://schemas.microsoft.com/office/drawing/2014/main" id="{1B2B69A5-DEA3-4858-8A3E-1BC8D683DBC0}"/>
                </a:ext>
              </a:extLst>
            </p:cNvPr>
            <p:cNvSpPr/>
            <p:nvPr/>
          </p:nvSpPr>
          <p:spPr>
            <a:xfrm>
              <a:off x="7240223" y="2026639"/>
              <a:ext cx="730479" cy="546100"/>
            </a:xfrm>
            <a:custGeom>
              <a:avLst/>
              <a:gdLst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0 h 381000"/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190500 h 381000"/>
                <a:gd name="connsiteX5" fmla="*/ 0 w 736600"/>
                <a:gd name="connsiteY5" fmla="*/ 0 h 381000"/>
                <a:gd name="connsiteX0" fmla="*/ 571500 w 1308100"/>
                <a:gd name="connsiteY0" fmla="*/ 0 h 523875"/>
                <a:gd name="connsiteX1" fmla="*/ 1308100 w 1308100"/>
                <a:gd name="connsiteY1" fmla="*/ 0 h 523875"/>
                <a:gd name="connsiteX2" fmla="*/ 1308100 w 1308100"/>
                <a:gd name="connsiteY2" fmla="*/ 381000 h 523875"/>
                <a:gd name="connsiteX3" fmla="*/ 571500 w 1308100"/>
                <a:gd name="connsiteY3" fmla="*/ 381000 h 523875"/>
                <a:gd name="connsiteX4" fmla="*/ 0 w 1308100"/>
                <a:gd name="connsiteY4" fmla="*/ 523875 h 523875"/>
                <a:gd name="connsiteX5" fmla="*/ 571500 w 1308100"/>
                <a:gd name="connsiteY5" fmla="*/ 0 h 523875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1073150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963613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3614"/>
                <a:gd name="connsiteY0" fmla="*/ 0 h 546100"/>
                <a:gd name="connsiteX1" fmla="*/ 706437 w 963614"/>
                <a:gd name="connsiteY1" fmla="*/ 0 h 546100"/>
                <a:gd name="connsiteX2" fmla="*/ 963613 w 963614"/>
                <a:gd name="connsiteY2" fmla="*/ 381000 h 546100"/>
                <a:gd name="connsiteX3" fmla="*/ 336550 w 963614"/>
                <a:gd name="connsiteY3" fmla="*/ 381000 h 546100"/>
                <a:gd name="connsiteX4" fmla="*/ 0 w 963614"/>
                <a:gd name="connsiteY4" fmla="*/ 546100 h 546100"/>
                <a:gd name="connsiteX5" fmla="*/ 336550 w 963614"/>
                <a:gd name="connsiteY5" fmla="*/ 0 h 546100"/>
                <a:gd name="connsiteX0" fmla="*/ 336550 w 708924"/>
                <a:gd name="connsiteY0" fmla="*/ 0 h 546100"/>
                <a:gd name="connsiteX1" fmla="*/ 706437 w 708924"/>
                <a:gd name="connsiteY1" fmla="*/ 0 h 546100"/>
                <a:gd name="connsiteX2" fmla="*/ 708819 w 708924"/>
                <a:gd name="connsiteY2" fmla="*/ 381000 h 546100"/>
                <a:gd name="connsiteX3" fmla="*/ 336550 w 708924"/>
                <a:gd name="connsiteY3" fmla="*/ 381000 h 546100"/>
                <a:gd name="connsiteX4" fmla="*/ 0 w 708924"/>
                <a:gd name="connsiteY4" fmla="*/ 546100 h 546100"/>
                <a:gd name="connsiteX5" fmla="*/ 336550 w 708924"/>
                <a:gd name="connsiteY5" fmla="*/ 0 h 546100"/>
                <a:gd name="connsiteX0" fmla="*/ 336550 w 730268"/>
                <a:gd name="connsiteY0" fmla="*/ 0 h 546100"/>
                <a:gd name="connsiteX1" fmla="*/ 706437 w 730268"/>
                <a:gd name="connsiteY1" fmla="*/ 0 h 546100"/>
                <a:gd name="connsiteX2" fmla="*/ 730250 w 730268"/>
                <a:gd name="connsiteY2" fmla="*/ 381000 h 546100"/>
                <a:gd name="connsiteX3" fmla="*/ 336550 w 730268"/>
                <a:gd name="connsiteY3" fmla="*/ 381000 h 546100"/>
                <a:gd name="connsiteX4" fmla="*/ 0 w 730268"/>
                <a:gd name="connsiteY4" fmla="*/ 546100 h 546100"/>
                <a:gd name="connsiteX5" fmla="*/ 336550 w 730268"/>
                <a:gd name="connsiteY5" fmla="*/ 0 h 546100"/>
                <a:gd name="connsiteX0" fmla="*/ 336550 w 730301"/>
                <a:gd name="connsiteY0" fmla="*/ 0 h 546100"/>
                <a:gd name="connsiteX1" fmla="*/ 723106 w 730301"/>
                <a:gd name="connsiteY1" fmla="*/ 0 h 546100"/>
                <a:gd name="connsiteX2" fmla="*/ 730250 w 730301"/>
                <a:gd name="connsiteY2" fmla="*/ 381000 h 546100"/>
                <a:gd name="connsiteX3" fmla="*/ 336550 w 730301"/>
                <a:gd name="connsiteY3" fmla="*/ 381000 h 546100"/>
                <a:gd name="connsiteX4" fmla="*/ 0 w 730301"/>
                <a:gd name="connsiteY4" fmla="*/ 546100 h 546100"/>
                <a:gd name="connsiteX5" fmla="*/ 336550 w 730301"/>
                <a:gd name="connsiteY5" fmla="*/ 0 h 546100"/>
                <a:gd name="connsiteX0" fmla="*/ 336550 w 737393"/>
                <a:gd name="connsiteY0" fmla="*/ 0 h 546100"/>
                <a:gd name="connsiteX1" fmla="*/ 737393 w 737393"/>
                <a:gd name="connsiteY1" fmla="*/ 0 h 546100"/>
                <a:gd name="connsiteX2" fmla="*/ 730250 w 737393"/>
                <a:gd name="connsiteY2" fmla="*/ 381000 h 546100"/>
                <a:gd name="connsiteX3" fmla="*/ 336550 w 737393"/>
                <a:gd name="connsiteY3" fmla="*/ 381000 h 546100"/>
                <a:gd name="connsiteX4" fmla="*/ 0 w 737393"/>
                <a:gd name="connsiteY4" fmla="*/ 546100 h 546100"/>
                <a:gd name="connsiteX5" fmla="*/ 336550 w 737393"/>
                <a:gd name="connsiteY5" fmla="*/ 0 h 546100"/>
                <a:gd name="connsiteX0" fmla="*/ 336550 w 730479"/>
                <a:gd name="connsiteY0" fmla="*/ 0 h 546100"/>
                <a:gd name="connsiteX1" fmla="*/ 730249 w 730479"/>
                <a:gd name="connsiteY1" fmla="*/ 0 h 546100"/>
                <a:gd name="connsiteX2" fmla="*/ 730250 w 730479"/>
                <a:gd name="connsiteY2" fmla="*/ 381000 h 546100"/>
                <a:gd name="connsiteX3" fmla="*/ 336550 w 730479"/>
                <a:gd name="connsiteY3" fmla="*/ 381000 h 546100"/>
                <a:gd name="connsiteX4" fmla="*/ 0 w 730479"/>
                <a:gd name="connsiteY4" fmla="*/ 546100 h 546100"/>
                <a:gd name="connsiteX5" fmla="*/ 336550 w 730479"/>
                <a:gd name="connsiteY5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479" h="546100">
                  <a:moveTo>
                    <a:pt x="336550" y="0"/>
                  </a:moveTo>
                  <a:lnTo>
                    <a:pt x="730249" y="0"/>
                  </a:lnTo>
                  <a:cubicBezTo>
                    <a:pt x="729455" y="127000"/>
                    <a:pt x="731044" y="254000"/>
                    <a:pt x="730250" y="381000"/>
                  </a:cubicBezTo>
                  <a:lnTo>
                    <a:pt x="336550" y="381000"/>
                  </a:lnTo>
                  <a:lnTo>
                    <a:pt x="0" y="546100"/>
                  </a:lnTo>
                  <a:lnTo>
                    <a:pt x="3365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90000" rIns="72000" rtlCol="0" anchor="t"/>
            <a:lstStyle/>
            <a:p>
              <a:r>
                <a:rPr lang="de-DE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Paris</a:t>
              </a:r>
              <a:endParaRPr lang="de-AT" sz="1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0" name="Rechteck 8">
              <a:extLst>
                <a:ext uri="{FF2B5EF4-FFF2-40B4-BE49-F238E27FC236}">
                  <a16:creationId xmlns:a16="http://schemas.microsoft.com/office/drawing/2014/main" id="{06E1FEF0-F229-478D-8EC6-C38590913735}"/>
                </a:ext>
              </a:extLst>
            </p:cNvPr>
            <p:cNvSpPr/>
            <p:nvPr/>
          </p:nvSpPr>
          <p:spPr>
            <a:xfrm>
              <a:off x="8201454" y="2400832"/>
              <a:ext cx="1016000" cy="546101"/>
            </a:xfrm>
            <a:custGeom>
              <a:avLst/>
              <a:gdLst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0 h 381000"/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190500 h 381000"/>
                <a:gd name="connsiteX5" fmla="*/ 0 w 736600"/>
                <a:gd name="connsiteY5" fmla="*/ 0 h 381000"/>
                <a:gd name="connsiteX0" fmla="*/ 571500 w 1308100"/>
                <a:gd name="connsiteY0" fmla="*/ 0 h 523875"/>
                <a:gd name="connsiteX1" fmla="*/ 1308100 w 1308100"/>
                <a:gd name="connsiteY1" fmla="*/ 0 h 523875"/>
                <a:gd name="connsiteX2" fmla="*/ 1308100 w 1308100"/>
                <a:gd name="connsiteY2" fmla="*/ 381000 h 523875"/>
                <a:gd name="connsiteX3" fmla="*/ 571500 w 1308100"/>
                <a:gd name="connsiteY3" fmla="*/ 381000 h 523875"/>
                <a:gd name="connsiteX4" fmla="*/ 0 w 1308100"/>
                <a:gd name="connsiteY4" fmla="*/ 523875 h 523875"/>
                <a:gd name="connsiteX5" fmla="*/ 571500 w 1308100"/>
                <a:gd name="connsiteY5" fmla="*/ 0 h 523875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1073150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963613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1151732"/>
                <a:gd name="connsiteY0" fmla="*/ 0 h 546100"/>
                <a:gd name="connsiteX1" fmla="*/ 1151732 w 1151732"/>
                <a:gd name="connsiteY1" fmla="*/ 0 h 546100"/>
                <a:gd name="connsiteX2" fmla="*/ 963613 w 1151732"/>
                <a:gd name="connsiteY2" fmla="*/ 381000 h 546100"/>
                <a:gd name="connsiteX3" fmla="*/ 336550 w 1151732"/>
                <a:gd name="connsiteY3" fmla="*/ 381000 h 546100"/>
                <a:gd name="connsiteX4" fmla="*/ 0 w 1151732"/>
                <a:gd name="connsiteY4" fmla="*/ 546100 h 546100"/>
                <a:gd name="connsiteX5" fmla="*/ 336550 w 1151732"/>
                <a:gd name="connsiteY5" fmla="*/ 0 h 546100"/>
                <a:gd name="connsiteX0" fmla="*/ 336550 w 1163671"/>
                <a:gd name="connsiteY0" fmla="*/ 0 h 546100"/>
                <a:gd name="connsiteX1" fmla="*/ 1151732 w 1163671"/>
                <a:gd name="connsiteY1" fmla="*/ 0 h 546100"/>
                <a:gd name="connsiteX2" fmla="*/ 1163638 w 1163671"/>
                <a:gd name="connsiteY2" fmla="*/ 381000 h 546100"/>
                <a:gd name="connsiteX3" fmla="*/ 336550 w 1163671"/>
                <a:gd name="connsiteY3" fmla="*/ 381000 h 546100"/>
                <a:gd name="connsiteX4" fmla="*/ 0 w 1163671"/>
                <a:gd name="connsiteY4" fmla="*/ 546100 h 546100"/>
                <a:gd name="connsiteX5" fmla="*/ 336550 w 1163671"/>
                <a:gd name="connsiteY5" fmla="*/ 0 h 546100"/>
                <a:gd name="connsiteX0" fmla="*/ 336550 w 1158926"/>
                <a:gd name="connsiteY0" fmla="*/ 0 h 546100"/>
                <a:gd name="connsiteX1" fmla="*/ 1151732 w 1158926"/>
                <a:gd name="connsiteY1" fmla="*/ 0 h 546100"/>
                <a:gd name="connsiteX2" fmla="*/ 1158875 w 1158926"/>
                <a:gd name="connsiteY2" fmla="*/ 381000 h 546100"/>
                <a:gd name="connsiteX3" fmla="*/ 336550 w 1158926"/>
                <a:gd name="connsiteY3" fmla="*/ 381000 h 546100"/>
                <a:gd name="connsiteX4" fmla="*/ 0 w 1158926"/>
                <a:gd name="connsiteY4" fmla="*/ 546100 h 546100"/>
                <a:gd name="connsiteX5" fmla="*/ 336550 w 1158926"/>
                <a:gd name="connsiteY5" fmla="*/ 0 h 546100"/>
                <a:gd name="connsiteX0" fmla="*/ 336550 w 1154218"/>
                <a:gd name="connsiteY0" fmla="*/ 0 h 546100"/>
                <a:gd name="connsiteX1" fmla="*/ 1151732 w 1154218"/>
                <a:gd name="connsiteY1" fmla="*/ 0 h 546100"/>
                <a:gd name="connsiteX2" fmla="*/ 1154113 w 1154218"/>
                <a:gd name="connsiteY2" fmla="*/ 381000 h 546100"/>
                <a:gd name="connsiteX3" fmla="*/ 336550 w 1154218"/>
                <a:gd name="connsiteY3" fmla="*/ 381000 h 546100"/>
                <a:gd name="connsiteX4" fmla="*/ 0 w 1154218"/>
                <a:gd name="connsiteY4" fmla="*/ 546100 h 546100"/>
                <a:gd name="connsiteX5" fmla="*/ 336550 w 1154218"/>
                <a:gd name="connsiteY5" fmla="*/ 0 h 546100"/>
                <a:gd name="connsiteX0" fmla="*/ 336550 w 1154116"/>
                <a:gd name="connsiteY0" fmla="*/ 0 h 546100"/>
                <a:gd name="connsiteX1" fmla="*/ 1006475 w 1154116"/>
                <a:gd name="connsiteY1" fmla="*/ 0 h 546100"/>
                <a:gd name="connsiteX2" fmla="*/ 1154113 w 1154116"/>
                <a:gd name="connsiteY2" fmla="*/ 381000 h 546100"/>
                <a:gd name="connsiteX3" fmla="*/ 336550 w 1154116"/>
                <a:gd name="connsiteY3" fmla="*/ 381000 h 546100"/>
                <a:gd name="connsiteX4" fmla="*/ 0 w 1154116"/>
                <a:gd name="connsiteY4" fmla="*/ 546100 h 546100"/>
                <a:gd name="connsiteX5" fmla="*/ 336550 w 1154116"/>
                <a:gd name="connsiteY5" fmla="*/ 0 h 546100"/>
                <a:gd name="connsiteX0" fmla="*/ 336550 w 1006704"/>
                <a:gd name="connsiteY0" fmla="*/ 0 h 546100"/>
                <a:gd name="connsiteX1" fmla="*/ 1006475 w 1006704"/>
                <a:gd name="connsiteY1" fmla="*/ 0 h 546100"/>
                <a:gd name="connsiteX2" fmla="*/ 1006475 w 1006704"/>
                <a:gd name="connsiteY2" fmla="*/ 381000 h 546100"/>
                <a:gd name="connsiteX3" fmla="*/ 336550 w 1006704"/>
                <a:gd name="connsiteY3" fmla="*/ 381000 h 546100"/>
                <a:gd name="connsiteX4" fmla="*/ 0 w 1006704"/>
                <a:gd name="connsiteY4" fmla="*/ 546100 h 546100"/>
                <a:gd name="connsiteX5" fmla="*/ 336550 w 1006704"/>
                <a:gd name="connsiteY5" fmla="*/ 0 h 546100"/>
                <a:gd name="connsiteX0" fmla="*/ 336550 w 1016000"/>
                <a:gd name="connsiteY0" fmla="*/ 0 h 546100"/>
                <a:gd name="connsiteX1" fmla="*/ 1016000 w 1016000"/>
                <a:gd name="connsiteY1" fmla="*/ 0 h 546100"/>
                <a:gd name="connsiteX2" fmla="*/ 1006475 w 1016000"/>
                <a:gd name="connsiteY2" fmla="*/ 381000 h 546100"/>
                <a:gd name="connsiteX3" fmla="*/ 336550 w 1016000"/>
                <a:gd name="connsiteY3" fmla="*/ 381000 h 546100"/>
                <a:gd name="connsiteX4" fmla="*/ 0 w 1016000"/>
                <a:gd name="connsiteY4" fmla="*/ 546100 h 546100"/>
                <a:gd name="connsiteX5" fmla="*/ 336550 w 1016000"/>
                <a:gd name="connsiteY5" fmla="*/ 0 h 546100"/>
                <a:gd name="connsiteX0" fmla="*/ 336550 w 1016000"/>
                <a:gd name="connsiteY0" fmla="*/ 0 h 546100"/>
                <a:gd name="connsiteX1" fmla="*/ 1016000 w 1016000"/>
                <a:gd name="connsiteY1" fmla="*/ 0 h 546100"/>
                <a:gd name="connsiteX2" fmla="*/ 1013618 w 1016000"/>
                <a:gd name="connsiteY2" fmla="*/ 381000 h 546100"/>
                <a:gd name="connsiteX3" fmla="*/ 336550 w 1016000"/>
                <a:gd name="connsiteY3" fmla="*/ 381000 h 546100"/>
                <a:gd name="connsiteX4" fmla="*/ 0 w 1016000"/>
                <a:gd name="connsiteY4" fmla="*/ 546100 h 546100"/>
                <a:gd name="connsiteX5" fmla="*/ 336550 w 1016000"/>
                <a:gd name="connsiteY5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000" h="546100">
                  <a:moveTo>
                    <a:pt x="336550" y="0"/>
                  </a:moveTo>
                  <a:lnTo>
                    <a:pt x="1016000" y="0"/>
                  </a:lnTo>
                  <a:lnTo>
                    <a:pt x="1013618" y="381000"/>
                  </a:lnTo>
                  <a:lnTo>
                    <a:pt x="336550" y="381000"/>
                  </a:lnTo>
                  <a:lnTo>
                    <a:pt x="0" y="546100"/>
                  </a:lnTo>
                  <a:lnTo>
                    <a:pt x="3365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90000" rIns="72000" rtlCol="0" anchor="t"/>
            <a:lstStyle/>
            <a:p>
              <a:r>
                <a:rPr lang="de-DE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Winterthur</a:t>
              </a:r>
              <a:endParaRPr lang="de-AT" sz="1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1" name="Rechteck 8">
              <a:extLst>
                <a:ext uri="{FF2B5EF4-FFF2-40B4-BE49-F238E27FC236}">
                  <a16:creationId xmlns:a16="http://schemas.microsoft.com/office/drawing/2014/main" id="{A25BEE4C-F5C7-41E1-B154-BEBF8E81530D}"/>
                </a:ext>
              </a:extLst>
            </p:cNvPr>
            <p:cNvSpPr/>
            <p:nvPr/>
          </p:nvSpPr>
          <p:spPr>
            <a:xfrm>
              <a:off x="9423511" y="2125400"/>
              <a:ext cx="832645" cy="548481"/>
            </a:xfrm>
            <a:custGeom>
              <a:avLst/>
              <a:gdLst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0 h 381000"/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190500 h 381000"/>
                <a:gd name="connsiteX5" fmla="*/ 0 w 736600"/>
                <a:gd name="connsiteY5" fmla="*/ 0 h 381000"/>
                <a:gd name="connsiteX0" fmla="*/ 571500 w 1308100"/>
                <a:gd name="connsiteY0" fmla="*/ 0 h 523875"/>
                <a:gd name="connsiteX1" fmla="*/ 1308100 w 1308100"/>
                <a:gd name="connsiteY1" fmla="*/ 0 h 523875"/>
                <a:gd name="connsiteX2" fmla="*/ 1308100 w 1308100"/>
                <a:gd name="connsiteY2" fmla="*/ 381000 h 523875"/>
                <a:gd name="connsiteX3" fmla="*/ 571500 w 1308100"/>
                <a:gd name="connsiteY3" fmla="*/ 381000 h 523875"/>
                <a:gd name="connsiteX4" fmla="*/ 0 w 1308100"/>
                <a:gd name="connsiteY4" fmla="*/ 523875 h 523875"/>
                <a:gd name="connsiteX5" fmla="*/ 571500 w 1308100"/>
                <a:gd name="connsiteY5" fmla="*/ 0 h 523875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1073150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963613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3618"/>
                <a:gd name="connsiteY0" fmla="*/ 0 h 546100"/>
                <a:gd name="connsiteX1" fmla="*/ 880269 w 963618"/>
                <a:gd name="connsiteY1" fmla="*/ 0 h 546100"/>
                <a:gd name="connsiteX2" fmla="*/ 963613 w 963618"/>
                <a:gd name="connsiteY2" fmla="*/ 381000 h 546100"/>
                <a:gd name="connsiteX3" fmla="*/ 336550 w 963618"/>
                <a:gd name="connsiteY3" fmla="*/ 381000 h 546100"/>
                <a:gd name="connsiteX4" fmla="*/ 0 w 963618"/>
                <a:gd name="connsiteY4" fmla="*/ 546100 h 546100"/>
                <a:gd name="connsiteX5" fmla="*/ 336550 w 963618"/>
                <a:gd name="connsiteY5" fmla="*/ 0 h 546100"/>
                <a:gd name="connsiteX0" fmla="*/ 336550 w 880269"/>
                <a:gd name="connsiteY0" fmla="*/ 0 h 546100"/>
                <a:gd name="connsiteX1" fmla="*/ 880269 w 880269"/>
                <a:gd name="connsiteY1" fmla="*/ 0 h 546100"/>
                <a:gd name="connsiteX2" fmla="*/ 877888 w 880269"/>
                <a:gd name="connsiteY2" fmla="*/ 376238 h 546100"/>
                <a:gd name="connsiteX3" fmla="*/ 336550 w 880269"/>
                <a:gd name="connsiteY3" fmla="*/ 381000 h 546100"/>
                <a:gd name="connsiteX4" fmla="*/ 0 w 880269"/>
                <a:gd name="connsiteY4" fmla="*/ 546100 h 546100"/>
                <a:gd name="connsiteX5" fmla="*/ 336550 w 880269"/>
                <a:gd name="connsiteY5" fmla="*/ 0 h 546100"/>
                <a:gd name="connsiteX0" fmla="*/ 336550 w 904082"/>
                <a:gd name="connsiteY0" fmla="*/ 0 h 546100"/>
                <a:gd name="connsiteX1" fmla="*/ 904082 w 904082"/>
                <a:gd name="connsiteY1" fmla="*/ 0 h 546100"/>
                <a:gd name="connsiteX2" fmla="*/ 877888 w 904082"/>
                <a:gd name="connsiteY2" fmla="*/ 376238 h 546100"/>
                <a:gd name="connsiteX3" fmla="*/ 336550 w 904082"/>
                <a:gd name="connsiteY3" fmla="*/ 381000 h 546100"/>
                <a:gd name="connsiteX4" fmla="*/ 0 w 904082"/>
                <a:gd name="connsiteY4" fmla="*/ 546100 h 546100"/>
                <a:gd name="connsiteX5" fmla="*/ 336550 w 904082"/>
                <a:gd name="connsiteY5" fmla="*/ 0 h 546100"/>
                <a:gd name="connsiteX0" fmla="*/ 336550 w 906568"/>
                <a:gd name="connsiteY0" fmla="*/ 0 h 546100"/>
                <a:gd name="connsiteX1" fmla="*/ 904082 w 906568"/>
                <a:gd name="connsiteY1" fmla="*/ 0 h 546100"/>
                <a:gd name="connsiteX2" fmla="*/ 906463 w 906568"/>
                <a:gd name="connsiteY2" fmla="*/ 376238 h 546100"/>
                <a:gd name="connsiteX3" fmla="*/ 336550 w 906568"/>
                <a:gd name="connsiteY3" fmla="*/ 381000 h 546100"/>
                <a:gd name="connsiteX4" fmla="*/ 0 w 906568"/>
                <a:gd name="connsiteY4" fmla="*/ 546100 h 546100"/>
                <a:gd name="connsiteX5" fmla="*/ 336550 w 906568"/>
                <a:gd name="connsiteY5" fmla="*/ 0 h 546100"/>
                <a:gd name="connsiteX0" fmla="*/ 336550 w 904082"/>
                <a:gd name="connsiteY0" fmla="*/ 0 h 546100"/>
                <a:gd name="connsiteX1" fmla="*/ 904082 w 904082"/>
                <a:gd name="connsiteY1" fmla="*/ 0 h 546100"/>
                <a:gd name="connsiteX2" fmla="*/ 830263 w 904082"/>
                <a:gd name="connsiteY2" fmla="*/ 378619 h 546100"/>
                <a:gd name="connsiteX3" fmla="*/ 336550 w 904082"/>
                <a:gd name="connsiteY3" fmla="*/ 381000 h 546100"/>
                <a:gd name="connsiteX4" fmla="*/ 0 w 904082"/>
                <a:gd name="connsiteY4" fmla="*/ 546100 h 546100"/>
                <a:gd name="connsiteX5" fmla="*/ 336550 w 904082"/>
                <a:gd name="connsiteY5" fmla="*/ 0 h 546100"/>
                <a:gd name="connsiteX0" fmla="*/ 336550 w 832645"/>
                <a:gd name="connsiteY0" fmla="*/ 2381 h 548481"/>
                <a:gd name="connsiteX1" fmla="*/ 832645 w 832645"/>
                <a:gd name="connsiteY1" fmla="*/ 0 h 548481"/>
                <a:gd name="connsiteX2" fmla="*/ 830263 w 832645"/>
                <a:gd name="connsiteY2" fmla="*/ 381000 h 548481"/>
                <a:gd name="connsiteX3" fmla="*/ 336550 w 832645"/>
                <a:gd name="connsiteY3" fmla="*/ 383381 h 548481"/>
                <a:gd name="connsiteX4" fmla="*/ 0 w 832645"/>
                <a:gd name="connsiteY4" fmla="*/ 548481 h 548481"/>
                <a:gd name="connsiteX5" fmla="*/ 336550 w 832645"/>
                <a:gd name="connsiteY5" fmla="*/ 2381 h 5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645" h="548481">
                  <a:moveTo>
                    <a:pt x="336550" y="2381"/>
                  </a:moveTo>
                  <a:lnTo>
                    <a:pt x="832645" y="0"/>
                  </a:lnTo>
                  <a:lnTo>
                    <a:pt x="830263" y="381000"/>
                  </a:lnTo>
                  <a:lnTo>
                    <a:pt x="336550" y="383381"/>
                  </a:lnTo>
                  <a:lnTo>
                    <a:pt x="0" y="548481"/>
                  </a:lnTo>
                  <a:lnTo>
                    <a:pt x="336550" y="238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90000" rIns="36000" rtlCol="0" anchor="t"/>
            <a:lstStyle/>
            <a:p>
              <a:r>
                <a:rPr lang="de-DE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Wien</a:t>
              </a:r>
              <a:endParaRPr lang="de-AT" sz="1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2" name="Rechteck 8">
              <a:extLst>
                <a:ext uri="{FF2B5EF4-FFF2-40B4-BE49-F238E27FC236}">
                  <a16:creationId xmlns:a16="http://schemas.microsoft.com/office/drawing/2014/main" id="{1AB0D898-648D-4198-AE4E-EDDDABE6041B}"/>
                </a:ext>
              </a:extLst>
            </p:cNvPr>
            <p:cNvSpPr/>
            <p:nvPr/>
          </p:nvSpPr>
          <p:spPr>
            <a:xfrm>
              <a:off x="10962752" y="4337582"/>
              <a:ext cx="823224" cy="546100"/>
            </a:xfrm>
            <a:custGeom>
              <a:avLst/>
              <a:gdLst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0 h 381000"/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190500 h 381000"/>
                <a:gd name="connsiteX5" fmla="*/ 0 w 736600"/>
                <a:gd name="connsiteY5" fmla="*/ 0 h 381000"/>
                <a:gd name="connsiteX0" fmla="*/ 571500 w 1308100"/>
                <a:gd name="connsiteY0" fmla="*/ 0 h 523875"/>
                <a:gd name="connsiteX1" fmla="*/ 1308100 w 1308100"/>
                <a:gd name="connsiteY1" fmla="*/ 0 h 523875"/>
                <a:gd name="connsiteX2" fmla="*/ 1308100 w 1308100"/>
                <a:gd name="connsiteY2" fmla="*/ 381000 h 523875"/>
                <a:gd name="connsiteX3" fmla="*/ 571500 w 1308100"/>
                <a:gd name="connsiteY3" fmla="*/ 381000 h 523875"/>
                <a:gd name="connsiteX4" fmla="*/ 0 w 1308100"/>
                <a:gd name="connsiteY4" fmla="*/ 523875 h 523875"/>
                <a:gd name="connsiteX5" fmla="*/ 571500 w 1308100"/>
                <a:gd name="connsiteY5" fmla="*/ 0 h 523875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1073150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963613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3614"/>
                <a:gd name="connsiteY0" fmla="*/ 0 h 546100"/>
                <a:gd name="connsiteX1" fmla="*/ 727869 w 963614"/>
                <a:gd name="connsiteY1" fmla="*/ 0 h 546100"/>
                <a:gd name="connsiteX2" fmla="*/ 963613 w 963614"/>
                <a:gd name="connsiteY2" fmla="*/ 381000 h 546100"/>
                <a:gd name="connsiteX3" fmla="*/ 336550 w 963614"/>
                <a:gd name="connsiteY3" fmla="*/ 381000 h 546100"/>
                <a:gd name="connsiteX4" fmla="*/ 0 w 963614"/>
                <a:gd name="connsiteY4" fmla="*/ 546100 h 546100"/>
                <a:gd name="connsiteX5" fmla="*/ 336550 w 963614"/>
                <a:gd name="connsiteY5" fmla="*/ 0 h 546100"/>
                <a:gd name="connsiteX0" fmla="*/ 336550 w 728098"/>
                <a:gd name="connsiteY0" fmla="*/ 0 h 546100"/>
                <a:gd name="connsiteX1" fmla="*/ 727869 w 728098"/>
                <a:gd name="connsiteY1" fmla="*/ 0 h 546100"/>
                <a:gd name="connsiteX2" fmla="*/ 727869 w 728098"/>
                <a:gd name="connsiteY2" fmla="*/ 378619 h 546100"/>
                <a:gd name="connsiteX3" fmla="*/ 336550 w 728098"/>
                <a:gd name="connsiteY3" fmla="*/ 381000 h 546100"/>
                <a:gd name="connsiteX4" fmla="*/ 0 w 728098"/>
                <a:gd name="connsiteY4" fmla="*/ 546100 h 546100"/>
                <a:gd name="connsiteX5" fmla="*/ 336550 w 728098"/>
                <a:gd name="connsiteY5" fmla="*/ 0 h 546100"/>
                <a:gd name="connsiteX0" fmla="*/ 336550 w 820738"/>
                <a:gd name="connsiteY0" fmla="*/ 0 h 546100"/>
                <a:gd name="connsiteX1" fmla="*/ 820738 w 820738"/>
                <a:gd name="connsiteY1" fmla="*/ 0 h 546100"/>
                <a:gd name="connsiteX2" fmla="*/ 727869 w 820738"/>
                <a:gd name="connsiteY2" fmla="*/ 378619 h 546100"/>
                <a:gd name="connsiteX3" fmla="*/ 336550 w 820738"/>
                <a:gd name="connsiteY3" fmla="*/ 381000 h 546100"/>
                <a:gd name="connsiteX4" fmla="*/ 0 w 820738"/>
                <a:gd name="connsiteY4" fmla="*/ 546100 h 546100"/>
                <a:gd name="connsiteX5" fmla="*/ 336550 w 820738"/>
                <a:gd name="connsiteY5" fmla="*/ 0 h 546100"/>
                <a:gd name="connsiteX0" fmla="*/ 336550 w 823224"/>
                <a:gd name="connsiteY0" fmla="*/ 0 h 546100"/>
                <a:gd name="connsiteX1" fmla="*/ 820738 w 823224"/>
                <a:gd name="connsiteY1" fmla="*/ 0 h 546100"/>
                <a:gd name="connsiteX2" fmla="*/ 823119 w 823224"/>
                <a:gd name="connsiteY2" fmla="*/ 378619 h 546100"/>
                <a:gd name="connsiteX3" fmla="*/ 336550 w 823224"/>
                <a:gd name="connsiteY3" fmla="*/ 381000 h 546100"/>
                <a:gd name="connsiteX4" fmla="*/ 0 w 823224"/>
                <a:gd name="connsiteY4" fmla="*/ 546100 h 546100"/>
                <a:gd name="connsiteX5" fmla="*/ 336550 w 823224"/>
                <a:gd name="connsiteY5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3224" h="546100">
                  <a:moveTo>
                    <a:pt x="336550" y="0"/>
                  </a:moveTo>
                  <a:lnTo>
                    <a:pt x="820738" y="0"/>
                  </a:lnTo>
                  <a:cubicBezTo>
                    <a:pt x="819944" y="127000"/>
                    <a:pt x="823913" y="251619"/>
                    <a:pt x="823119" y="378619"/>
                  </a:cubicBezTo>
                  <a:lnTo>
                    <a:pt x="336550" y="381000"/>
                  </a:lnTo>
                  <a:lnTo>
                    <a:pt x="0" y="546100"/>
                  </a:lnTo>
                  <a:lnTo>
                    <a:pt x="3365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90000" rIns="72000" rtlCol="0" anchor="t"/>
            <a:lstStyle/>
            <a:p>
              <a:r>
                <a:rPr lang="de-DE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Athen</a:t>
              </a:r>
              <a:endParaRPr lang="de-AT" sz="1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3" name="Rechteck 8">
              <a:extLst>
                <a:ext uri="{FF2B5EF4-FFF2-40B4-BE49-F238E27FC236}">
                  <a16:creationId xmlns:a16="http://schemas.microsoft.com/office/drawing/2014/main" id="{4229CA8D-66B7-4E4B-9544-E11E4D2F4BDA}"/>
                </a:ext>
              </a:extLst>
            </p:cNvPr>
            <p:cNvSpPr/>
            <p:nvPr/>
          </p:nvSpPr>
          <p:spPr>
            <a:xfrm>
              <a:off x="9990837" y="1154327"/>
              <a:ext cx="1035008" cy="546100"/>
            </a:xfrm>
            <a:custGeom>
              <a:avLst/>
              <a:gdLst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0 h 381000"/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190500 h 381000"/>
                <a:gd name="connsiteX5" fmla="*/ 0 w 736600"/>
                <a:gd name="connsiteY5" fmla="*/ 0 h 381000"/>
                <a:gd name="connsiteX0" fmla="*/ 571500 w 1308100"/>
                <a:gd name="connsiteY0" fmla="*/ 0 h 523875"/>
                <a:gd name="connsiteX1" fmla="*/ 1308100 w 1308100"/>
                <a:gd name="connsiteY1" fmla="*/ 0 h 523875"/>
                <a:gd name="connsiteX2" fmla="*/ 1308100 w 1308100"/>
                <a:gd name="connsiteY2" fmla="*/ 381000 h 523875"/>
                <a:gd name="connsiteX3" fmla="*/ 571500 w 1308100"/>
                <a:gd name="connsiteY3" fmla="*/ 381000 h 523875"/>
                <a:gd name="connsiteX4" fmla="*/ 0 w 1308100"/>
                <a:gd name="connsiteY4" fmla="*/ 523875 h 523875"/>
                <a:gd name="connsiteX5" fmla="*/ 571500 w 1308100"/>
                <a:gd name="connsiteY5" fmla="*/ 0 h 523875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1073150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963613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3618"/>
                <a:gd name="connsiteY0" fmla="*/ 0 h 546100"/>
                <a:gd name="connsiteX1" fmla="*/ 882651 w 963618"/>
                <a:gd name="connsiteY1" fmla="*/ 0 h 546100"/>
                <a:gd name="connsiteX2" fmla="*/ 963613 w 963618"/>
                <a:gd name="connsiteY2" fmla="*/ 381000 h 546100"/>
                <a:gd name="connsiteX3" fmla="*/ 336550 w 963618"/>
                <a:gd name="connsiteY3" fmla="*/ 381000 h 546100"/>
                <a:gd name="connsiteX4" fmla="*/ 0 w 963618"/>
                <a:gd name="connsiteY4" fmla="*/ 546100 h 546100"/>
                <a:gd name="connsiteX5" fmla="*/ 336550 w 963618"/>
                <a:gd name="connsiteY5" fmla="*/ 0 h 546100"/>
                <a:gd name="connsiteX0" fmla="*/ 336550 w 885137"/>
                <a:gd name="connsiteY0" fmla="*/ 0 h 546100"/>
                <a:gd name="connsiteX1" fmla="*/ 882651 w 885137"/>
                <a:gd name="connsiteY1" fmla="*/ 0 h 546100"/>
                <a:gd name="connsiteX2" fmla="*/ 885032 w 885137"/>
                <a:gd name="connsiteY2" fmla="*/ 381000 h 546100"/>
                <a:gd name="connsiteX3" fmla="*/ 336550 w 885137"/>
                <a:gd name="connsiteY3" fmla="*/ 381000 h 546100"/>
                <a:gd name="connsiteX4" fmla="*/ 0 w 885137"/>
                <a:gd name="connsiteY4" fmla="*/ 546100 h 546100"/>
                <a:gd name="connsiteX5" fmla="*/ 336550 w 885137"/>
                <a:gd name="connsiteY5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5137" h="546100">
                  <a:moveTo>
                    <a:pt x="336550" y="0"/>
                  </a:moveTo>
                  <a:lnTo>
                    <a:pt x="882651" y="0"/>
                  </a:lnTo>
                  <a:cubicBezTo>
                    <a:pt x="881857" y="127000"/>
                    <a:pt x="885826" y="254000"/>
                    <a:pt x="885032" y="381000"/>
                  </a:cubicBezTo>
                  <a:lnTo>
                    <a:pt x="336550" y="381000"/>
                  </a:lnTo>
                  <a:lnTo>
                    <a:pt x="0" y="546100"/>
                  </a:lnTo>
                  <a:lnTo>
                    <a:pt x="3365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90000" rIns="72000" rtlCol="0" anchor="t"/>
            <a:lstStyle/>
            <a:p>
              <a:r>
                <a:rPr lang="de-DE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Warschau</a:t>
              </a:r>
              <a:endParaRPr lang="de-AT" sz="1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24" name="Gruppieren 623">
              <a:extLst>
                <a:ext uri="{FF2B5EF4-FFF2-40B4-BE49-F238E27FC236}">
                  <a16:creationId xmlns:a16="http://schemas.microsoft.com/office/drawing/2014/main" id="{665AC254-9B05-40B7-B38B-8C08CCA34D04}"/>
                </a:ext>
              </a:extLst>
            </p:cNvPr>
            <p:cNvGrpSpPr/>
            <p:nvPr/>
          </p:nvGrpSpPr>
          <p:grpSpPr>
            <a:xfrm>
              <a:off x="5809180" y="3791482"/>
              <a:ext cx="904731" cy="546100"/>
              <a:chOff x="5928243" y="3676651"/>
              <a:chExt cx="904731" cy="546100"/>
            </a:xfrm>
          </p:grpSpPr>
          <p:sp>
            <p:nvSpPr>
              <p:cNvPr id="633" name="Rechteck 8">
                <a:extLst>
                  <a:ext uri="{FF2B5EF4-FFF2-40B4-BE49-F238E27FC236}">
                    <a16:creationId xmlns:a16="http://schemas.microsoft.com/office/drawing/2014/main" id="{47F1647A-973B-4161-90BF-DBB68F0D5CEE}"/>
                  </a:ext>
                </a:extLst>
              </p:cNvPr>
              <p:cNvSpPr/>
              <p:nvPr/>
            </p:nvSpPr>
            <p:spPr>
              <a:xfrm>
                <a:off x="6014513" y="3676651"/>
                <a:ext cx="818461" cy="546100"/>
              </a:xfrm>
              <a:custGeom>
                <a:avLst/>
                <a:gdLst>
                  <a:gd name="connsiteX0" fmla="*/ 0 w 736600"/>
                  <a:gd name="connsiteY0" fmla="*/ 0 h 381000"/>
                  <a:gd name="connsiteX1" fmla="*/ 736600 w 736600"/>
                  <a:gd name="connsiteY1" fmla="*/ 0 h 381000"/>
                  <a:gd name="connsiteX2" fmla="*/ 736600 w 736600"/>
                  <a:gd name="connsiteY2" fmla="*/ 381000 h 381000"/>
                  <a:gd name="connsiteX3" fmla="*/ 0 w 736600"/>
                  <a:gd name="connsiteY3" fmla="*/ 381000 h 381000"/>
                  <a:gd name="connsiteX4" fmla="*/ 0 w 736600"/>
                  <a:gd name="connsiteY4" fmla="*/ 0 h 381000"/>
                  <a:gd name="connsiteX0" fmla="*/ 0 w 736600"/>
                  <a:gd name="connsiteY0" fmla="*/ 0 h 381000"/>
                  <a:gd name="connsiteX1" fmla="*/ 736600 w 736600"/>
                  <a:gd name="connsiteY1" fmla="*/ 0 h 381000"/>
                  <a:gd name="connsiteX2" fmla="*/ 736600 w 736600"/>
                  <a:gd name="connsiteY2" fmla="*/ 381000 h 381000"/>
                  <a:gd name="connsiteX3" fmla="*/ 0 w 736600"/>
                  <a:gd name="connsiteY3" fmla="*/ 381000 h 381000"/>
                  <a:gd name="connsiteX4" fmla="*/ 0 w 736600"/>
                  <a:gd name="connsiteY4" fmla="*/ 190500 h 381000"/>
                  <a:gd name="connsiteX5" fmla="*/ 0 w 736600"/>
                  <a:gd name="connsiteY5" fmla="*/ 0 h 381000"/>
                  <a:gd name="connsiteX0" fmla="*/ 571500 w 1308100"/>
                  <a:gd name="connsiteY0" fmla="*/ 0 h 523875"/>
                  <a:gd name="connsiteX1" fmla="*/ 1308100 w 1308100"/>
                  <a:gd name="connsiteY1" fmla="*/ 0 h 523875"/>
                  <a:gd name="connsiteX2" fmla="*/ 1308100 w 1308100"/>
                  <a:gd name="connsiteY2" fmla="*/ 381000 h 523875"/>
                  <a:gd name="connsiteX3" fmla="*/ 571500 w 1308100"/>
                  <a:gd name="connsiteY3" fmla="*/ 381000 h 523875"/>
                  <a:gd name="connsiteX4" fmla="*/ 0 w 1308100"/>
                  <a:gd name="connsiteY4" fmla="*/ 523875 h 523875"/>
                  <a:gd name="connsiteX5" fmla="*/ 571500 w 1308100"/>
                  <a:gd name="connsiteY5" fmla="*/ 0 h 523875"/>
                  <a:gd name="connsiteX0" fmla="*/ 336550 w 1073150"/>
                  <a:gd name="connsiteY0" fmla="*/ 0 h 546100"/>
                  <a:gd name="connsiteX1" fmla="*/ 1073150 w 1073150"/>
                  <a:gd name="connsiteY1" fmla="*/ 0 h 546100"/>
                  <a:gd name="connsiteX2" fmla="*/ 1073150 w 1073150"/>
                  <a:gd name="connsiteY2" fmla="*/ 381000 h 546100"/>
                  <a:gd name="connsiteX3" fmla="*/ 336550 w 1073150"/>
                  <a:gd name="connsiteY3" fmla="*/ 381000 h 546100"/>
                  <a:gd name="connsiteX4" fmla="*/ 0 w 1073150"/>
                  <a:gd name="connsiteY4" fmla="*/ 546100 h 546100"/>
                  <a:gd name="connsiteX5" fmla="*/ 336550 w 1073150"/>
                  <a:gd name="connsiteY5" fmla="*/ 0 h 546100"/>
                  <a:gd name="connsiteX0" fmla="*/ 336550 w 1073150"/>
                  <a:gd name="connsiteY0" fmla="*/ 0 h 546100"/>
                  <a:gd name="connsiteX1" fmla="*/ 1073150 w 1073150"/>
                  <a:gd name="connsiteY1" fmla="*/ 0 h 546100"/>
                  <a:gd name="connsiteX2" fmla="*/ 963613 w 1073150"/>
                  <a:gd name="connsiteY2" fmla="*/ 381000 h 546100"/>
                  <a:gd name="connsiteX3" fmla="*/ 336550 w 1073150"/>
                  <a:gd name="connsiteY3" fmla="*/ 381000 h 546100"/>
                  <a:gd name="connsiteX4" fmla="*/ 0 w 1073150"/>
                  <a:gd name="connsiteY4" fmla="*/ 546100 h 546100"/>
                  <a:gd name="connsiteX5" fmla="*/ 336550 w 1073150"/>
                  <a:gd name="connsiteY5" fmla="*/ 0 h 546100"/>
                  <a:gd name="connsiteX0" fmla="*/ 336550 w 965994"/>
                  <a:gd name="connsiteY0" fmla="*/ 0 h 546100"/>
                  <a:gd name="connsiteX1" fmla="*/ 965994 w 965994"/>
                  <a:gd name="connsiteY1" fmla="*/ 0 h 546100"/>
                  <a:gd name="connsiteX2" fmla="*/ 963613 w 965994"/>
                  <a:gd name="connsiteY2" fmla="*/ 381000 h 546100"/>
                  <a:gd name="connsiteX3" fmla="*/ 336550 w 965994"/>
                  <a:gd name="connsiteY3" fmla="*/ 381000 h 546100"/>
                  <a:gd name="connsiteX4" fmla="*/ 0 w 965994"/>
                  <a:gd name="connsiteY4" fmla="*/ 546100 h 546100"/>
                  <a:gd name="connsiteX5" fmla="*/ 336550 w 965994"/>
                  <a:gd name="connsiteY5" fmla="*/ 0 h 546100"/>
                  <a:gd name="connsiteX0" fmla="*/ 336550 w 965994"/>
                  <a:gd name="connsiteY0" fmla="*/ 0 h 546100"/>
                  <a:gd name="connsiteX1" fmla="*/ 965994 w 965994"/>
                  <a:gd name="connsiteY1" fmla="*/ 0 h 546100"/>
                  <a:gd name="connsiteX2" fmla="*/ 963613 w 965994"/>
                  <a:gd name="connsiteY2" fmla="*/ 381000 h 546100"/>
                  <a:gd name="connsiteX3" fmla="*/ 336550 w 965994"/>
                  <a:gd name="connsiteY3" fmla="*/ 381000 h 546100"/>
                  <a:gd name="connsiteX4" fmla="*/ 0 w 965994"/>
                  <a:gd name="connsiteY4" fmla="*/ 546100 h 546100"/>
                  <a:gd name="connsiteX5" fmla="*/ 336550 w 965994"/>
                  <a:gd name="connsiteY5" fmla="*/ 0 h 546100"/>
                  <a:gd name="connsiteX0" fmla="*/ 336550 w 965994"/>
                  <a:gd name="connsiteY0" fmla="*/ 0 h 546100"/>
                  <a:gd name="connsiteX1" fmla="*/ 965994 w 965994"/>
                  <a:gd name="connsiteY1" fmla="*/ 0 h 546100"/>
                  <a:gd name="connsiteX2" fmla="*/ 963613 w 965994"/>
                  <a:gd name="connsiteY2" fmla="*/ 381000 h 546100"/>
                  <a:gd name="connsiteX3" fmla="*/ 336550 w 965994"/>
                  <a:gd name="connsiteY3" fmla="*/ 381000 h 546100"/>
                  <a:gd name="connsiteX4" fmla="*/ 0 w 965994"/>
                  <a:gd name="connsiteY4" fmla="*/ 546100 h 546100"/>
                  <a:gd name="connsiteX5" fmla="*/ 336550 w 965994"/>
                  <a:gd name="connsiteY5" fmla="*/ 0 h 546100"/>
                  <a:gd name="connsiteX0" fmla="*/ 336550 w 963616"/>
                  <a:gd name="connsiteY0" fmla="*/ 0 h 546100"/>
                  <a:gd name="connsiteX1" fmla="*/ 815976 w 963616"/>
                  <a:gd name="connsiteY1" fmla="*/ 0 h 546100"/>
                  <a:gd name="connsiteX2" fmla="*/ 963613 w 963616"/>
                  <a:gd name="connsiteY2" fmla="*/ 381000 h 546100"/>
                  <a:gd name="connsiteX3" fmla="*/ 336550 w 963616"/>
                  <a:gd name="connsiteY3" fmla="*/ 381000 h 546100"/>
                  <a:gd name="connsiteX4" fmla="*/ 0 w 963616"/>
                  <a:gd name="connsiteY4" fmla="*/ 546100 h 546100"/>
                  <a:gd name="connsiteX5" fmla="*/ 336550 w 963616"/>
                  <a:gd name="connsiteY5" fmla="*/ 0 h 546100"/>
                  <a:gd name="connsiteX0" fmla="*/ 336550 w 818461"/>
                  <a:gd name="connsiteY0" fmla="*/ 0 h 546100"/>
                  <a:gd name="connsiteX1" fmla="*/ 815976 w 818461"/>
                  <a:gd name="connsiteY1" fmla="*/ 0 h 546100"/>
                  <a:gd name="connsiteX2" fmla="*/ 818356 w 818461"/>
                  <a:gd name="connsiteY2" fmla="*/ 378619 h 546100"/>
                  <a:gd name="connsiteX3" fmla="*/ 336550 w 818461"/>
                  <a:gd name="connsiteY3" fmla="*/ 381000 h 546100"/>
                  <a:gd name="connsiteX4" fmla="*/ 0 w 818461"/>
                  <a:gd name="connsiteY4" fmla="*/ 546100 h 546100"/>
                  <a:gd name="connsiteX5" fmla="*/ 336550 w 818461"/>
                  <a:gd name="connsiteY5" fmla="*/ 0 h 546100"/>
                  <a:gd name="connsiteX0" fmla="*/ 336550 w 818461"/>
                  <a:gd name="connsiteY0" fmla="*/ 0 h 546100"/>
                  <a:gd name="connsiteX1" fmla="*/ 815976 w 818461"/>
                  <a:gd name="connsiteY1" fmla="*/ 0 h 546100"/>
                  <a:gd name="connsiteX2" fmla="*/ 818356 w 818461"/>
                  <a:gd name="connsiteY2" fmla="*/ 381000 h 546100"/>
                  <a:gd name="connsiteX3" fmla="*/ 336550 w 818461"/>
                  <a:gd name="connsiteY3" fmla="*/ 381000 h 546100"/>
                  <a:gd name="connsiteX4" fmla="*/ 0 w 818461"/>
                  <a:gd name="connsiteY4" fmla="*/ 546100 h 546100"/>
                  <a:gd name="connsiteX5" fmla="*/ 336550 w 818461"/>
                  <a:gd name="connsiteY5" fmla="*/ 0 h 546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8461" h="546100">
                    <a:moveTo>
                      <a:pt x="336550" y="0"/>
                    </a:moveTo>
                    <a:lnTo>
                      <a:pt x="815976" y="0"/>
                    </a:lnTo>
                    <a:cubicBezTo>
                      <a:pt x="815182" y="127000"/>
                      <a:pt x="819150" y="254000"/>
                      <a:pt x="818356" y="381000"/>
                    </a:cubicBezTo>
                    <a:lnTo>
                      <a:pt x="336550" y="381000"/>
                    </a:lnTo>
                    <a:lnTo>
                      <a:pt x="0" y="546100"/>
                    </a:lnTo>
                    <a:lnTo>
                      <a:pt x="33655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0" tIns="90000" rIns="72000" rtlCol="0" anchor="t"/>
              <a:lstStyle/>
              <a:p>
                <a:r>
                  <a:rPr lang="de-DE" sz="1200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Madrid</a:t>
                </a:r>
                <a:endParaRPr lang="de-AT" sz="1200" dirty="0"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34" name="Grafik 633">
                <a:extLst>
                  <a:ext uri="{FF2B5EF4-FFF2-40B4-BE49-F238E27FC236}">
                    <a16:creationId xmlns:a16="http://schemas.microsoft.com/office/drawing/2014/main" id="{78B836F3-7719-4A62-A30A-68DBBEB7A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28243" y="4023516"/>
                <a:ext cx="172539" cy="199235"/>
              </a:xfrm>
              <a:prstGeom prst="rect">
                <a:avLst/>
              </a:prstGeom>
            </p:spPr>
          </p:pic>
        </p:grpSp>
        <p:pic>
          <p:nvPicPr>
            <p:cNvPr id="625" name="Grafik 624">
              <a:extLst>
                <a:ext uri="{FF2B5EF4-FFF2-40B4-BE49-F238E27FC236}">
                  <a16:creationId xmlns:a16="http://schemas.microsoft.com/office/drawing/2014/main" id="{A9257EF2-9A15-415B-A9E3-9EADF7B0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3953" y="2373504"/>
              <a:ext cx="172539" cy="199235"/>
            </a:xfrm>
            <a:prstGeom prst="rect">
              <a:avLst/>
            </a:prstGeom>
          </p:spPr>
        </p:pic>
        <p:pic>
          <p:nvPicPr>
            <p:cNvPr id="626" name="Grafik 625">
              <a:extLst>
                <a:ext uri="{FF2B5EF4-FFF2-40B4-BE49-F238E27FC236}">
                  <a16:creationId xmlns:a16="http://schemas.microsoft.com/office/drawing/2014/main" id="{D776443A-9A68-4445-8007-2992CA92E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5184" y="2747697"/>
              <a:ext cx="172539" cy="199235"/>
            </a:xfrm>
            <a:prstGeom prst="rect">
              <a:avLst/>
            </a:prstGeom>
          </p:spPr>
        </p:pic>
        <p:pic>
          <p:nvPicPr>
            <p:cNvPr id="627" name="Grafik 626">
              <a:extLst>
                <a:ext uri="{FF2B5EF4-FFF2-40B4-BE49-F238E27FC236}">
                  <a16:creationId xmlns:a16="http://schemas.microsoft.com/office/drawing/2014/main" id="{1A793103-EB1A-4341-B921-A78CBE72D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9263" y="1046989"/>
              <a:ext cx="172539" cy="199235"/>
            </a:xfrm>
            <a:prstGeom prst="rect">
              <a:avLst/>
            </a:prstGeom>
          </p:spPr>
        </p:pic>
        <p:pic>
          <p:nvPicPr>
            <p:cNvPr id="628" name="Grafik 627">
              <a:extLst>
                <a:ext uri="{FF2B5EF4-FFF2-40B4-BE49-F238E27FC236}">
                  <a16:creationId xmlns:a16="http://schemas.microsoft.com/office/drawing/2014/main" id="{303F79B6-9EBB-4153-9DE2-EAB05A96B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3361" y="2474646"/>
              <a:ext cx="172539" cy="199235"/>
            </a:xfrm>
            <a:prstGeom prst="rect">
              <a:avLst/>
            </a:prstGeom>
          </p:spPr>
        </p:pic>
        <p:pic>
          <p:nvPicPr>
            <p:cNvPr id="629" name="Grafik 628">
              <a:extLst>
                <a:ext uri="{FF2B5EF4-FFF2-40B4-BE49-F238E27FC236}">
                  <a16:creationId xmlns:a16="http://schemas.microsoft.com/office/drawing/2014/main" id="{73651D19-BFDA-42EE-94BD-BD015E520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4567" y="1501192"/>
              <a:ext cx="172539" cy="199235"/>
            </a:xfrm>
            <a:prstGeom prst="rect">
              <a:avLst/>
            </a:prstGeom>
          </p:spPr>
        </p:pic>
        <p:pic>
          <p:nvPicPr>
            <p:cNvPr id="630" name="Grafik 629">
              <a:extLst>
                <a:ext uri="{FF2B5EF4-FFF2-40B4-BE49-F238E27FC236}">
                  <a16:creationId xmlns:a16="http://schemas.microsoft.com/office/drawing/2014/main" id="{570276EB-897D-4D36-9976-AA7B56615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76482" y="4679899"/>
              <a:ext cx="172539" cy="199235"/>
            </a:xfrm>
            <a:prstGeom prst="rect">
              <a:avLst/>
            </a:prstGeom>
          </p:spPr>
        </p:pic>
        <p:sp>
          <p:nvSpPr>
            <p:cNvPr id="631" name="Rechteck 8">
              <a:extLst>
                <a:ext uri="{FF2B5EF4-FFF2-40B4-BE49-F238E27FC236}">
                  <a16:creationId xmlns:a16="http://schemas.microsoft.com/office/drawing/2014/main" id="{4A69A634-ABD2-4404-951D-B763FB0DC5A0}"/>
                </a:ext>
              </a:extLst>
            </p:cNvPr>
            <p:cNvSpPr/>
            <p:nvPr/>
          </p:nvSpPr>
          <p:spPr>
            <a:xfrm>
              <a:off x="8788122" y="1201774"/>
              <a:ext cx="770730" cy="546100"/>
            </a:xfrm>
            <a:custGeom>
              <a:avLst/>
              <a:gdLst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0 h 381000"/>
                <a:gd name="connsiteX0" fmla="*/ 0 w 736600"/>
                <a:gd name="connsiteY0" fmla="*/ 0 h 381000"/>
                <a:gd name="connsiteX1" fmla="*/ 736600 w 736600"/>
                <a:gd name="connsiteY1" fmla="*/ 0 h 381000"/>
                <a:gd name="connsiteX2" fmla="*/ 736600 w 736600"/>
                <a:gd name="connsiteY2" fmla="*/ 381000 h 381000"/>
                <a:gd name="connsiteX3" fmla="*/ 0 w 736600"/>
                <a:gd name="connsiteY3" fmla="*/ 381000 h 381000"/>
                <a:gd name="connsiteX4" fmla="*/ 0 w 736600"/>
                <a:gd name="connsiteY4" fmla="*/ 190500 h 381000"/>
                <a:gd name="connsiteX5" fmla="*/ 0 w 736600"/>
                <a:gd name="connsiteY5" fmla="*/ 0 h 381000"/>
                <a:gd name="connsiteX0" fmla="*/ 571500 w 1308100"/>
                <a:gd name="connsiteY0" fmla="*/ 0 h 523875"/>
                <a:gd name="connsiteX1" fmla="*/ 1308100 w 1308100"/>
                <a:gd name="connsiteY1" fmla="*/ 0 h 523875"/>
                <a:gd name="connsiteX2" fmla="*/ 1308100 w 1308100"/>
                <a:gd name="connsiteY2" fmla="*/ 381000 h 523875"/>
                <a:gd name="connsiteX3" fmla="*/ 571500 w 1308100"/>
                <a:gd name="connsiteY3" fmla="*/ 381000 h 523875"/>
                <a:gd name="connsiteX4" fmla="*/ 0 w 1308100"/>
                <a:gd name="connsiteY4" fmla="*/ 523875 h 523875"/>
                <a:gd name="connsiteX5" fmla="*/ 571500 w 1308100"/>
                <a:gd name="connsiteY5" fmla="*/ 0 h 523875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1073150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1073150"/>
                <a:gd name="connsiteY0" fmla="*/ 0 h 546100"/>
                <a:gd name="connsiteX1" fmla="*/ 1073150 w 1073150"/>
                <a:gd name="connsiteY1" fmla="*/ 0 h 546100"/>
                <a:gd name="connsiteX2" fmla="*/ 963613 w 1073150"/>
                <a:gd name="connsiteY2" fmla="*/ 381000 h 546100"/>
                <a:gd name="connsiteX3" fmla="*/ 336550 w 1073150"/>
                <a:gd name="connsiteY3" fmla="*/ 381000 h 546100"/>
                <a:gd name="connsiteX4" fmla="*/ 0 w 1073150"/>
                <a:gd name="connsiteY4" fmla="*/ 546100 h 546100"/>
                <a:gd name="connsiteX5" fmla="*/ 336550 w 1073150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5994"/>
                <a:gd name="connsiteY0" fmla="*/ 0 h 546100"/>
                <a:gd name="connsiteX1" fmla="*/ 965994 w 965994"/>
                <a:gd name="connsiteY1" fmla="*/ 0 h 546100"/>
                <a:gd name="connsiteX2" fmla="*/ 963613 w 965994"/>
                <a:gd name="connsiteY2" fmla="*/ 381000 h 546100"/>
                <a:gd name="connsiteX3" fmla="*/ 336550 w 965994"/>
                <a:gd name="connsiteY3" fmla="*/ 381000 h 546100"/>
                <a:gd name="connsiteX4" fmla="*/ 0 w 965994"/>
                <a:gd name="connsiteY4" fmla="*/ 546100 h 546100"/>
                <a:gd name="connsiteX5" fmla="*/ 336550 w 965994"/>
                <a:gd name="connsiteY5" fmla="*/ 0 h 546100"/>
                <a:gd name="connsiteX0" fmla="*/ 336550 w 963614"/>
                <a:gd name="connsiteY0" fmla="*/ 0 h 546100"/>
                <a:gd name="connsiteX1" fmla="*/ 706437 w 963614"/>
                <a:gd name="connsiteY1" fmla="*/ 0 h 546100"/>
                <a:gd name="connsiteX2" fmla="*/ 963613 w 963614"/>
                <a:gd name="connsiteY2" fmla="*/ 381000 h 546100"/>
                <a:gd name="connsiteX3" fmla="*/ 336550 w 963614"/>
                <a:gd name="connsiteY3" fmla="*/ 381000 h 546100"/>
                <a:gd name="connsiteX4" fmla="*/ 0 w 963614"/>
                <a:gd name="connsiteY4" fmla="*/ 546100 h 546100"/>
                <a:gd name="connsiteX5" fmla="*/ 336550 w 963614"/>
                <a:gd name="connsiteY5" fmla="*/ 0 h 546100"/>
                <a:gd name="connsiteX0" fmla="*/ 336550 w 708924"/>
                <a:gd name="connsiteY0" fmla="*/ 0 h 546100"/>
                <a:gd name="connsiteX1" fmla="*/ 706437 w 708924"/>
                <a:gd name="connsiteY1" fmla="*/ 0 h 546100"/>
                <a:gd name="connsiteX2" fmla="*/ 708819 w 708924"/>
                <a:gd name="connsiteY2" fmla="*/ 381000 h 546100"/>
                <a:gd name="connsiteX3" fmla="*/ 336550 w 708924"/>
                <a:gd name="connsiteY3" fmla="*/ 381000 h 546100"/>
                <a:gd name="connsiteX4" fmla="*/ 0 w 708924"/>
                <a:gd name="connsiteY4" fmla="*/ 546100 h 546100"/>
                <a:gd name="connsiteX5" fmla="*/ 336550 w 708924"/>
                <a:gd name="connsiteY5" fmla="*/ 0 h 546100"/>
                <a:gd name="connsiteX0" fmla="*/ 336550 w 730268"/>
                <a:gd name="connsiteY0" fmla="*/ 0 h 546100"/>
                <a:gd name="connsiteX1" fmla="*/ 706437 w 730268"/>
                <a:gd name="connsiteY1" fmla="*/ 0 h 546100"/>
                <a:gd name="connsiteX2" fmla="*/ 730250 w 730268"/>
                <a:gd name="connsiteY2" fmla="*/ 381000 h 546100"/>
                <a:gd name="connsiteX3" fmla="*/ 336550 w 730268"/>
                <a:gd name="connsiteY3" fmla="*/ 381000 h 546100"/>
                <a:gd name="connsiteX4" fmla="*/ 0 w 730268"/>
                <a:gd name="connsiteY4" fmla="*/ 546100 h 546100"/>
                <a:gd name="connsiteX5" fmla="*/ 336550 w 730268"/>
                <a:gd name="connsiteY5" fmla="*/ 0 h 546100"/>
                <a:gd name="connsiteX0" fmla="*/ 336550 w 730301"/>
                <a:gd name="connsiteY0" fmla="*/ 0 h 546100"/>
                <a:gd name="connsiteX1" fmla="*/ 723106 w 730301"/>
                <a:gd name="connsiteY1" fmla="*/ 0 h 546100"/>
                <a:gd name="connsiteX2" fmla="*/ 730250 w 730301"/>
                <a:gd name="connsiteY2" fmla="*/ 381000 h 546100"/>
                <a:gd name="connsiteX3" fmla="*/ 336550 w 730301"/>
                <a:gd name="connsiteY3" fmla="*/ 381000 h 546100"/>
                <a:gd name="connsiteX4" fmla="*/ 0 w 730301"/>
                <a:gd name="connsiteY4" fmla="*/ 546100 h 546100"/>
                <a:gd name="connsiteX5" fmla="*/ 336550 w 730301"/>
                <a:gd name="connsiteY5" fmla="*/ 0 h 546100"/>
                <a:gd name="connsiteX0" fmla="*/ 336550 w 737393"/>
                <a:gd name="connsiteY0" fmla="*/ 0 h 546100"/>
                <a:gd name="connsiteX1" fmla="*/ 737393 w 737393"/>
                <a:gd name="connsiteY1" fmla="*/ 0 h 546100"/>
                <a:gd name="connsiteX2" fmla="*/ 730250 w 737393"/>
                <a:gd name="connsiteY2" fmla="*/ 381000 h 546100"/>
                <a:gd name="connsiteX3" fmla="*/ 336550 w 737393"/>
                <a:gd name="connsiteY3" fmla="*/ 381000 h 546100"/>
                <a:gd name="connsiteX4" fmla="*/ 0 w 737393"/>
                <a:gd name="connsiteY4" fmla="*/ 546100 h 546100"/>
                <a:gd name="connsiteX5" fmla="*/ 336550 w 737393"/>
                <a:gd name="connsiteY5" fmla="*/ 0 h 546100"/>
                <a:gd name="connsiteX0" fmla="*/ 336550 w 730479"/>
                <a:gd name="connsiteY0" fmla="*/ 0 h 546100"/>
                <a:gd name="connsiteX1" fmla="*/ 730249 w 730479"/>
                <a:gd name="connsiteY1" fmla="*/ 0 h 546100"/>
                <a:gd name="connsiteX2" fmla="*/ 730250 w 730479"/>
                <a:gd name="connsiteY2" fmla="*/ 381000 h 546100"/>
                <a:gd name="connsiteX3" fmla="*/ 336550 w 730479"/>
                <a:gd name="connsiteY3" fmla="*/ 381000 h 546100"/>
                <a:gd name="connsiteX4" fmla="*/ 0 w 730479"/>
                <a:gd name="connsiteY4" fmla="*/ 546100 h 546100"/>
                <a:gd name="connsiteX5" fmla="*/ 336550 w 730479"/>
                <a:gd name="connsiteY5" fmla="*/ 0 h 546100"/>
                <a:gd name="connsiteX0" fmla="*/ 336550 w 768361"/>
                <a:gd name="connsiteY0" fmla="*/ 0 h 546100"/>
                <a:gd name="connsiteX1" fmla="*/ 730249 w 768361"/>
                <a:gd name="connsiteY1" fmla="*/ 0 h 546100"/>
                <a:gd name="connsiteX2" fmla="*/ 768350 w 768361"/>
                <a:gd name="connsiteY2" fmla="*/ 381000 h 546100"/>
                <a:gd name="connsiteX3" fmla="*/ 336550 w 768361"/>
                <a:gd name="connsiteY3" fmla="*/ 381000 h 546100"/>
                <a:gd name="connsiteX4" fmla="*/ 0 w 768361"/>
                <a:gd name="connsiteY4" fmla="*/ 546100 h 546100"/>
                <a:gd name="connsiteX5" fmla="*/ 336550 w 768361"/>
                <a:gd name="connsiteY5" fmla="*/ 0 h 546100"/>
                <a:gd name="connsiteX0" fmla="*/ 336550 w 770730"/>
                <a:gd name="connsiteY0" fmla="*/ 0 h 546100"/>
                <a:gd name="connsiteX1" fmla="*/ 770730 w 770730"/>
                <a:gd name="connsiteY1" fmla="*/ 0 h 546100"/>
                <a:gd name="connsiteX2" fmla="*/ 768350 w 770730"/>
                <a:gd name="connsiteY2" fmla="*/ 381000 h 546100"/>
                <a:gd name="connsiteX3" fmla="*/ 336550 w 770730"/>
                <a:gd name="connsiteY3" fmla="*/ 381000 h 546100"/>
                <a:gd name="connsiteX4" fmla="*/ 0 w 770730"/>
                <a:gd name="connsiteY4" fmla="*/ 546100 h 546100"/>
                <a:gd name="connsiteX5" fmla="*/ 336550 w 770730"/>
                <a:gd name="connsiteY5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0730" h="546100">
                  <a:moveTo>
                    <a:pt x="336550" y="0"/>
                  </a:moveTo>
                  <a:lnTo>
                    <a:pt x="770730" y="0"/>
                  </a:lnTo>
                  <a:cubicBezTo>
                    <a:pt x="769936" y="127000"/>
                    <a:pt x="769144" y="254000"/>
                    <a:pt x="768350" y="381000"/>
                  </a:cubicBezTo>
                  <a:lnTo>
                    <a:pt x="336550" y="381000"/>
                  </a:lnTo>
                  <a:lnTo>
                    <a:pt x="0" y="546100"/>
                  </a:lnTo>
                  <a:lnTo>
                    <a:pt x="3365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90000" rIns="72000" rtlCol="0" anchor="t"/>
            <a:lstStyle/>
            <a:p>
              <a:r>
                <a:rPr lang="de-DE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Berlin</a:t>
              </a:r>
              <a:endParaRPr lang="de-AT" sz="1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32" name="Grafik 631">
              <a:extLst>
                <a:ext uri="{FF2B5EF4-FFF2-40B4-BE49-F238E27FC236}">
                  <a16:creationId xmlns:a16="http://schemas.microsoft.com/office/drawing/2014/main" id="{82A0D537-C580-412F-8991-55E0C9C33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1851" y="1548639"/>
              <a:ext cx="172539" cy="199235"/>
            </a:xfrm>
            <a:prstGeom prst="rect">
              <a:avLst/>
            </a:prstGeom>
          </p:spPr>
        </p:pic>
      </p:grpSp>
      <p:sp>
        <p:nvSpPr>
          <p:cNvPr id="1146" name="Rechteck 1145"/>
          <p:cNvSpPr/>
          <p:nvPr userDrawn="1"/>
        </p:nvSpPr>
        <p:spPr>
          <a:xfrm>
            <a:off x="-1" y="6710703"/>
            <a:ext cx="12191999" cy="147297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9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© BOC Group  |  boc@boc-group.com</a:t>
            </a:r>
            <a:r>
              <a:rPr lang="de-AT" altLang="de-DE" sz="900" dirty="0">
                <a:latin typeface="Arial Narrow" pitchFamily="34" charset="0"/>
                <a:cs typeface="Arial" charset="0"/>
              </a:rPr>
              <a:t> </a:t>
            </a:r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11977700" y="2440908"/>
            <a:ext cx="214300" cy="1990189"/>
            <a:chOff x="10440363" y="2493961"/>
            <a:chExt cx="288926" cy="2432052"/>
          </a:xfrm>
        </p:grpSpPr>
        <p:sp>
          <p:nvSpPr>
            <p:cNvPr id="12" name="Rechteck 7"/>
            <p:cNvSpPr>
              <a:spLocks noChangeArrowheads="1"/>
            </p:cNvSpPr>
            <p:nvPr userDrawn="1"/>
          </p:nvSpPr>
          <p:spPr bwMode="auto">
            <a:xfrm>
              <a:off x="10440364" y="3256491"/>
              <a:ext cx="288925" cy="144462"/>
            </a:xfrm>
            <a:prstGeom prst="rect">
              <a:avLst/>
            </a:prstGeom>
            <a:solidFill>
              <a:srgbClr val="0066B0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 altLang="de-DE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3" name="Rechteck 12"/>
            <p:cNvSpPr/>
            <p:nvPr userDrawn="1"/>
          </p:nvSpPr>
          <p:spPr bwMode="auto">
            <a:xfrm>
              <a:off x="10440364" y="2493961"/>
              <a:ext cx="288925" cy="144462"/>
            </a:xfrm>
            <a:prstGeom prst="rect">
              <a:avLst/>
            </a:prstGeom>
            <a:solidFill>
              <a:srgbClr val="FB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4" name="Rechteck 13"/>
            <p:cNvSpPr/>
            <p:nvPr userDrawn="1"/>
          </p:nvSpPr>
          <p:spPr bwMode="auto">
            <a:xfrm>
              <a:off x="10440363" y="4019020"/>
              <a:ext cx="288925" cy="144463"/>
            </a:xfrm>
            <a:prstGeom prst="rect">
              <a:avLst/>
            </a:prstGeom>
            <a:solidFill>
              <a:srgbClr val="E305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/>
            </a:p>
          </p:txBody>
        </p:sp>
        <p:sp>
          <p:nvSpPr>
            <p:cNvPr id="15" name="Rechteck 14"/>
            <p:cNvSpPr/>
            <p:nvPr userDrawn="1"/>
          </p:nvSpPr>
          <p:spPr bwMode="auto">
            <a:xfrm>
              <a:off x="10440364" y="4781550"/>
              <a:ext cx="288925" cy="144463"/>
            </a:xfrm>
            <a:prstGeom prst="rect">
              <a:avLst/>
            </a:prstGeom>
            <a:solidFill>
              <a:srgbClr val="009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19" name="Textfeld 18"/>
          <p:cNvSpPr txBox="1"/>
          <p:nvPr userDrawn="1"/>
        </p:nvSpPr>
        <p:spPr>
          <a:xfrm>
            <a:off x="794057" y="2400300"/>
            <a:ext cx="374341" cy="37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</a:t>
            </a:r>
            <a:endParaRPr lang="en-GB" sz="1800" dirty="0"/>
          </a:p>
        </p:txBody>
      </p:sp>
      <p:sp>
        <p:nvSpPr>
          <p:cNvPr id="20" name="Textfeld 19"/>
          <p:cNvSpPr txBox="1"/>
          <p:nvPr userDrawn="1"/>
        </p:nvSpPr>
        <p:spPr>
          <a:xfrm>
            <a:off x="794057" y="3855575"/>
            <a:ext cx="374341" cy="37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</a:t>
            </a:r>
            <a:endParaRPr lang="en-GB" dirty="0"/>
          </a:p>
        </p:txBody>
      </p:sp>
      <p:sp>
        <p:nvSpPr>
          <p:cNvPr id="21" name="Textfeld 20"/>
          <p:cNvSpPr txBox="1"/>
          <p:nvPr userDrawn="1"/>
        </p:nvSpPr>
        <p:spPr>
          <a:xfrm>
            <a:off x="794057" y="3370484"/>
            <a:ext cx="374341" cy="37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</a:t>
            </a:r>
            <a:endParaRPr lang="en-GB" dirty="0"/>
          </a:p>
        </p:txBody>
      </p:sp>
      <p:sp>
        <p:nvSpPr>
          <p:cNvPr id="22" name="Textfeld 21"/>
          <p:cNvSpPr txBox="1"/>
          <p:nvPr userDrawn="1"/>
        </p:nvSpPr>
        <p:spPr>
          <a:xfrm>
            <a:off x="794057" y="2885392"/>
            <a:ext cx="374341" cy="37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</a:t>
            </a:r>
            <a:endParaRPr lang="en-GB" dirty="0"/>
          </a:p>
        </p:txBody>
      </p:sp>
      <p:sp>
        <p:nvSpPr>
          <p:cNvPr id="23" name="Textfeld 22"/>
          <p:cNvSpPr txBox="1"/>
          <p:nvPr userDrawn="1"/>
        </p:nvSpPr>
        <p:spPr>
          <a:xfrm>
            <a:off x="1168398" y="2404555"/>
            <a:ext cx="286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Standorte</a:t>
            </a: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und Partner </a:t>
            </a:r>
            <a:r>
              <a:rPr lang="en-GB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weltweit</a:t>
            </a:r>
            <a:endParaRPr lang="en-GB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4" name="Textfeld 23"/>
          <p:cNvSpPr txBox="1"/>
          <p:nvPr userDrawn="1"/>
        </p:nvSpPr>
        <p:spPr>
          <a:xfrm>
            <a:off x="1168398" y="3859830"/>
            <a:ext cx="286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Mehr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als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20 Jahre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Erfahrung</a:t>
            </a:r>
            <a:endParaRPr lang="en-GB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1168398" y="3374739"/>
            <a:ext cx="325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0% Outsourcing, 100% BOC Group</a:t>
            </a:r>
            <a:endParaRPr lang="en-GB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6" name="Textfeld 25"/>
          <p:cNvSpPr txBox="1"/>
          <p:nvPr userDrawn="1"/>
        </p:nvSpPr>
        <p:spPr>
          <a:xfrm>
            <a:off x="1168398" y="2889647"/>
            <a:ext cx="346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Produkte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Beratung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Training</a:t>
            </a:r>
            <a:endParaRPr lang="en-GB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14" name="Titel 1"/>
          <p:cNvSpPr txBox="1">
            <a:spLocks/>
          </p:cNvSpPr>
          <p:nvPr userDrawn="1"/>
        </p:nvSpPr>
        <p:spPr>
          <a:xfrm>
            <a:off x="856128" y="547724"/>
            <a:ext cx="10496085" cy="5239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BOC Group – Zahlen</a:t>
            </a:r>
            <a:r>
              <a:rPr lang="de-DE" baseline="0" dirty="0"/>
              <a:t> &amp; Fakten</a:t>
            </a:r>
            <a:endParaRPr lang="en-GB" dirty="0"/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-12645" y="5307034"/>
            <a:ext cx="12198543" cy="1410049"/>
            <a:chOff x="-12645" y="5307034"/>
            <a:chExt cx="12198543" cy="1410049"/>
          </a:xfrm>
        </p:grpSpPr>
        <p:grpSp>
          <p:nvGrpSpPr>
            <p:cNvPr id="45" name="Gruppieren 44"/>
            <p:cNvGrpSpPr/>
            <p:nvPr/>
          </p:nvGrpSpPr>
          <p:grpSpPr>
            <a:xfrm>
              <a:off x="8225898" y="5307034"/>
              <a:ext cx="3960000" cy="1404000"/>
              <a:chOff x="8387244" y="5454090"/>
              <a:chExt cx="3960000" cy="1417437"/>
            </a:xfrm>
          </p:grpSpPr>
          <p:sp>
            <p:nvSpPr>
              <p:cNvPr id="46" name="Rechteck 45"/>
              <p:cNvSpPr/>
              <p:nvPr/>
            </p:nvSpPr>
            <p:spPr>
              <a:xfrm>
                <a:off x="8387244" y="5454090"/>
                <a:ext cx="3960000" cy="1417437"/>
              </a:xfrm>
              <a:prstGeom prst="rect">
                <a:avLst/>
              </a:prstGeom>
              <a:solidFill>
                <a:srgbClr val="FFCF47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7" name="Textplatzhalter 6"/>
              <p:cNvSpPr txBox="1">
                <a:spLocks/>
              </p:cNvSpPr>
              <p:nvPr/>
            </p:nvSpPr>
            <p:spPr>
              <a:xfrm>
                <a:off x="9466950" y="5720890"/>
                <a:ext cx="1812792" cy="2857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/>
                  <a:t>Partner</a:t>
                </a:r>
                <a:endParaRPr lang="en-GB" sz="1800" dirty="0"/>
              </a:p>
            </p:txBody>
          </p:sp>
          <p:sp>
            <p:nvSpPr>
              <p:cNvPr id="48" name="Textplatzhalter 8"/>
              <p:cNvSpPr txBox="1">
                <a:spLocks/>
              </p:cNvSpPr>
              <p:nvPr/>
            </p:nvSpPr>
            <p:spPr>
              <a:xfrm>
                <a:off x="9466950" y="6025970"/>
                <a:ext cx="1812792" cy="6364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800" b="1" dirty="0"/>
                  <a:t>90+</a:t>
                </a:r>
              </a:p>
              <a:p>
                <a:r>
                  <a:rPr lang="en-GB" dirty="0"/>
                  <a:t>in 25+ </a:t>
                </a:r>
                <a:r>
                  <a:rPr lang="en-GB" dirty="0" err="1"/>
                  <a:t>Ländern</a:t>
                </a:r>
                <a:endParaRPr lang="en-GB" dirty="0"/>
              </a:p>
            </p:txBody>
          </p:sp>
        </p:grpSp>
        <p:grpSp>
          <p:nvGrpSpPr>
            <p:cNvPr id="43" name="Gruppieren 42"/>
            <p:cNvGrpSpPr/>
            <p:nvPr/>
          </p:nvGrpSpPr>
          <p:grpSpPr>
            <a:xfrm>
              <a:off x="-12645" y="5314242"/>
              <a:ext cx="3960000" cy="1402841"/>
              <a:chOff x="143451" y="5460262"/>
              <a:chExt cx="3960000" cy="1402841"/>
            </a:xfrm>
          </p:grpSpPr>
          <p:sp>
            <p:nvSpPr>
              <p:cNvPr id="54" name="Rechteck 53"/>
              <p:cNvSpPr/>
              <p:nvPr/>
            </p:nvSpPr>
            <p:spPr>
              <a:xfrm>
                <a:off x="143451" y="5460262"/>
                <a:ext cx="3960000" cy="1402841"/>
              </a:xfrm>
              <a:prstGeom prst="rect">
                <a:avLst/>
              </a:prstGeom>
              <a:solidFill>
                <a:srgbClr val="0A67A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5" name="Textplatzhalter 6"/>
              <p:cNvSpPr txBox="1">
                <a:spLocks/>
              </p:cNvSpPr>
              <p:nvPr/>
            </p:nvSpPr>
            <p:spPr>
              <a:xfrm>
                <a:off x="1134582" y="5719076"/>
                <a:ext cx="1977739" cy="3029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 err="1"/>
                  <a:t>mitarbeiter</a:t>
                </a:r>
                <a:endParaRPr lang="en-GB" sz="1800" dirty="0"/>
              </a:p>
            </p:txBody>
          </p:sp>
          <p:sp>
            <p:nvSpPr>
              <p:cNvPr id="56" name="Textplatzhalter 8"/>
              <p:cNvSpPr txBox="1">
                <a:spLocks/>
              </p:cNvSpPr>
              <p:nvPr/>
            </p:nvSpPr>
            <p:spPr>
              <a:xfrm>
                <a:off x="1136018" y="6024978"/>
                <a:ext cx="1974867" cy="6524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000" b="1" dirty="0"/>
                  <a:t>230+</a:t>
                </a:r>
                <a:br>
                  <a:rPr lang="en-GB" dirty="0"/>
                </a:br>
                <a:r>
                  <a:rPr lang="en-GB" dirty="0"/>
                  <a:t>in 8 </a:t>
                </a:r>
                <a:r>
                  <a:rPr lang="en-GB" dirty="0" err="1"/>
                  <a:t>Ländern</a:t>
                </a:r>
                <a:endParaRPr lang="en-GB" dirty="0"/>
              </a:p>
              <a:p>
                <a:endParaRPr lang="en-GB" dirty="0"/>
              </a:p>
            </p:txBody>
          </p:sp>
        </p:grpSp>
        <p:grpSp>
          <p:nvGrpSpPr>
            <p:cNvPr id="44" name="Gruppieren 43"/>
            <p:cNvGrpSpPr/>
            <p:nvPr/>
          </p:nvGrpSpPr>
          <p:grpSpPr>
            <a:xfrm>
              <a:off x="4112728" y="5313082"/>
              <a:ext cx="3960000" cy="1403657"/>
              <a:chOff x="4268398" y="5452962"/>
              <a:chExt cx="3960000" cy="1411218"/>
            </a:xfrm>
          </p:grpSpPr>
          <p:grpSp>
            <p:nvGrpSpPr>
              <p:cNvPr id="49" name="Gruppieren 48"/>
              <p:cNvGrpSpPr/>
              <p:nvPr/>
            </p:nvGrpSpPr>
            <p:grpSpPr>
              <a:xfrm>
                <a:off x="4268398" y="5452962"/>
                <a:ext cx="3960000" cy="1411218"/>
                <a:chOff x="4525774" y="5967409"/>
                <a:chExt cx="4392000" cy="1411218"/>
              </a:xfrm>
            </p:grpSpPr>
            <p:sp>
              <p:nvSpPr>
                <p:cNvPr id="52" name="Rechteck 51"/>
                <p:cNvSpPr/>
                <p:nvPr/>
              </p:nvSpPr>
              <p:spPr>
                <a:xfrm>
                  <a:off x="4525774" y="5967409"/>
                  <a:ext cx="4392000" cy="1411218"/>
                </a:xfrm>
                <a:prstGeom prst="rect">
                  <a:avLst/>
                </a:prstGeom>
                <a:solidFill>
                  <a:srgbClr val="59AC76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53" name="Textfeld 52"/>
                <p:cNvSpPr txBox="1"/>
                <p:nvPr/>
              </p:nvSpPr>
              <p:spPr bwMode="auto">
                <a:xfrm>
                  <a:off x="5710807" y="6165216"/>
                  <a:ext cx="2241943" cy="40011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>
                    <a:defRPr sz="20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 Narrow" pitchFamily="34" charset="0"/>
                    </a:defRPr>
                  </a:lvl1pPr>
                </a:lstStyle>
                <a:p>
                  <a:endParaRPr lang="en-GB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50" name="Textplatzhalter 6"/>
              <p:cNvSpPr txBox="1">
                <a:spLocks/>
              </p:cNvSpPr>
              <p:nvPr/>
            </p:nvSpPr>
            <p:spPr>
              <a:xfrm>
                <a:off x="5342002" y="5722515"/>
                <a:ext cx="1812792" cy="2857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/>
                  <a:t>Kunden</a:t>
                </a:r>
                <a:endParaRPr lang="en-GB" sz="1800" dirty="0"/>
              </a:p>
            </p:txBody>
          </p:sp>
          <p:sp>
            <p:nvSpPr>
              <p:cNvPr id="51" name="Textplatzhalter 8"/>
              <p:cNvSpPr txBox="1">
                <a:spLocks/>
              </p:cNvSpPr>
              <p:nvPr/>
            </p:nvSpPr>
            <p:spPr>
              <a:xfrm>
                <a:off x="5342002" y="6021821"/>
                <a:ext cx="1812792" cy="6567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800" b="1" dirty="0">
                    <a:latin typeface="Arial Narrow" pitchFamily="34" charset="0"/>
                  </a:rPr>
                  <a:t>1.000+</a:t>
                </a:r>
              </a:p>
              <a:p>
                <a:r>
                  <a:rPr lang="en-GB" dirty="0">
                    <a:latin typeface="Arial Narrow" pitchFamily="34" charset="0"/>
                  </a:rPr>
                  <a:t>in 50+ </a:t>
                </a:r>
                <a:r>
                  <a:rPr lang="en-GB" dirty="0" err="1">
                    <a:latin typeface="Arial Narrow" pitchFamily="34" charset="0"/>
                  </a:rPr>
                  <a:t>Ländern</a:t>
                </a:r>
                <a:endParaRPr lang="en-GB" dirty="0">
                  <a:latin typeface="Arial Narrow" pitchFamily="34" charset="0"/>
                </a:endParaRPr>
              </a:p>
              <a:p>
                <a:endParaRPr lang="en-GB" dirty="0"/>
              </a:p>
            </p:txBody>
          </p:sp>
        </p:grpSp>
      </p:grpSp>
      <p:sp>
        <p:nvSpPr>
          <p:cNvPr id="1147" name="Foliennummernplatzhalter 5"/>
          <p:cNvSpPr txBox="1">
            <a:spLocks/>
          </p:cNvSpPr>
          <p:nvPr userDrawn="1"/>
        </p:nvSpPr>
        <p:spPr bwMode="auto">
          <a:xfrm>
            <a:off x="11391937" y="6694351"/>
            <a:ext cx="838125" cy="1800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D4D4D"/>
                </a:solidFill>
                <a:latin typeface="Arial Narrow" pitchFamily="34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fld id="{840733A4-9D99-4957-BA8A-101F78A09E1B}" type="slidenum">
              <a:rPr lang="de-DE" altLang="de-DE" sz="900"/>
              <a:pPr lvl="0" algn="ctr"/>
              <a:t>‹#›</a:t>
            </a:fld>
            <a:endParaRPr lang="de-DE" altLang="de-DE" sz="900" dirty="0"/>
          </a:p>
        </p:txBody>
      </p:sp>
    </p:spTree>
    <p:extLst>
      <p:ext uri="{BB962C8B-B14F-4D97-AF65-F5344CB8AC3E}">
        <p14:creationId xmlns:p14="http://schemas.microsoft.com/office/powerpoint/2010/main" val="24396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845">
          <p15:clr>
            <a:srgbClr val="FBAE40"/>
          </p15:clr>
        </p15:guide>
        <p15:guide id="2" pos="529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68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ro_About BOC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441EFD6-C10A-4940-AE11-0E80F5BC6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4837" y="869833"/>
            <a:ext cx="8839966" cy="4389500"/>
          </a:xfrm>
          <a:prstGeom prst="rect">
            <a:avLst/>
          </a:prstGeom>
        </p:spPr>
      </p:pic>
      <p:sp>
        <p:nvSpPr>
          <p:cNvPr id="1146" name="Rechteck 1145"/>
          <p:cNvSpPr/>
          <p:nvPr userDrawn="1"/>
        </p:nvSpPr>
        <p:spPr>
          <a:xfrm>
            <a:off x="-1" y="6710703"/>
            <a:ext cx="12191999" cy="147297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9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© BOC Group  |  boc@boc-group.com</a:t>
            </a:r>
            <a:r>
              <a:rPr lang="de-AT" altLang="de-DE" sz="900" dirty="0">
                <a:latin typeface="Arial Narrow" pitchFamily="34" charset="0"/>
                <a:cs typeface="Arial" charset="0"/>
              </a:rPr>
              <a:t> </a:t>
            </a:r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11977700" y="2440908"/>
            <a:ext cx="214300" cy="1990189"/>
            <a:chOff x="10440363" y="2493961"/>
            <a:chExt cx="288926" cy="2432052"/>
          </a:xfrm>
        </p:grpSpPr>
        <p:sp>
          <p:nvSpPr>
            <p:cNvPr id="12" name="Rechteck 7"/>
            <p:cNvSpPr>
              <a:spLocks noChangeArrowheads="1"/>
            </p:cNvSpPr>
            <p:nvPr userDrawn="1"/>
          </p:nvSpPr>
          <p:spPr bwMode="auto">
            <a:xfrm>
              <a:off x="10440364" y="3256491"/>
              <a:ext cx="288925" cy="144462"/>
            </a:xfrm>
            <a:prstGeom prst="rect">
              <a:avLst/>
            </a:prstGeom>
            <a:solidFill>
              <a:srgbClr val="0066B0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 altLang="de-DE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3" name="Rechteck 12"/>
            <p:cNvSpPr/>
            <p:nvPr userDrawn="1"/>
          </p:nvSpPr>
          <p:spPr bwMode="auto">
            <a:xfrm>
              <a:off x="10440364" y="2493961"/>
              <a:ext cx="288925" cy="144462"/>
            </a:xfrm>
            <a:prstGeom prst="rect">
              <a:avLst/>
            </a:prstGeom>
            <a:solidFill>
              <a:srgbClr val="FB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4" name="Rechteck 13"/>
            <p:cNvSpPr/>
            <p:nvPr userDrawn="1"/>
          </p:nvSpPr>
          <p:spPr bwMode="auto">
            <a:xfrm>
              <a:off x="10440363" y="4019020"/>
              <a:ext cx="288925" cy="144463"/>
            </a:xfrm>
            <a:prstGeom prst="rect">
              <a:avLst/>
            </a:prstGeom>
            <a:solidFill>
              <a:srgbClr val="E305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de-DE"/>
            </a:p>
          </p:txBody>
        </p:sp>
        <p:sp>
          <p:nvSpPr>
            <p:cNvPr id="15" name="Rechteck 14"/>
            <p:cNvSpPr/>
            <p:nvPr userDrawn="1"/>
          </p:nvSpPr>
          <p:spPr bwMode="auto">
            <a:xfrm>
              <a:off x="10440364" y="4781550"/>
              <a:ext cx="288925" cy="144463"/>
            </a:xfrm>
            <a:prstGeom prst="rect">
              <a:avLst/>
            </a:prstGeom>
            <a:solidFill>
              <a:srgbClr val="009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19" name="Textfeld 18"/>
          <p:cNvSpPr txBox="1"/>
          <p:nvPr userDrawn="1"/>
        </p:nvSpPr>
        <p:spPr>
          <a:xfrm>
            <a:off x="794057" y="2400300"/>
            <a:ext cx="374341" cy="37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</a:t>
            </a:r>
            <a:endParaRPr lang="en-GB" sz="1800" dirty="0"/>
          </a:p>
        </p:txBody>
      </p:sp>
      <p:sp>
        <p:nvSpPr>
          <p:cNvPr id="20" name="Textfeld 19"/>
          <p:cNvSpPr txBox="1"/>
          <p:nvPr userDrawn="1"/>
        </p:nvSpPr>
        <p:spPr>
          <a:xfrm>
            <a:off x="794057" y="3855575"/>
            <a:ext cx="374341" cy="37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</a:t>
            </a:r>
            <a:endParaRPr lang="en-GB" dirty="0"/>
          </a:p>
        </p:txBody>
      </p:sp>
      <p:sp>
        <p:nvSpPr>
          <p:cNvPr id="21" name="Textfeld 20"/>
          <p:cNvSpPr txBox="1"/>
          <p:nvPr userDrawn="1"/>
        </p:nvSpPr>
        <p:spPr>
          <a:xfrm>
            <a:off x="794057" y="3370484"/>
            <a:ext cx="374341" cy="37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</a:t>
            </a:r>
            <a:endParaRPr lang="en-GB" dirty="0"/>
          </a:p>
        </p:txBody>
      </p:sp>
      <p:sp>
        <p:nvSpPr>
          <p:cNvPr id="22" name="Textfeld 21"/>
          <p:cNvSpPr txBox="1"/>
          <p:nvPr userDrawn="1"/>
        </p:nvSpPr>
        <p:spPr>
          <a:xfrm>
            <a:off x="794057" y="2885392"/>
            <a:ext cx="374341" cy="37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FontAwesome" pitchFamily="2" charset="0"/>
              </a:rPr>
              <a:t></a:t>
            </a:r>
            <a:endParaRPr lang="en-GB" dirty="0"/>
          </a:p>
        </p:txBody>
      </p:sp>
      <p:sp>
        <p:nvSpPr>
          <p:cNvPr id="23" name="Textfeld 22"/>
          <p:cNvSpPr txBox="1"/>
          <p:nvPr userDrawn="1"/>
        </p:nvSpPr>
        <p:spPr>
          <a:xfrm>
            <a:off x="1168398" y="2404555"/>
            <a:ext cx="286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Standorte</a:t>
            </a: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und Partner </a:t>
            </a:r>
            <a:r>
              <a:rPr lang="en-GB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weltweit</a:t>
            </a:r>
            <a:endParaRPr lang="en-GB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4" name="Textfeld 23"/>
          <p:cNvSpPr txBox="1"/>
          <p:nvPr userDrawn="1"/>
        </p:nvSpPr>
        <p:spPr>
          <a:xfrm>
            <a:off x="1168398" y="3859830"/>
            <a:ext cx="286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Mehr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als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20 Jahre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Erfahrung</a:t>
            </a:r>
            <a:endParaRPr lang="en-GB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1168398" y="3374739"/>
            <a:ext cx="325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0% Outsourcing, 100% BOC Group</a:t>
            </a:r>
            <a:endParaRPr lang="en-GB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6" name="Textfeld 25"/>
          <p:cNvSpPr txBox="1"/>
          <p:nvPr userDrawn="1"/>
        </p:nvSpPr>
        <p:spPr>
          <a:xfrm>
            <a:off x="1168398" y="2889647"/>
            <a:ext cx="346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Produkte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Beratung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Training</a:t>
            </a:r>
            <a:endParaRPr lang="en-GB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14" name="Titel 1"/>
          <p:cNvSpPr txBox="1">
            <a:spLocks/>
          </p:cNvSpPr>
          <p:nvPr userDrawn="1"/>
        </p:nvSpPr>
        <p:spPr>
          <a:xfrm>
            <a:off x="856128" y="547724"/>
            <a:ext cx="10496085" cy="5239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BOC Group – Zahlen</a:t>
            </a:r>
            <a:r>
              <a:rPr lang="de-DE" baseline="0" dirty="0"/>
              <a:t> &amp; Fakten</a:t>
            </a:r>
            <a:endParaRPr lang="en-GB" dirty="0"/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-12645" y="5307034"/>
            <a:ext cx="12198543" cy="1410049"/>
            <a:chOff x="-12645" y="5307034"/>
            <a:chExt cx="12198543" cy="1410049"/>
          </a:xfrm>
        </p:grpSpPr>
        <p:grpSp>
          <p:nvGrpSpPr>
            <p:cNvPr id="45" name="Gruppieren 44"/>
            <p:cNvGrpSpPr/>
            <p:nvPr/>
          </p:nvGrpSpPr>
          <p:grpSpPr>
            <a:xfrm>
              <a:off x="8225898" y="5307034"/>
              <a:ext cx="3960000" cy="1404000"/>
              <a:chOff x="8387244" y="5454090"/>
              <a:chExt cx="3960000" cy="1417437"/>
            </a:xfrm>
          </p:grpSpPr>
          <p:sp>
            <p:nvSpPr>
              <p:cNvPr id="46" name="Rechteck 45"/>
              <p:cNvSpPr/>
              <p:nvPr/>
            </p:nvSpPr>
            <p:spPr>
              <a:xfrm>
                <a:off x="8387244" y="5454090"/>
                <a:ext cx="3960000" cy="1417437"/>
              </a:xfrm>
              <a:prstGeom prst="rect">
                <a:avLst/>
              </a:prstGeom>
              <a:solidFill>
                <a:srgbClr val="FFCF47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7" name="Textplatzhalter 6"/>
              <p:cNvSpPr txBox="1">
                <a:spLocks/>
              </p:cNvSpPr>
              <p:nvPr/>
            </p:nvSpPr>
            <p:spPr>
              <a:xfrm>
                <a:off x="9466950" y="5720890"/>
                <a:ext cx="1812792" cy="2857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/>
                  <a:t>Partner</a:t>
                </a:r>
                <a:endParaRPr lang="en-GB" sz="1800" dirty="0"/>
              </a:p>
            </p:txBody>
          </p:sp>
          <p:sp>
            <p:nvSpPr>
              <p:cNvPr id="48" name="Textplatzhalter 8"/>
              <p:cNvSpPr txBox="1">
                <a:spLocks/>
              </p:cNvSpPr>
              <p:nvPr/>
            </p:nvSpPr>
            <p:spPr>
              <a:xfrm>
                <a:off x="9466950" y="6025970"/>
                <a:ext cx="1812792" cy="6364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800" b="1" dirty="0"/>
                  <a:t>90+</a:t>
                </a:r>
              </a:p>
              <a:p>
                <a:r>
                  <a:rPr lang="en-GB" dirty="0"/>
                  <a:t>in 25+ </a:t>
                </a:r>
                <a:r>
                  <a:rPr lang="en-GB" dirty="0" err="1"/>
                  <a:t>Ländern</a:t>
                </a:r>
                <a:endParaRPr lang="en-GB" dirty="0"/>
              </a:p>
            </p:txBody>
          </p:sp>
        </p:grpSp>
        <p:grpSp>
          <p:nvGrpSpPr>
            <p:cNvPr id="43" name="Gruppieren 42"/>
            <p:cNvGrpSpPr/>
            <p:nvPr/>
          </p:nvGrpSpPr>
          <p:grpSpPr>
            <a:xfrm>
              <a:off x="-12645" y="5314242"/>
              <a:ext cx="3960000" cy="1402841"/>
              <a:chOff x="143451" y="5460262"/>
              <a:chExt cx="3960000" cy="1402841"/>
            </a:xfrm>
          </p:grpSpPr>
          <p:sp>
            <p:nvSpPr>
              <p:cNvPr id="54" name="Rechteck 53"/>
              <p:cNvSpPr/>
              <p:nvPr/>
            </p:nvSpPr>
            <p:spPr>
              <a:xfrm>
                <a:off x="143451" y="5460262"/>
                <a:ext cx="3960000" cy="1402841"/>
              </a:xfrm>
              <a:prstGeom prst="rect">
                <a:avLst/>
              </a:prstGeom>
              <a:solidFill>
                <a:srgbClr val="0A67A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5" name="Textplatzhalter 6"/>
              <p:cNvSpPr txBox="1">
                <a:spLocks/>
              </p:cNvSpPr>
              <p:nvPr/>
            </p:nvSpPr>
            <p:spPr>
              <a:xfrm>
                <a:off x="1134582" y="5719076"/>
                <a:ext cx="1977739" cy="3029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 err="1"/>
                  <a:t>mitarbeiter</a:t>
                </a:r>
                <a:endParaRPr lang="en-GB" sz="1800" dirty="0"/>
              </a:p>
            </p:txBody>
          </p:sp>
          <p:sp>
            <p:nvSpPr>
              <p:cNvPr id="56" name="Textplatzhalter 8"/>
              <p:cNvSpPr txBox="1">
                <a:spLocks/>
              </p:cNvSpPr>
              <p:nvPr/>
            </p:nvSpPr>
            <p:spPr>
              <a:xfrm>
                <a:off x="1136018" y="6024978"/>
                <a:ext cx="1974867" cy="6524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000" b="1" dirty="0"/>
                  <a:t>230+</a:t>
                </a:r>
                <a:br>
                  <a:rPr lang="en-GB" dirty="0"/>
                </a:br>
                <a:r>
                  <a:rPr lang="en-GB" dirty="0"/>
                  <a:t>in 8 </a:t>
                </a:r>
                <a:r>
                  <a:rPr lang="en-GB" dirty="0" err="1"/>
                  <a:t>Ländern</a:t>
                </a:r>
                <a:endParaRPr lang="en-GB" dirty="0"/>
              </a:p>
              <a:p>
                <a:endParaRPr lang="en-GB" dirty="0"/>
              </a:p>
            </p:txBody>
          </p:sp>
        </p:grpSp>
        <p:grpSp>
          <p:nvGrpSpPr>
            <p:cNvPr id="44" name="Gruppieren 43"/>
            <p:cNvGrpSpPr/>
            <p:nvPr/>
          </p:nvGrpSpPr>
          <p:grpSpPr>
            <a:xfrm>
              <a:off x="4112728" y="5313082"/>
              <a:ext cx="3960000" cy="1403657"/>
              <a:chOff x="4268398" y="5452962"/>
              <a:chExt cx="3960000" cy="1411218"/>
            </a:xfrm>
          </p:grpSpPr>
          <p:grpSp>
            <p:nvGrpSpPr>
              <p:cNvPr id="49" name="Gruppieren 48"/>
              <p:cNvGrpSpPr/>
              <p:nvPr/>
            </p:nvGrpSpPr>
            <p:grpSpPr>
              <a:xfrm>
                <a:off x="4268398" y="5452962"/>
                <a:ext cx="3960000" cy="1411218"/>
                <a:chOff x="4525774" y="5967409"/>
                <a:chExt cx="4392000" cy="1411218"/>
              </a:xfrm>
            </p:grpSpPr>
            <p:sp>
              <p:nvSpPr>
                <p:cNvPr id="52" name="Rechteck 51"/>
                <p:cNvSpPr/>
                <p:nvPr/>
              </p:nvSpPr>
              <p:spPr>
                <a:xfrm>
                  <a:off x="4525774" y="5967409"/>
                  <a:ext cx="4392000" cy="1411218"/>
                </a:xfrm>
                <a:prstGeom prst="rect">
                  <a:avLst/>
                </a:prstGeom>
                <a:solidFill>
                  <a:srgbClr val="59AC76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53" name="Textfeld 52"/>
                <p:cNvSpPr txBox="1"/>
                <p:nvPr/>
              </p:nvSpPr>
              <p:spPr bwMode="auto">
                <a:xfrm>
                  <a:off x="5710807" y="6165216"/>
                  <a:ext cx="2241943" cy="40011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>
                    <a:defRPr sz="20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 Narrow" pitchFamily="34" charset="0"/>
                    </a:defRPr>
                  </a:lvl1pPr>
                </a:lstStyle>
                <a:p>
                  <a:endParaRPr lang="en-GB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50" name="Textplatzhalter 6"/>
              <p:cNvSpPr txBox="1">
                <a:spLocks/>
              </p:cNvSpPr>
              <p:nvPr/>
            </p:nvSpPr>
            <p:spPr>
              <a:xfrm>
                <a:off x="5342002" y="5722515"/>
                <a:ext cx="1812792" cy="2857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/>
                  <a:t>Kunden</a:t>
                </a:r>
                <a:endParaRPr lang="en-GB" sz="1800" dirty="0"/>
              </a:p>
            </p:txBody>
          </p:sp>
          <p:sp>
            <p:nvSpPr>
              <p:cNvPr id="51" name="Textplatzhalter 8"/>
              <p:cNvSpPr txBox="1">
                <a:spLocks/>
              </p:cNvSpPr>
              <p:nvPr/>
            </p:nvSpPr>
            <p:spPr>
              <a:xfrm>
                <a:off x="5342002" y="6021821"/>
                <a:ext cx="1812792" cy="6567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800" b="1" dirty="0">
                    <a:latin typeface="Arial Narrow" pitchFamily="34" charset="0"/>
                  </a:rPr>
                  <a:t>1.000+</a:t>
                </a:r>
              </a:p>
              <a:p>
                <a:r>
                  <a:rPr lang="en-GB" dirty="0">
                    <a:latin typeface="Arial Narrow" pitchFamily="34" charset="0"/>
                  </a:rPr>
                  <a:t>in 50+ </a:t>
                </a:r>
                <a:r>
                  <a:rPr lang="en-GB" dirty="0" err="1">
                    <a:latin typeface="Arial Narrow" pitchFamily="34" charset="0"/>
                  </a:rPr>
                  <a:t>Ländern</a:t>
                </a:r>
                <a:endParaRPr lang="en-GB" dirty="0">
                  <a:latin typeface="Arial Narrow" pitchFamily="34" charset="0"/>
                </a:endParaRPr>
              </a:p>
              <a:p>
                <a:endParaRPr lang="en-GB" dirty="0"/>
              </a:p>
            </p:txBody>
          </p:sp>
        </p:grpSp>
      </p:grpSp>
      <p:grpSp>
        <p:nvGrpSpPr>
          <p:cNvPr id="27" name="Gruppieren 26"/>
          <p:cNvGrpSpPr/>
          <p:nvPr userDrawn="1"/>
        </p:nvGrpSpPr>
        <p:grpSpPr>
          <a:xfrm>
            <a:off x="-10280" y="5309316"/>
            <a:ext cx="12204645" cy="1404324"/>
            <a:chOff x="-18747" y="5305229"/>
            <a:chExt cx="12204645" cy="1404324"/>
          </a:xfrm>
        </p:grpSpPr>
        <p:grpSp>
          <p:nvGrpSpPr>
            <p:cNvPr id="28" name="Gruppieren 27"/>
            <p:cNvGrpSpPr/>
            <p:nvPr/>
          </p:nvGrpSpPr>
          <p:grpSpPr>
            <a:xfrm>
              <a:off x="-18747" y="5310582"/>
              <a:ext cx="3960000" cy="1397488"/>
              <a:chOff x="143451" y="5465615"/>
              <a:chExt cx="3960000" cy="1397488"/>
            </a:xfrm>
          </p:grpSpPr>
          <p:sp>
            <p:nvSpPr>
              <p:cNvPr id="39" name="Rechteck 38"/>
              <p:cNvSpPr/>
              <p:nvPr/>
            </p:nvSpPr>
            <p:spPr>
              <a:xfrm>
                <a:off x="143451" y="5465615"/>
                <a:ext cx="3960000" cy="1397488"/>
              </a:xfrm>
              <a:prstGeom prst="rect">
                <a:avLst/>
              </a:prstGeom>
              <a:solidFill>
                <a:srgbClr val="E3071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0" name="Textplatzhalter 6"/>
              <p:cNvSpPr txBox="1">
                <a:spLocks/>
              </p:cNvSpPr>
              <p:nvPr/>
            </p:nvSpPr>
            <p:spPr>
              <a:xfrm>
                <a:off x="1134582" y="5728601"/>
                <a:ext cx="1977739" cy="3029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/>
                  <a:t>USER COMMUNITY</a:t>
                </a:r>
                <a:endParaRPr lang="en-GB" sz="1800" dirty="0"/>
              </a:p>
            </p:txBody>
          </p:sp>
          <p:sp>
            <p:nvSpPr>
              <p:cNvPr id="41" name="Textplatzhalter 8"/>
              <p:cNvSpPr txBox="1">
                <a:spLocks/>
              </p:cNvSpPr>
              <p:nvPr/>
            </p:nvSpPr>
            <p:spPr>
              <a:xfrm>
                <a:off x="1136018" y="6034503"/>
                <a:ext cx="1974867" cy="6524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800" b="1" dirty="0"/>
                  <a:t>90.000+</a:t>
                </a:r>
              </a:p>
              <a:p>
                <a:r>
                  <a:rPr lang="en-GB" dirty="0"/>
                  <a:t>in 120+ </a:t>
                </a:r>
                <a:r>
                  <a:rPr lang="en-GB" dirty="0" err="1"/>
                  <a:t>Ländern</a:t>
                </a:r>
                <a:endParaRPr lang="en-GB" dirty="0"/>
              </a:p>
              <a:p>
                <a:endParaRPr lang="en-GB" dirty="0"/>
              </a:p>
            </p:txBody>
          </p:sp>
        </p:grpSp>
        <p:grpSp>
          <p:nvGrpSpPr>
            <p:cNvPr id="29" name="Gruppieren 28"/>
            <p:cNvGrpSpPr/>
            <p:nvPr/>
          </p:nvGrpSpPr>
          <p:grpSpPr>
            <a:xfrm>
              <a:off x="4106626" y="5310926"/>
              <a:ext cx="3960000" cy="1396800"/>
              <a:chOff x="4268398" y="5459856"/>
              <a:chExt cx="3960000" cy="1404324"/>
            </a:xfrm>
          </p:grpSpPr>
          <p:grpSp>
            <p:nvGrpSpPr>
              <p:cNvPr id="34" name="Gruppieren 33"/>
              <p:cNvGrpSpPr/>
              <p:nvPr userDrawn="1"/>
            </p:nvGrpSpPr>
            <p:grpSpPr>
              <a:xfrm>
                <a:off x="4268398" y="5459856"/>
                <a:ext cx="3960000" cy="1404324"/>
                <a:chOff x="4525774" y="5974303"/>
                <a:chExt cx="4392000" cy="1404324"/>
              </a:xfrm>
            </p:grpSpPr>
            <p:sp>
              <p:nvSpPr>
                <p:cNvPr id="37" name="Rechteck 36"/>
                <p:cNvSpPr/>
                <p:nvPr userDrawn="1"/>
              </p:nvSpPr>
              <p:spPr>
                <a:xfrm>
                  <a:off x="4525774" y="5974303"/>
                  <a:ext cx="4392000" cy="1404324"/>
                </a:xfrm>
                <a:prstGeom prst="rect">
                  <a:avLst/>
                </a:prstGeom>
                <a:solidFill>
                  <a:srgbClr val="0A67AF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38" name="Textfeld 37"/>
                <p:cNvSpPr txBox="1"/>
                <p:nvPr/>
              </p:nvSpPr>
              <p:spPr bwMode="auto">
                <a:xfrm>
                  <a:off x="5710807" y="6165216"/>
                  <a:ext cx="2241943" cy="40011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>
                    <a:defRPr sz="20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 Narrow" pitchFamily="34" charset="0"/>
                    </a:defRPr>
                  </a:lvl1pPr>
                </a:lstStyle>
                <a:p>
                  <a:endParaRPr lang="en-GB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35" name="Textplatzhalter 6"/>
              <p:cNvSpPr txBox="1">
                <a:spLocks/>
              </p:cNvSpPr>
              <p:nvPr/>
            </p:nvSpPr>
            <p:spPr>
              <a:xfrm>
                <a:off x="5342002" y="5732092"/>
                <a:ext cx="1812792" cy="2857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 err="1"/>
                  <a:t>INSTALLATIONen</a:t>
                </a:r>
                <a:endParaRPr lang="en-GB" sz="1800" dirty="0"/>
              </a:p>
            </p:txBody>
          </p:sp>
          <p:sp>
            <p:nvSpPr>
              <p:cNvPr id="36" name="Textplatzhalter 8"/>
              <p:cNvSpPr txBox="1">
                <a:spLocks/>
              </p:cNvSpPr>
              <p:nvPr/>
            </p:nvSpPr>
            <p:spPr>
              <a:xfrm>
                <a:off x="5342002" y="6031397"/>
                <a:ext cx="1812792" cy="6567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800" b="1" dirty="0"/>
                  <a:t>35.000+</a:t>
                </a:r>
              </a:p>
              <a:p>
                <a:r>
                  <a:rPr lang="en-GB" dirty="0"/>
                  <a:t>in 80+ </a:t>
                </a:r>
                <a:r>
                  <a:rPr lang="en-GB" dirty="0" err="1"/>
                  <a:t>Ländern</a:t>
                </a:r>
                <a:endParaRPr lang="en-GB" dirty="0"/>
              </a:p>
              <a:p>
                <a:endParaRPr lang="en-GB" dirty="0"/>
              </a:p>
            </p:txBody>
          </p:sp>
        </p:grpSp>
        <p:grpSp>
          <p:nvGrpSpPr>
            <p:cNvPr id="30" name="Gruppieren 29"/>
            <p:cNvGrpSpPr/>
            <p:nvPr/>
          </p:nvGrpSpPr>
          <p:grpSpPr>
            <a:xfrm>
              <a:off x="8225898" y="5305229"/>
              <a:ext cx="3960000" cy="1404324"/>
              <a:chOff x="8387244" y="5467203"/>
              <a:chExt cx="3960000" cy="1404324"/>
            </a:xfrm>
          </p:grpSpPr>
          <p:sp>
            <p:nvSpPr>
              <p:cNvPr id="31" name="Rechteck 30"/>
              <p:cNvSpPr/>
              <p:nvPr/>
            </p:nvSpPr>
            <p:spPr>
              <a:xfrm>
                <a:off x="8387244" y="5467203"/>
                <a:ext cx="3960000" cy="1404324"/>
              </a:xfrm>
              <a:prstGeom prst="rect">
                <a:avLst/>
              </a:prstGeom>
              <a:solidFill>
                <a:srgbClr val="59AC76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2" name="Textplatzhalter 6"/>
              <p:cNvSpPr txBox="1">
                <a:spLocks/>
              </p:cNvSpPr>
              <p:nvPr/>
            </p:nvSpPr>
            <p:spPr>
              <a:xfrm>
                <a:off x="9466950" y="5730780"/>
                <a:ext cx="1812792" cy="2857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 err="1"/>
                  <a:t>projekte</a:t>
                </a:r>
                <a:endParaRPr lang="en-GB" sz="1800" dirty="0"/>
              </a:p>
            </p:txBody>
          </p:sp>
          <p:sp>
            <p:nvSpPr>
              <p:cNvPr id="33" name="Textplatzhalter 8"/>
              <p:cNvSpPr txBox="1">
                <a:spLocks/>
              </p:cNvSpPr>
              <p:nvPr/>
            </p:nvSpPr>
            <p:spPr>
              <a:xfrm>
                <a:off x="9466950" y="6035860"/>
                <a:ext cx="1812792" cy="6364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000" b="1" dirty="0"/>
                  <a:t>5.000+</a:t>
                </a:r>
              </a:p>
              <a:p>
                <a:r>
                  <a:rPr lang="en-GB" dirty="0"/>
                  <a:t>in 20+ </a:t>
                </a:r>
                <a:r>
                  <a:rPr lang="en-GB" dirty="0" err="1"/>
                  <a:t>Jahren</a:t>
                </a:r>
                <a:endParaRPr lang="en-GB" dirty="0"/>
              </a:p>
            </p:txBody>
          </p:sp>
        </p:grpSp>
      </p:grpSp>
      <p:sp>
        <p:nvSpPr>
          <p:cNvPr id="1147" name="Foliennummernplatzhalter 5"/>
          <p:cNvSpPr txBox="1">
            <a:spLocks/>
          </p:cNvSpPr>
          <p:nvPr userDrawn="1"/>
        </p:nvSpPr>
        <p:spPr bwMode="auto">
          <a:xfrm>
            <a:off x="11391937" y="6694351"/>
            <a:ext cx="838125" cy="1800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D4D4D"/>
                </a:solidFill>
                <a:latin typeface="Arial Narrow" pitchFamily="34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fld id="{840733A4-9D99-4957-BA8A-101F78A09E1B}" type="slidenum">
              <a:rPr lang="de-DE" altLang="de-DE" sz="900"/>
              <a:pPr lvl="0" algn="ctr"/>
              <a:t>‹#›</a:t>
            </a:fld>
            <a:endParaRPr lang="de-DE" altLang="de-DE" sz="900" dirty="0"/>
          </a:p>
        </p:txBody>
      </p:sp>
    </p:spTree>
    <p:extLst>
      <p:ext uri="{BB962C8B-B14F-4D97-AF65-F5344CB8AC3E}">
        <p14:creationId xmlns:p14="http://schemas.microsoft.com/office/powerpoint/2010/main" val="236425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845">
          <p15:clr>
            <a:srgbClr val="FBAE40"/>
          </p15:clr>
        </p15:guide>
        <p15:guide id="2" pos="529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68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 txBox="1">
            <a:spLocks/>
          </p:cNvSpPr>
          <p:nvPr userDrawn="1"/>
        </p:nvSpPr>
        <p:spPr bwMode="auto">
          <a:xfrm>
            <a:off x="11353800" y="6678000"/>
            <a:ext cx="838125" cy="1800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D4D4D"/>
                </a:solidFill>
                <a:latin typeface="Arial Narrow" pitchFamily="34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fld id="{840733A4-9D99-4957-BA8A-101F78A09E1B}" type="slidenum">
              <a:rPr lang="de-DE" altLang="de-DE" sz="900"/>
              <a:pPr lvl="0" algn="ctr"/>
              <a:t>‹#›</a:t>
            </a:fld>
            <a:endParaRPr lang="de-DE" altLang="de-DE" sz="900" dirty="0"/>
          </a:p>
        </p:txBody>
      </p:sp>
    </p:spTree>
    <p:extLst>
      <p:ext uri="{BB962C8B-B14F-4D97-AF65-F5344CB8AC3E}">
        <p14:creationId xmlns:p14="http://schemas.microsoft.com/office/powerpoint/2010/main" val="399723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76" r:id="rId3"/>
    <p:sldLayoutId id="2147483662" r:id="rId4"/>
    <p:sldLayoutId id="2147483663" r:id="rId5"/>
    <p:sldLayoutId id="2147483664" r:id="rId6"/>
    <p:sldLayoutId id="2147483665" r:id="rId7"/>
    <p:sldLayoutId id="2147483703" r:id="rId8"/>
    <p:sldLayoutId id="2147483704" r:id="rId9"/>
    <p:sldLayoutId id="2147483699" r:id="rId10"/>
    <p:sldLayoutId id="2147483700" r:id="rId11"/>
    <p:sldLayoutId id="2147483666" r:id="rId12"/>
    <p:sldLayoutId id="2147483701" r:id="rId13"/>
    <p:sldLayoutId id="2147483702" r:id="rId14"/>
    <p:sldLayoutId id="2147483667" r:id="rId15"/>
    <p:sldLayoutId id="2147483668" r:id="rId16"/>
    <p:sldLayoutId id="2147483650" r:id="rId17"/>
    <p:sldLayoutId id="2147483655" r:id="rId18"/>
    <p:sldLayoutId id="2147483653" r:id="rId19"/>
    <p:sldLayoutId id="2147483669" r:id="rId20"/>
    <p:sldLayoutId id="2147483670" r:id="rId21"/>
    <p:sldLayoutId id="2147483698" r:id="rId22"/>
    <p:sldLayoutId id="2147483677" r:id="rId23"/>
    <p:sldLayoutId id="2147483671" r:id="rId24"/>
    <p:sldLayoutId id="2147483678" r:id="rId25"/>
    <p:sldLayoutId id="2147483672" r:id="rId26"/>
    <p:sldLayoutId id="2147483673" r:id="rId27"/>
    <p:sldLayoutId id="2147483675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5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3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4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archsecurity.de/index.cfm?pid=10700&amp;pk=428598&amp;type=article&amp;fk=343276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6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c-group.com/adoi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openxmlformats.org/officeDocument/2006/relationships/comments" Target="../comments/commen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c-group.com/kontak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4" Type="http://schemas.openxmlformats.org/officeDocument/2006/relationships/comments" Target="../comments/commen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9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95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0"/>
          <p:cNvSpPr>
            <a:spLocks noGrp="1"/>
          </p:cNvSpPr>
          <p:nvPr>
            <p:ph type="ctrTitle"/>
          </p:nvPr>
        </p:nvSpPr>
        <p:spPr>
          <a:xfrm>
            <a:off x="7122695" y="1534488"/>
            <a:ext cx="4585748" cy="1559719"/>
          </a:xfrm>
        </p:spPr>
        <p:txBody>
          <a:bodyPr>
            <a:normAutofit fontScale="90000"/>
          </a:bodyPr>
          <a:lstStyle/>
          <a:p>
            <a:r>
              <a:rPr lang="de-DE" dirty="0"/>
              <a:t>EAM Jetzt Starten</a:t>
            </a:r>
            <a:endParaRPr lang="en-GB" dirty="0"/>
          </a:p>
        </p:txBody>
      </p:sp>
      <p:sp>
        <p:nvSpPr>
          <p:cNvPr id="7" name="Untertitel 1"/>
          <p:cNvSpPr>
            <a:spLocks noGrp="1"/>
          </p:cNvSpPr>
          <p:nvPr>
            <p:ph type="subTitle" idx="1"/>
          </p:nvPr>
        </p:nvSpPr>
        <p:spPr>
          <a:xfrm>
            <a:off x="7122695" y="2281473"/>
            <a:ext cx="4585748" cy="1910281"/>
          </a:xfrm>
        </p:spPr>
        <p:txBody>
          <a:bodyPr>
            <a:normAutofit fontScale="92500" lnSpcReduction="10000"/>
          </a:bodyPr>
          <a:lstStyle/>
          <a:p>
            <a:r>
              <a:rPr lang="de-AT" dirty="0"/>
              <a:t>Erfolgsfaktoren zur erfolgreichen Implementierung von Unternehmensarchitektur-management in Ihrem Unternehmen</a:t>
            </a:r>
          </a:p>
        </p:txBody>
      </p:sp>
    </p:spTree>
    <p:extLst>
      <p:ext uri="{BB962C8B-B14F-4D97-AF65-F5344CB8AC3E}">
        <p14:creationId xmlns:p14="http://schemas.microsoft.com/office/powerpoint/2010/main" val="201640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Was ist EAM?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Wozu benötige ich EAM?</a:t>
            </a:r>
            <a:br>
              <a:rPr lang="de-AT" dirty="0"/>
            </a:br>
            <a:r>
              <a:rPr lang="de-AT" dirty="0"/>
              <a:t>Inwiefern hilft mir ein Verständnis der Unternehmensarchitektur?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Wie beginne ich meine EAM-Initiative?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Zusammenspiel EAM und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The Open Group Architecture Framework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e-A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Vorgehensmodell zur Beantwortung der initialen Fragestellungen</a:t>
            </a:r>
            <a:br>
              <a:rPr lang="de-AT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e-A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EAM mit ADOIT</a:t>
            </a:r>
          </a:p>
          <a:p>
            <a:endParaRPr lang="de-A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de-A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Zusammenfassung &amp; Generelle Empfehlungen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Weitere Szenarien in EAM</a:t>
            </a:r>
            <a:b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EAM-Checkliste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8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Enterprise </a:t>
            </a:r>
            <a:r>
              <a:rPr lang="de-AT" altLang="de-DE" dirty="0" err="1"/>
              <a:t>Architecture</a:t>
            </a:r>
            <a:r>
              <a:rPr lang="de-AT" altLang="de-DE" dirty="0"/>
              <a:t> Management – Eine Begriffsbestimmung</a:t>
            </a:r>
            <a:br>
              <a:rPr lang="de-AT" altLang="de-DE" dirty="0"/>
            </a:b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41ABF6F-BE1D-483D-98EE-3EFCB49FEBBE}"/>
              </a:ext>
            </a:extLst>
          </p:cNvPr>
          <p:cNvSpPr/>
          <p:nvPr/>
        </p:nvSpPr>
        <p:spPr>
          <a:xfrm>
            <a:off x="2064445" y="1344787"/>
            <a:ext cx="8063110" cy="1331504"/>
          </a:xfrm>
          <a:prstGeom prst="rect">
            <a:avLst/>
          </a:prstGeom>
          <a:solidFill>
            <a:srgbClr val="D6E9D8"/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33" dirty="0">
                <a:solidFill>
                  <a:schemeClr val="tx1"/>
                </a:solidFill>
              </a:rPr>
              <a:t>Enterprise Architecture Management (EAM) beschreibt die </a:t>
            </a:r>
            <a:r>
              <a:rPr lang="de-AT" sz="1633" b="1" dirty="0">
                <a:solidFill>
                  <a:schemeClr val="tx1"/>
                </a:solidFill>
              </a:rPr>
              <a:t>Zusammenhänge des Unternehmens </a:t>
            </a:r>
            <a:r>
              <a:rPr lang="de-AT" sz="1633" dirty="0">
                <a:solidFill>
                  <a:schemeClr val="tx1"/>
                </a:solidFill>
              </a:rPr>
              <a:t>bzw. ganzer Unternehmensnetzwerke sowie deren Weiterentwicklung. Dabei spielt die </a:t>
            </a:r>
            <a:r>
              <a:rPr lang="de-AT" sz="1633" b="1" dirty="0">
                <a:solidFill>
                  <a:schemeClr val="tx1"/>
                </a:solidFill>
              </a:rPr>
              <a:t>Erhebung, Abbildung und Analyse der elementaren Gestaltungsobjekte</a:t>
            </a:r>
            <a:r>
              <a:rPr lang="de-AT" sz="1633" dirty="0">
                <a:solidFill>
                  <a:schemeClr val="tx1"/>
                </a:solidFill>
              </a:rPr>
              <a:t> eines Unternehmens (z. B.: Ziele, Produkte, Fähigkeiten, Prozesse, Risiken, Anwendungen und Schnittstellen) eine wesentliche Rolle. </a:t>
            </a:r>
            <a:endParaRPr lang="de-DE" sz="1633" dirty="0">
              <a:solidFill>
                <a:schemeClr val="tx1"/>
              </a:solidFill>
            </a:endParaRPr>
          </a:p>
        </p:txBody>
      </p:sp>
      <p:pic>
        <p:nvPicPr>
          <p:cNvPr id="78" name="Grafik 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190" y="2829853"/>
            <a:ext cx="5355621" cy="359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3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Enterprise </a:t>
            </a:r>
            <a:r>
              <a:rPr lang="de-AT" altLang="de-DE" dirty="0" err="1"/>
              <a:t>Architecture</a:t>
            </a:r>
            <a:r>
              <a:rPr lang="de-AT" altLang="de-DE" dirty="0"/>
              <a:t> Management – Eine Begriffsbestimmung</a:t>
            </a:r>
            <a:br>
              <a:rPr lang="de-AT" altLang="de-DE" dirty="0"/>
            </a:br>
            <a:endParaRPr lang="de-AT" altLang="de-DE" dirty="0"/>
          </a:p>
        </p:txBody>
      </p:sp>
      <p:sp>
        <p:nvSpPr>
          <p:cNvPr id="37" name="Line 46"/>
          <p:cNvSpPr>
            <a:spLocks noChangeShapeType="1"/>
          </p:cNvSpPr>
          <p:nvPr/>
        </p:nvSpPr>
        <p:spPr bwMode="auto">
          <a:xfrm>
            <a:off x="7357308" y="2776029"/>
            <a:ext cx="2352713" cy="4320"/>
          </a:xfrm>
          <a:prstGeom prst="line">
            <a:avLst/>
          </a:prstGeom>
          <a:noFill/>
          <a:ln w="25400">
            <a:solidFill>
              <a:srgbClr val="009D3A"/>
            </a:solidFill>
            <a:round/>
            <a:headEnd type="none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629" tIns="42447" rIns="81629" bIns="42447"/>
          <a:lstStyle/>
          <a:p>
            <a:endParaRPr lang="de-AT" sz="1633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8" name="Oval 4"/>
          <p:cNvSpPr>
            <a:spLocks noChangeArrowheads="1"/>
          </p:cNvSpPr>
          <p:nvPr/>
        </p:nvSpPr>
        <p:spPr bwMode="auto">
          <a:xfrm>
            <a:off x="2435904" y="1600302"/>
            <a:ext cx="7026462" cy="1502145"/>
          </a:xfrm>
          <a:prstGeom prst="ellipse">
            <a:avLst/>
          </a:prstGeom>
          <a:solidFill>
            <a:srgbClr val="6FBC84"/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de-AT" sz="2086" b="1" dirty="0">
                <a:solidFill>
                  <a:prstClr val="white"/>
                </a:solidFill>
              </a:rPr>
              <a:t>Enterprise Architecture</a:t>
            </a:r>
          </a:p>
        </p:txBody>
      </p:sp>
      <p:sp>
        <p:nvSpPr>
          <p:cNvPr id="39" name="AutoShape 17"/>
          <p:cNvSpPr>
            <a:spLocks noChangeAspect="1" noChangeArrowheads="1"/>
          </p:cNvSpPr>
          <p:nvPr/>
        </p:nvSpPr>
        <p:spPr bwMode="auto">
          <a:xfrm rot="10800000">
            <a:off x="8085871" y="2349834"/>
            <a:ext cx="1470086" cy="1488804"/>
          </a:xfrm>
          <a:prstGeom prst="flowChartMerge">
            <a:avLst/>
          </a:prstGeom>
          <a:solidFill>
            <a:srgbClr val="D6E9D8"/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de-AT" sz="127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0" name="AutoShape 5"/>
          <p:cNvSpPr>
            <a:spLocks noChangeArrowheads="1"/>
          </p:cNvSpPr>
          <p:nvPr/>
        </p:nvSpPr>
        <p:spPr bwMode="auto">
          <a:xfrm rot="10800000">
            <a:off x="2050810" y="2057476"/>
            <a:ext cx="2140270" cy="2381577"/>
          </a:xfrm>
          <a:prstGeom prst="flowChartMerge">
            <a:avLst/>
          </a:prstGeom>
          <a:solidFill>
            <a:srgbClr val="D6E9D8"/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de-AT" sz="127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1" name="AutoShape 12"/>
          <p:cNvSpPr>
            <a:spLocks noChangeAspect="1" noChangeArrowheads="1"/>
          </p:cNvSpPr>
          <p:nvPr/>
        </p:nvSpPr>
        <p:spPr bwMode="auto">
          <a:xfrm rot="10800000">
            <a:off x="2587089" y="1992166"/>
            <a:ext cx="2476540" cy="2865884"/>
          </a:xfrm>
          <a:prstGeom prst="flowChartMerge">
            <a:avLst/>
          </a:prstGeom>
          <a:solidFill>
            <a:srgbClr val="D6E9D8"/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de-AT" sz="127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2" name="AutoShape 13"/>
          <p:cNvSpPr>
            <a:spLocks noChangeAspect="1" noChangeArrowheads="1"/>
          </p:cNvSpPr>
          <p:nvPr/>
        </p:nvSpPr>
        <p:spPr bwMode="auto">
          <a:xfrm rot="10800000">
            <a:off x="3831670" y="2449340"/>
            <a:ext cx="1029491" cy="942944"/>
          </a:xfrm>
          <a:prstGeom prst="flowChartMerge">
            <a:avLst/>
          </a:prstGeom>
          <a:solidFill>
            <a:srgbClr val="D6E9D8"/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de-AT" sz="127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3" name="AutoShape 14"/>
          <p:cNvSpPr>
            <a:spLocks noChangeAspect="1" noChangeArrowheads="1"/>
          </p:cNvSpPr>
          <p:nvPr/>
        </p:nvSpPr>
        <p:spPr bwMode="auto">
          <a:xfrm rot="10800000">
            <a:off x="3580585" y="2253409"/>
            <a:ext cx="2889776" cy="3022198"/>
          </a:xfrm>
          <a:prstGeom prst="flowChartMerge">
            <a:avLst/>
          </a:prstGeom>
          <a:solidFill>
            <a:srgbClr val="D6E9D8"/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de-AT" sz="127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4" name="AutoShape 15"/>
          <p:cNvSpPr>
            <a:spLocks noChangeAspect="1" noChangeArrowheads="1"/>
          </p:cNvSpPr>
          <p:nvPr/>
        </p:nvSpPr>
        <p:spPr bwMode="auto">
          <a:xfrm rot="10800000">
            <a:off x="4801576" y="2579961"/>
            <a:ext cx="1976912" cy="1772702"/>
          </a:xfrm>
          <a:prstGeom prst="flowChartMerge">
            <a:avLst/>
          </a:prstGeom>
          <a:solidFill>
            <a:srgbClr val="D6E9D8"/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de-AT" sz="127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5" name="AutoShape 18"/>
          <p:cNvSpPr>
            <a:spLocks noChangeAspect="1" noChangeArrowheads="1"/>
          </p:cNvSpPr>
          <p:nvPr/>
        </p:nvSpPr>
        <p:spPr bwMode="auto">
          <a:xfrm rot="10800000">
            <a:off x="6712255" y="2349834"/>
            <a:ext cx="927263" cy="938781"/>
          </a:xfrm>
          <a:prstGeom prst="flowChartMerge">
            <a:avLst/>
          </a:prstGeom>
          <a:solidFill>
            <a:srgbClr val="D6E9D8"/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de-AT" sz="127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6" name="AutoShape 16"/>
          <p:cNvSpPr>
            <a:spLocks noChangeAspect="1" noChangeArrowheads="1"/>
          </p:cNvSpPr>
          <p:nvPr/>
        </p:nvSpPr>
        <p:spPr bwMode="auto">
          <a:xfrm rot="10800000">
            <a:off x="6863439" y="2318719"/>
            <a:ext cx="1976912" cy="2033945"/>
          </a:xfrm>
          <a:prstGeom prst="flowChartMerge">
            <a:avLst/>
          </a:prstGeom>
          <a:solidFill>
            <a:srgbClr val="D6E9D8"/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de-AT" sz="127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8" name="AutoShape 19"/>
          <p:cNvSpPr>
            <a:spLocks noChangeAspect="1" noChangeArrowheads="1"/>
          </p:cNvSpPr>
          <p:nvPr/>
        </p:nvSpPr>
        <p:spPr bwMode="auto">
          <a:xfrm rot="10800000">
            <a:off x="5795072" y="2349834"/>
            <a:ext cx="1472965" cy="1491683"/>
          </a:xfrm>
          <a:prstGeom prst="flowChartMerge">
            <a:avLst/>
          </a:prstGeom>
          <a:solidFill>
            <a:srgbClr val="D6E9D8"/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de-AT" sz="127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9" name="Text Box 21"/>
          <p:cNvSpPr txBox="1">
            <a:spLocks noChangeArrowheads="1"/>
          </p:cNvSpPr>
          <p:nvPr/>
        </p:nvSpPr>
        <p:spPr bwMode="auto">
          <a:xfrm>
            <a:off x="2718950" y="4247135"/>
            <a:ext cx="1555037" cy="59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de-DE"/>
            </a:defPPr>
            <a:lvl1pPr algn="ctr">
              <a:defRPr b="0" spc="8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algn="l"/>
            <a:r>
              <a:rPr lang="de-AT" sz="1633" dirty="0">
                <a:solidFill>
                  <a:prstClr val="black">
                    <a:lumMod val="65000"/>
                    <a:lumOff val="35000"/>
                  </a:prstClr>
                </a:solidFill>
              </a:rPr>
              <a:t>Organisations-struktur</a:t>
            </a: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3756247" y="4865834"/>
            <a:ext cx="1222431" cy="34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lIns="93093" tIns="48409" rIns="93093" bIns="48409">
            <a:spAutoFit/>
          </a:bodyPr>
          <a:lstStyle>
            <a:lvl1pPr defTabSz="869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de-AT" sz="1633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Prozesse</a:t>
            </a:r>
          </a:p>
        </p:txBody>
      </p: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5058612" y="3753687"/>
            <a:ext cx="1494563" cy="6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lIns="93093" tIns="48409" rIns="93093" bIns="48409">
            <a:spAutoFit/>
          </a:bodyPr>
          <a:lstStyle>
            <a:lvl1pPr defTabSz="869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de-AT" sz="1633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Software</a:t>
            </a:r>
            <a:br>
              <a:rPr lang="de-AT" sz="1633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</a:br>
            <a:r>
              <a:rPr lang="de-AT" sz="1633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Komponenten</a:t>
            </a:r>
          </a:p>
        </p:txBody>
      </p:sp>
      <p:sp>
        <p:nvSpPr>
          <p:cNvPr id="52" name="Text Box 24"/>
          <p:cNvSpPr txBox="1">
            <a:spLocks noChangeArrowheads="1"/>
          </p:cNvSpPr>
          <p:nvPr/>
        </p:nvSpPr>
        <p:spPr bwMode="auto">
          <a:xfrm>
            <a:off x="5479501" y="3233901"/>
            <a:ext cx="2183954" cy="1192546"/>
          </a:xfrm>
          <a:prstGeom prst="flowChartMerg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wrap="square" lIns="93093" tIns="48409" rIns="93093" bIns="48409">
            <a:spAutoFit/>
          </a:bodyPr>
          <a:lstStyle>
            <a:lvl1pPr defTabSz="869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SzPct val="100000"/>
            </a:pPr>
            <a:r>
              <a:rPr lang="de-AT" sz="1633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Daten-</a:t>
            </a:r>
            <a:br>
              <a:rPr lang="de-AT" sz="1633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</a:br>
            <a:r>
              <a:rPr lang="de-AT" sz="1633" dirty="0" err="1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strukturen</a:t>
            </a:r>
            <a:endParaRPr lang="de-AT" sz="1633" dirty="0">
              <a:solidFill>
                <a:prstClr val="black">
                  <a:lumMod val="65000"/>
                  <a:lumOff val="35000"/>
                </a:prstClr>
              </a:solidFill>
              <a:latin typeface="+mj-lt"/>
            </a:endParaRPr>
          </a:p>
        </p:txBody>
      </p:sp>
      <p:sp>
        <p:nvSpPr>
          <p:cNvPr id="53" name="Text Box 25"/>
          <p:cNvSpPr txBox="1">
            <a:spLocks noChangeArrowheads="1"/>
          </p:cNvSpPr>
          <p:nvPr/>
        </p:nvSpPr>
        <p:spPr bwMode="auto">
          <a:xfrm>
            <a:off x="7171566" y="3695612"/>
            <a:ext cx="1399533" cy="6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lIns="93093" tIns="48409" rIns="93093" bIns="48409">
            <a:spAutoFit/>
          </a:bodyPr>
          <a:lstStyle>
            <a:lvl1pPr defTabSz="869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SzPct val="100000"/>
            </a:pPr>
            <a:r>
              <a:rPr lang="de-AT" sz="1633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Server und</a:t>
            </a:r>
            <a:br>
              <a:rPr lang="de-AT" sz="1633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</a:br>
            <a:r>
              <a:rPr lang="de-AT" sz="1633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Plattformen</a:t>
            </a:r>
          </a:p>
        </p:txBody>
      </p:sp>
      <p:sp>
        <p:nvSpPr>
          <p:cNvPr id="54" name="Line 27"/>
          <p:cNvSpPr>
            <a:spLocks noChangeShapeType="1"/>
          </p:cNvSpPr>
          <p:nvPr/>
        </p:nvSpPr>
        <p:spPr bwMode="auto">
          <a:xfrm>
            <a:off x="2786387" y="2852341"/>
            <a:ext cx="611935" cy="0"/>
          </a:xfrm>
          <a:prstGeom prst="line">
            <a:avLst/>
          </a:prstGeom>
          <a:solidFill>
            <a:srgbClr val="D6E9D8"/>
          </a:solidFill>
          <a:ln>
            <a:solidFill>
              <a:srgbClr val="009D3A"/>
            </a:solidFill>
            <a:prstDash val="sysDash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de-AT" sz="127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5" name="Line 28"/>
          <p:cNvSpPr>
            <a:spLocks noChangeShapeType="1"/>
          </p:cNvSpPr>
          <p:nvPr/>
        </p:nvSpPr>
        <p:spPr bwMode="auto">
          <a:xfrm>
            <a:off x="3338168" y="3106018"/>
            <a:ext cx="653034" cy="0"/>
          </a:xfrm>
          <a:prstGeom prst="line">
            <a:avLst/>
          </a:prstGeom>
          <a:solidFill>
            <a:srgbClr val="D6E9D8"/>
          </a:solidFill>
          <a:ln>
            <a:solidFill>
              <a:srgbClr val="009D3A"/>
            </a:solidFill>
            <a:prstDash val="sysDash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de-AT" sz="127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6" name="Line 29"/>
          <p:cNvSpPr>
            <a:spLocks noChangeShapeType="1"/>
          </p:cNvSpPr>
          <p:nvPr/>
        </p:nvSpPr>
        <p:spPr bwMode="auto">
          <a:xfrm>
            <a:off x="4615483" y="3141750"/>
            <a:ext cx="783641" cy="0"/>
          </a:xfrm>
          <a:prstGeom prst="line">
            <a:avLst/>
          </a:prstGeom>
          <a:solidFill>
            <a:srgbClr val="D6E9D8"/>
          </a:solidFill>
          <a:ln>
            <a:solidFill>
              <a:srgbClr val="009D3A"/>
            </a:solidFill>
            <a:prstDash val="sysDash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de-AT" sz="127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7" name="Line 30"/>
          <p:cNvSpPr>
            <a:spLocks noChangeShapeType="1"/>
          </p:cNvSpPr>
          <p:nvPr/>
        </p:nvSpPr>
        <p:spPr bwMode="auto">
          <a:xfrm>
            <a:off x="5573595" y="2998773"/>
            <a:ext cx="457124" cy="0"/>
          </a:xfrm>
          <a:prstGeom prst="line">
            <a:avLst/>
          </a:prstGeom>
          <a:solidFill>
            <a:srgbClr val="D6E9D8"/>
          </a:solidFill>
          <a:ln>
            <a:solidFill>
              <a:srgbClr val="009D3A"/>
            </a:solidFill>
            <a:prstDash val="sysDash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de-AT" sz="127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8" name="Line 31"/>
          <p:cNvSpPr>
            <a:spLocks noChangeShapeType="1"/>
          </p:cNvSpPr>
          <p:nvPr/>
        </p:nvSpPr>
        <p:spPr bwMode="auto">
          <a:xfrm>
            <a:off x="6193183" y="3091676"/>
            <a:ext cx="686808" cy="0"/>
          </a:xfrm>
          <a:prstGeom prst="line">
            <a:avLst/>
          </a:prstGeom>
          <a:solidFill>
            <a:srgbClr val="D6E9D8"/>
          </a:solidFill>
          <a:ln>
            <a:solidFill>
              <a:srgbClr val="009D3A"/>
            </a:solidFill>
            <a:prstDash val="sysDash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de-AT" sz="127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9" name="Line 32"/>
          <p:cNvSpPr>
            <a:spLocks noChangeShapeType="1"/>
          </p:cNvSpPr>
          <p:nvPr/>
        </p:nvSpPr>
        <p:spPr bwMode="auto">
          <a:xfrm>
            <a:off x="7437546" y="3233068"/>
            <a:ext cx="840872" cy="0"/>
          </a:xfrm>
          <a:prstGeom prst="line">
            <a:avLst/>
          </a:prstGeom>
          <a:solidFill>
            <a:srgbClr val="D6E9D8"/>
          </a:solidFill>
          <a:ln>
            <a:solidFill>
              <a:srgbClr val="009D3A"/>
            </a:solidFill>
            <a:prstDash val="sysDash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de-AT" sz="127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60" name="Line 45"/>
          <p:cNvSpPr>
            <a:spLocks noChangeShapeType="1"/>
          </p:cNvSpPr>
          <p:nvPr/>
        </p:nvSpPr>
        <p:spPr bwMode="auto">
          <a:xfrm>
            <a:off x="7357308" y="5300085"/>
            <a:ext cx="2287920" cy="8639"/>
          </a:xfrm>
          <a:prstGeom prst="line">
            <a:avLst/>
          </a:prstGeom>
          <a:noFill/>
          <a:ln w="25400">
            <a:solidFill>
              <a:srgbClr val="009D3A"/>
            </a:solidFill>
            <a:round/>
            <a:headEnd type="none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629" tIns="42447" rIns="81629" bIns="42447"/>
          <a:lstStyle/>
          <a:p>
            <a:endParaRPr lang="de-AT" sz="1633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61" name="Line 47"/>
          <p:cNvSpPr>
            <a:spLocks noChangeShapeType="1"/>
          </p:cNvSpPr>
          <p:nvPr/>
        </p:nvSpPr>
        <p:spPr bwMode="auto">
          <a:xfrm>
            <a:off x="9603472" y="2781788"/>
            <a:ext cx="0" cy="2518296"/>
          </a:xfrm>
          <a:prstGeom prst="line">
            <a:avLst/>
          </a:prstGeom>
          <a:noFill/>
          <a:ln w="25400">
            <a:solidFill>
              <a:srgbClr val="009D3A"/>
            </a:solidFill>
            <a:round/>
            <a:headEnd type="triangl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629" tIns="42447" rIns="81629" bIns="42447"/>
          <a:lstStyle/>
          <a:p>
            <a:endParaRPr lang="de-AT" sz="1633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62" name="Text Box 48"/>
          <p:cNvSpPr txBox="1">
            <a:spLocks noChangeArrowheads="1"/>
          </p:cNvSpPr>
          <p:nvPr/>
        </p:nvSpPr>
        <p:spPr bwMode="auto">
          <a:xfrm>
            <a:off x="8884040" y="4695348"/>
            <a:ext cx="1398272" cy="3490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wrap="none" lIns="93093" tIns="48409" rIns="93093" bIns="48409">
            <a:spAutoFit/>
          </a:bodyPr>
          <a:lstStyle>
            <a:lvl1pPr defTabSz="869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SzPct val="100000"/>
            </a:pPr>
            <a:r>
              <a:rPr lang="de-AT" sz="1633" dirty="0">
                <a:solidFill>
                  <a:prstClr val="black"/>
                </a:solidFill>
                <a:latin typeface="+mj-lt"/>
              </a:rPr>
              <a:t>Detailstrukturen</a:t>
            </a:r>
          </a:p>
        </p:txBody>
      </p:sp>
      <p:sp>
        <p:nvSpPr>
          <p:cNvPr id="63" name="Rectangle 49"/>
          <p:cNvSpPr txBox="1">
            <a:spLocks noChangeArrowheads="1"/>
          </p:cNvSpPr>
          <p:nvPr/>
        </p:nvSpPr>
        <p:spPr bwMode="auto">
          <a:xfrm>
            <a:off x="757578" y="6284817"/>
            <a:ext cx="3110684" cy="28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83" tIns="47291" rIns="94583" bIns="47291"/>
          <a:lstStyle>
            <a:lvl1pPr defTabSz="869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SzPct val="100000"/>
            </a:pP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Nach: Prof. Winter, Universität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St.Gallen</a:t>
            </a:r>
            <a:endParaRPr lang="de-AT" sz="1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64" name="Rectangle 49"/>
          <p:cNvSpPr txBox="1">
            <a:spLocks noChangeArrowheads="1"/>
          </p:cNvSpPr>
          <p:nvPr/>
        </p:nvSpPr>
        <p:spPr bwMode="auto">
          <a:xfrm>
            <a:off x="2582769" y="5567896"/>
            <a:ext cx="2332555" cy="75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83" tIns="47291" rIns="94583" bIns="47291"/>
          <a:lstStyle>
            <a:lvl1pPr defTabSz="869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SzPct val="100000"/>
            </a:pPr>
            <a:r>
              <a:rPr lang="de-AT" sz="1633" dirty="0">
                <a:solidFill>
                  <a:prstClr val="black"/>
                </a:solidFill>
                <a:latin typeface="+mj-lt"/>
              </a:rPr>
              <a:t>Typischer Inhalt von</a:t>
            </a:r>
            <a:br>
              <a:rPr lang="de-AT" sz="1633" dirty="0">
                <a:solidFill>
                  <a:prstClr val="black"/>
                </a:solidFill>
                <a:latin typeface="+mj-lt"/>
              </a:rPr>
            </a:br>
            <a:r>
              <a:rPr lang="de-AT" sz="1633" dirty="0">
                <a:solidFill>
                  <a:prstClr val="black"/>
                </a:solidFill>
                <a:latin typeface="+mj-lt"/>
              </a:rPr>
              <a:t>BPM-Werkzeugen</a:t>
            </a:r>
          </a:p>
        </p:txBody>
      </p:sp>
      <p:cxnSp>
        <p:nvCxnSpPr>
          <p:cNvPr id="65" name="Gerade Verbindung mit Pfeil 44"/>
          <p:cNvCxnSpPr>
            <a:cxnSpLocks noChangeShapeType="1"/>
            <a:stCxn id="64" idx="0"/>
          </p:cNvCxnSpPr>
          <p:nvPr/>
        </p:nvCxnSpPr>
        <p:spPr bwMode="auto">
          <a:xfrm flipV="1">
            <a:off x="3749047" y="5189216"/>
            <a:ext cx="302368" cy="378680"/>
          </a:xfrm>
          <a:prstGeom prst="straightConnector1">
            <a:avLst/>
          </a:prstGeom>
          <a:noFill/>
          <a:ln w="25400">
            <a:solidFill>
              <a:srgbClr val="009D3A"/>
            </a:solidFill>
            <a:round/>
            <a:headEnd type="non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Rectangle 49"/>
          <p:cNvSpPr txBox="1">
            <a:spLocks noChangeArrowheads="1"/>
          </p:cNvSpPr>
          <p:nvPr/>
        </p:nvSpPr>
        <p:spPr bwMode="auto">
          <a:xfrm>
            <a:off x="4850532" y="5523261"/>
            <a:ext cx="2138175" cy="56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83" tIns="47291" rIns="94583" bIns="47291"/>
          <a:lstStyle>
            <a:lvl1pPr defTabSz="869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99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SzPct val="100000"/>
            </a:pPr>
            <a:r>
              <a:rPr lang="de-AT" sz="1633" dirty="0">
                <a:solidFill>
                  <a:prstClr val="black"/>
                </a:solidFill>
                <a:latin typeface="+mj-lt"/>
              </a:rPr>
              <a:t>Typischer Inhalt von CMS/CMDB</a:t>
            </a:r>
          </a:p>
        </p:txBody>
      </p:sp>
      <p:cxnSp>
        <p:nvCxnSpPr>
          <p:cNvPr id="67" name="Gerade Verbindung mit Pfeil 44"/>
          <p:cNvCxnSpPr>
            <a:cxnSpLocks noChangeShapeType="1"/>
            <a:stCxn id="66" idx="0"/>
          </p:cNvCxnSpPr>
          <p:nvPr/>
        </p:nvCxnSpPr>
        <p:spPr bwMode="auto">
          <a:xfrm flipH="1" flipV="1">
            <a:off x="5750436" y="4452013"/>
            <a:ext cx="169183" cy="1071248"/>
          </a:xfrm>
          <a:prstGeom prst="straightConnector1">
            <a:avLst/>
          </a:prstGeom>
          <a:noFill/>
          <a:ln w="25400">
            <a:solidFill>
              <a:srgbClr val="009D3A"/>
            </a:solidFill>
            <a:round/>
            <a:headEnd type="non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" name="Gerade Verbindung mit Pfeil 44"/>
          <p:cNvCxnSpPr>
            <a:cxnSpLocks noChangeShapeType="1"/>
            <a:stCxn id="66" idx="0"/>
          </p:cNvCxnSpPr>
          <p:nvPr/>
        </p:nvCxnSpPr>
        <p:spPr bwMode="auto">
          <a:xfrm flipV="1">
            <a:off x="5919620" y="4401618"/>
            <a:ext cx="1198673" cy="1121642"/>
          </a:xfrm>
          <a:prstGeom prst="straightConnector1">
            <a:avLst/>
          </a:prstGeom>
          <a:noFill/>
          <a:ln w="25400">
            <a:solidFill>
              <a:srgbClr val="009D3A"/>
            </a:solidFill>
            <a:round/>
            <a:headEnd type="non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Text Box 20"/>
          <p:cNvSpPr txBox="1">
            <a:spLocks noChangeArrowheads="1"/>
          </p:cNvSpPr>
          <p:nvPr/>
        </p:nvSpPr>
        <p:spPr bwMode="auto">
          <a:xfrm>
            <a:off x="2361423" y="3559620"/>
            <a:ext cx="1222432" cy="59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de-DE"/>
            </a:defPPr>
            <a:lvl1pPr algn="ctr">
              <a:defRPr b="1" spc="8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algn="l"/>
            <a:r>
              <a:rPr lang="de-AT" sz="1633" b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Geschäfts-</a:t>
            </a:r>
            <a:br>
              <a:rPr lang="de-AT" sz="1633" b="0" dirty="0">
                <a:solidFill>
                  <a:prstClr val="black">
                    <a:lumMod val="65000"/>
                    <a:lumOff val="35000"/>
                  </a:prstClr>
                </a:solidFill>
              </a:rPr>
            </a:br>
            <a:r>
              <a:rPr lang="de-AT" sz="1633" b="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strategie</a:t>
            </a:r>
            <a:endParaRPr lang="de-AT" sz="1633" b="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39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Enterprise </a:t>
            </a:r>
            <a:r>
              <a:rPr lang="de-DE" altLang="de-DE" dirty="0" err="1"/>
              <a:t>Architecture</a:t>
            </a:r>
            <a:r>
              <a:rPr lang="de-DE" altLang="de-DE" dirty="0"/>
              <a:t> Management – </a:t>
            </a:r>
            <a:r>
              <a:rPr lang="de-DE" dirty="0"/>
              <a:t>Eine Analogie zur Städteplanung</a:t>
            </a:r>
            <a:br>
              <a:rPr lang="de-DE" dirty="0"/>
            </a:br>
            <a:endParaRPr lang="en-GB" altLang="de-DE" dirty="0"/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 rotWithShape="1">
          <a:blip r:embed="rId3" cstate="print"/>
          <a:srcRect l="51723" t="46823" r="33453" b="30399"/>
          <a:stretch/>
        </p:blipFill>
        <p:spPr bwMode="auto">
          <a:xfrm>
            <a:off x="4800136" y="2349165"/>
            <a:ext cx="2397349" cy="21756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616" y="2349165"/>
            <a:ext cx="2397348" cy="21756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Rechteck 6"/>
          <p:cNvSpPr/>
          <p:nvPr/>
        </p:nvSpPr>
        <p:spPr>
          <a:xfrm>
            <a:off x="2143616" y="1895612"/>
            <a:ext cx="2397348" cy="323966"/>
          </a:xfrm>
          <a:prstGeom prst="rect">
            <a:avLst/>
          </a:prstGeom>
          <a:solidFill>
            <a:srgbClr val="D6E9D8"/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DE" sz="1633" dirty="0">
                <a:solidFill>
                  <a:schemeClr val="tx1"/>
                </a:solidFill>
              </a:rPr>
              <a:t>Bebauungsplan</a:t>
            </a:r>
          </a:p>
        </p:txBody>
      </p:sp>
      <p:sp>
        <p:nvSpPr>
          <p:cNvPr id="8" name="Rechteck 7"/>
          <p:cNvSpPr/>
          <p:nvPr/>
        </p:nvSpPr>
        <p:spPr>
          <a:xfrm>
            <a:off x="4800136" y="1895612"/>
            <a:ext cx="2397349" cy="323966"/>
          </a:xfrm>
          <a:prstGeom prst="rect">
            <a:avLst/>
          </a:prstGeom>
          <a:solidFill>
            <a:srgbClr val="D6E9D8"/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DE" sz="1633" dirty="0">
                <a:solidFill>
                  <a:schemeClr val="tx1"/>
                </a:solidFill>
              </a:rPr>
              <a:t>Bauordnung</a:t>
            </a:r>
          </a:p>
        </p:txBody>
      </p:sp>
      <p:sp>
        <p:nvSpPr>
          <p:cNvPr id="9" name="Rechteck 8"/>
          <p:cNvSpPr/>
          <p:nvPr/>
        </p:nvSpPr>
        <p:spPr>
          <a:xfrm>
            <a:off x="7456658" y="1895612"/>
            <a:ext cx="2397348" cy="323966"/>
          </a:xfrm>
          <a:prstGeom prst="rect">
            <a:avLst/>
          </a:prstGeom>
          <a:solidFill>
            <a:srgbClr val="D6E9D8"/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DE" sz="1633" dirty="0">
                <a:solidFill>
                  <a:schemeClr val="tx1"/>
                </a:solidFill>
              </a:rPr>
              <a:t>Gebäudeplanung</a:t>
            </a:r>
          </a:p>
        </p:txBody>
      </p:sp>
      <p:sp>
        <p:nvSpPr>
          <p:cNvPr id="10" name="Rechteck 9"/>
          <p:cNvSpPr/>
          <p:nvPr/>
        </p:nvSpPr>
        <p:spPr>
          <a:xfrm>
            <a:off x="2143616" y="4747954"/>
            <a:ext cx="2397348" cy="583138"/>
          </a:xfrm>
          <a:prstGeom prst="rect">
            <a:avLst/>
          </a:prstGeom>
          <a:solidFill>
            <a:srgbClr val="D6E9D8"/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DE" sz="1633" dirty="0">
                <a:solidFill>
                  <a:schemeClr val="tx1"/>
                </a:solidFill>
              </a:rPr>
              <a:t>IT-Bebauungsplan</a:t>
            </a:r>
          </a:p>
        </p:txBody>
      </p:sp>
      <p:sp>
        <p:nvSpPr>
          <p:cNvPr id="11" name="Rechteck 10"/>
          <p:cNvSpPr/>
          <p:nvPr/>
        </p:nvSpPr>
        <p:spPr>
          <a:xfrm>
            <a:off x="4800136" y="4747954"/>
            <a:ext cx="2397349" cy="583138"/>
          </a:xfrm>
          <a:prstGeom prst="rect">
            <a:avLst/>
          </a:prstGeom>
          <a:solidFill>
            <a:srgbClr val="D6E9D8"/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DE" sz="1633" dirty="0">
                <a:solidFill>
                  <a:schemeClr val="tx1"/>
                </a:solidFill>
              </a:rPr>
              <a:t>Architekturprinzipien</a:t>
            </a:r>
          </a:p>
        </p:txBody>
      </p:sp>
      <p:sp>
        <p:nvSpPr>
          <p:cNvPr id="12" name="Rechteck 11"/>
          <p:cNvSpPr/>
          <p:nvPr/>
        </p:nvSpPr>
        <p:spPr>
          <a:xfrm>
            <a:off x="7456658" y="4747954"/>
            <a:ext cx="2462142" cy="583138"/>
          </a:xfrm>
          <a:prstGeom prst="rect">
            <a:avLst/>
          </a:prstGeom>
          <a:solidFill>
            <a:srgbClr val="D6E9D8"/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DE" sz="1633" dirty="0">
                <a:solidFill>
                  <a:schemeClr val="tx1"/>
                </a:solidFill>
              </a:rPr>
              <a:t>Softwarearchitektur</a:t>
            </a:r>
          </a:p>
        </p:txBody>
      </p:sp>
      <p:grpSp>
        <p:nvGrpSpPr>
          <p:cNvPr id="13" name="Gruppieren 18"/>
          <p:cNvGrpSpPr>
            <a:grpSpLocks/>
          </p:cNvGrpSpPr>
          <p:nvPr/>
        </p:nvGrpSpPr>
        <p:grpSpPr bwMode="auto">
          <a:xfrm>
            <a:off x="7456658" y="2349165"/>
            <a:ext cx="2397348" cy="2175611"/>
            <a:chOff x="6846898" y="2780499"/>
            <a:chExt cx="2643206" cy="2357454"/>
          </a:xfrm>
        </p:grpSpPr>
        <p:pic>
          <p:nvPicPr>
            <p:cNvPr id="14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 l="65929" t="45744" r="8551" b="21104"/>
            <a:stretch>
              <a:fillRect/>
            </a:stretch>
          </p:blipFill>
          <p:spPr bwMode="auto">
            <a:xfrm>
              <a:off x="6846898" y="2780499"/>
              <a:ext cx="2643206" cy="2357454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5" name="Rechteck 14"/>
            <p:cNvSpPr/>
            <p:nvPr/>
          </p:nvSpPr>
          <p:spPr>
            <a:xfrm>
              <a:off x="6846898" y="3779958"/>
              <a:ext cx="571504" cy="6440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633" dirty="0"/>
            </a:p>
          </p:txBody>
        </p:sp>
      </p:grpSp>
      <p:sp>
        <p:nvSpPr>
          <p:cNvPr id="16" name="Rechteck 15"/>
          <p:cNvSpPr/>
          <p:nvPr/>
        </p:nvSpPr>
        <p:spPr>
          <a:xfrm>
            <a:off x="2208409" y="3516882"/>
            <a:ext cx="971898" cy="842312"/>
          </a:xfrm>
          <a:prstGeom prst="rect">
            <a:avLst/>
          </a:prstGeom>
          <a:noFill/>
          <a:ln w="57150"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33" dirty="0"/>
          </a:p>
        </p:txBody>
      </p:sp>
      <p:grpSp>
        <p:nvGrpSpPr>
          <p:cNvPr id="17" name="Gruppieren 16"/>
          <p:cNvGrpSpPr/>
          <p:nvPr/>
        </p:nvGrpSpPr>
        <p:grpSpPr>
          <a:xfrm>
            <a:off x="7456658" y="1895613"/>
            <a:ext cx="2462142" cy="3435479"/>
            <a:chOff x="6846888" y="2279650"/>
            <a:chExt cx="2714625" cy="3787775"/>
          </a:xfrm>
        </p:grpSpPr>
        <p:cxnSp>
          <p:nvCxnSpPr>
            <p:cNvPr id="18" name="Gerade Verbindung 17"/>
            <p:cNvCxnSpPr/>
            <p:nvPr/>
          </p:nvCxnSpPr>
          <p:spPr>
            <a:xfrm>
              <a:off x="6846888" y="2279650"/>
              <a:ext cx="2714625" cy="3787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flipV="1">
              <a:off x="6846888" y="2279650"/>
              <a:ext cx="2643187" cy="3754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303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Warum benötigt man ein Verständnis von Architektur?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AT" b="1" dirty="0" err="1"/>
              <a:t>Winchester</a:t>
            </a:r>
            <a:r>
              <a:rPr lang="de-AT" b="1" dirty="0"/>
              <a:t> Mystery House</a:t>
            </a:r>
          </a:p>
          <a:p>
            <a:endParaRPr lang="de-AT" dirty="0"/>
          </a:p>
        </p:txBody>
      </p:sp>
      <p:pic>
        <p:nvPicPr>
          <p:cNvPr id="6" name="Picture 4" descr="http://i2.wp.com/99percentinvisible.org/wp-content/uploads/2015/04/Winchester_Mystery_House_San_Jose_CA_C31107.jpg?resize=959%2C5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280" y="1774253"/>
            <a:ext cx="8284890" cy="443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 bwMode="auto">
          <a:xfrm>
            <a:off x="1796962" y="6221036"/>
            <a:ext cx="6950942" cy="25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de-DE" sz="1088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Quelle: http://i2.wp.com/99percentinvisible.org/wp-content/uploads/2015/04/Winchester_Mystery_House_San_Jose_CA_C31107.jpg</a:t>
            </a:r>
          </a:p>
        </p:txBody>
      </p:sp>
    </p:spTree>
    <p:extLst>
      <p:ext uri="{BB962C8B-B14F-4D97-AF65-F5344CB8AC3E}">
        <p14:creationId xmlns:p14="http://schemas.microsoft.com/office/powerpoint/2010/main" val="85813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Warum benötigt man ein Verständnis von Architektur?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AT" b="1" dirty="0" err="1"/>
              <a:t>Winchester</a:t>
            </a:r>
            <a:r>
              <a:rPr lang="de-AT" b="1" dirty="0"/>
              <a:t> Mystery House</a:t>
            </a:r>
          </a:p>
        </p:txBody>
      </p:sp>
      <p:sp>
        <p:nvSpPr>
          <p:cNvPr id="6" name="Textfeld 5"/>
          <p:cNvSpPr txBox="1"/>
          <p:nvPr/>
        </p:nvSpPr>
        <p:spPr bwMode="auto">
          <a:xfrm>
            <a:off x="1931540" y="6444350"/>
            <a:ext cx="6151885" cy="25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de-DE" sz="1088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Quelle: http://stargazermercantile.com/wp-content/uploads/2013/03/winchester-across.png</a:t>
            </a:r>
          </a:p>
        </p:txBody>
      </p:sp>
      <p:pic>
        <p:nvPicPr>
          <p:cNvPr id="7" name="Picture 6" descr="http://stargazermercantile.com/wp-content/uploads/2013/03/winchester-acro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847" y="1747219"/>
            <a:ext cx="7699628" cy="46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7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9" y="1358028"/>
            <a:ext cx="7502781" cy="505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Wozu brauche ich EAM?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0294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Was ist EAM?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Wozu benötige ich EAM?</a:t>
            </a:r>
            <a:br>
              <a:rPr lang="de-AT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e-A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Inwiefern hilft mir ein Verständnis der Unternehmensarchitektur?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Wie beginne ich meine EAM-Initiative?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AT" dirty="0"/>
              <a:t>Zusammenspiel EAM und The Open Group </a:t>
            </a:r>
            <a:r>
              <a:rPr lang="de-AT" dirty="0" err="1"/>
              <a:t>Architecture</a:t>
            </a:r>
            <a:r>
              <a:rPr lang="de-AT" dirty="0"/>
              <a:t> Framework</a:t>
            </a:r>
            <a:br>
              <a:rPr lang="de-AT" dirty="0"/>
            </a:br>
            <a:r>
              <a:rPr lang="de-AT" dirty="0"/>
              <a:t>Vorgehensmodell zur Beantwortung der initialen Fragestellungen</a:t>
            </a:r>
            <a:br>
              <a:rPr lang="de-AT" dirty="0"/>
            </a:br>
            <a:r>
              <a:rPr lang="de-AT" dirty="0"/>
              <a:t>EAM mit ADOIT</a:t>
            </a:r>
          </a:p>
          <a:p>
            <a:endParaRPr lang="de-AT" dirty="0"/>
          </a:p>
          <a:p>
            <a:endParaRPr lang="de-AT" dirty="0"/>
          </a:p>
          <a:p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Zusammenfassung &amp; Generelle Empfehlungen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Weitere Szenarien in EAM</a:t>
            </a:r>
            <a:b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EAM-Checkliste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1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Rolle des IT-Architekten</a:t>
            </a:r>
          </a:p>
        </p:txBody>
      </p:sp>
      <p:sp>
        <p:nvSpPr>
          <p:cNvPr id="6" name="Abgerundete rechteckige Legende 15"/>
          <p:cNvSpPr/>
          <p:nvPr/>
        </p:nvSpPr>
        <p:spPr>
          <a:xfrm>
            <a:off x="8684773" y="4790125"/>
            <a:ext cx="2677736" cy="849038"/>
          </a:xfrm>
          <a:prstGeom prst="wedgeRoundRectCallout">
            <a:avLst>
              <a:gd name="adj1" fmla="val 45843"/>
              <a:gd name="adj2" fmla="val 101014"/>
              <a:gd name="adj3" fmla="val 16667"/>
            </a:avLst>
          </a:prstGeom>
          <a:solidFill>
            <a:srgbClr val="009D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CH" sz="1633" dirty="0">
                <a:solidFill>
                  <a:schemeClr val="bg1"/>
                </a:solidFill>
              </a:rPr>
              <a:t>Wie bewertet das Architekturmanagement diese Anforderung?</a:t>
            </a:r>
          </a:p>
        </p:txBody>
      </p:sp>
      <p:sp>
        <p:nvSpPr>
          <p:cNvPr id="7" name="Abgerundete rechteckige Legende 16"/>
          <p:cNvSpPr/>
          <p:nvPr/>
        </p:nvSpPr>
        <p:spPr>
          <a:xfrm>
            <a:off x="7607903" y="1508945"/>
            <a:ext cx="3265528" cy="849038"/>
          </a:xfrm>
          <a:prstGeom prst="wedgeRoundRectCallout">
            <a:avLst>
              <a:gd name="adj1" fmla="val 40820"/>
              <a:gd name="adj2" fmla="val 134750"/>
              <a:gd name="adj3" fmla="val 16667"/>
            </a:avLst>
          </a:prstGeom>
          <a:solidFill>
            <a:srgbClr val="009D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CH" sz="1633" dirty="0">
                <a:solidFill>
                  <a:schemeClr val="bg1"/>
                </a:solidFill>
              </a:rPr>
              <a:t>Welche Anwendungen sind von einem I-Explorer-Upgrade betroffen?</a:t>
            </a:r>
          </a:p>
        </p:txBody>
      </p:sp>
      <p:sp>
        <p:nvSpPr>
          <p:cNvPr id="8" name="Abgerundete rechteckige Legende 17"/>
          <p:cNvSpPr/>
          <p:nvPr/>
        </p:nvSpPr>
        <p:spPr>
          <a:xfrm>
            <a:off x="5384840" y="2546110"/>
            <a:ext cx="2547115" cy="653106"/>
          </a:xfrm>
          <a:prstGeom prst="wedgeRoundRectCallout">
            <a:avLst>
              <a:gd name="adj1" fmla="val -50515"/>
              <a:gd name="adj2" fmla="val 92874"/>
              <a:gd name="adj3" fmla="val 16667"/>
            </a:avLst>
          </a:prstGeom>
          <a:solidFill>
            <a:srgbClr val="009D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CH" sz="1633" dirty="0">
                <a:solidFill>
                  <a:schemeClr val="bg1"/>
                </a:solidFill>
              </a:rPr>
              <a:t>Passt diese Anwendung in unsere Architektur?</a:t>
            </a:r>
          </a:p>
        </p:txBody>
      </p:sp>
      <p:sp>
        <p:nvSpPr>
          <p:cNvPr id="9" name="Abgerundete rechteckige Legende 18"/>
          <p:cNvSpPr/>
          <p:nvPr/>
        </p:nvSpPr>
        <p:spPr>
          <a:xfrm>
            <a:off x="7405762" y="3403952"/>
            <a:ext cx="2677736" cy="914349"/>
          </a:xfrm>
          <a:prstGeom prst="wedgeRoundRectCallout">
            <a:avLst>
              <a:gd name="adj1" fmla="val -50515"/>
              <a:gd name="adj2" fmla="val 92874"/>
              <a:gd name="adj3" fmla="val 16667"/>
            </a:avLst>
          </a:prstGeom>
          <a:solidFill>
            <a:srgbClr val="009D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CH" sz="1633" dirty="0">
                <a:solidFill>
                  <a:schemeClr val="bg1"/>
                </a:solidFill>
              </a:rPr>
              <a:t>Ist dieses System / diese Änderung «architektur-konform»?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88" y="1773837"/>
            <a:ext cx="3551177" cy="399507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hteck 10"/>
          <p:cNvSpPr/>
          <p:nvPr/>
        </p:nvSpPr>
        <p:spPr>
          <a:xfrm>
            <a:off x="839788" y="1358433"/>
            <a:ext cx="3004289" cy="457174"/>
          </a:xfrm>
          <a:prstGeom prst="rect">
            <a:avLst/>
          </a:prstGeom>
          <a:solidFill>
            <a:srgbClr val="009D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CH" sz="1633" dirty="0">
                <a:solidFill>
                  <a:schemeClr val="bg1"/>
                </a:solidFill>
              </a:rPr>
              <a:t>Beispielhafte Stellenausschreibung</a:t>
            </a:r>
          </a:p>
        </p:txBody>
      </p:sp>
      <p:sp>
        <p:nvSpPr>
          <p:cNvPr id="12" name="Abgerundete rechteckige Legende 21"/>
          <p:cNvSpPr/>
          <p:nvPr/>
        </p:nvSpPr>
        <p:spPr>
          <a:xfrm>
            <a:off x="5580772" y="4990704"/>
            <a:ext cx="2351183" cy="587796"/>
          </a:xfrm>
          <a:prstGeom prst="wedgeRoundRectCallout">
            <a:avLst>
              <a:gd name="adj1" fmla="val -39760"/>
              <a:gd name="adj2" fmla="val 89256"/>
              <a:gd name="adj3" fmla="val 16667"/>
            </a:avLst>
          </a:prstGeom>
          <a:solidFill>
            <a:srgbClr val="009D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CH" sz="1633" dirty="0">
                <a:solidFill>
                  <a:schemeClr val="bg1"/>
                </a:solidFill>
              </a:rPr>
              <a:t>Welche Schnittstellen existieren?</a:t>
            </a:r>
          </a:p>
        </p:txBody>
      </p:sp>
    </p:spTree>
    <p:extLst>
      <p:ext uri="{BB962C8B-B14F-4D97-AF65-F5344CB8AC3E}">
        <p14:creationId xmlns:p14="http://schemas.microsoft.com/office/powerpoint/2010/main" val="22396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EAM Jetzt Starten</a:t>
            </a:r>
            <a:endParaRPr lang="en-GB" dirty="0"/>
          </a:p>
        </p:txBody>
      </p:sp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7122695" y="2281473"/>
            <a:ext cx="4585748" cy="1910281"/>
          </a:xfrm>
        </p:spPr>
        <p:txBody>
          <a:bodyPr>
            <a:normAutofit fontScale="92500" lnSpcReduction="10000"/>
          </a:bodyPr>
          <a:lstStyle/>
          <a:p>
            <a:r>
              <a:rPr lang="de-AT" dirty="0"/>
              <a:t>Erfolgsfaktoren zur erfolgreichen Implementierung von Unternehmensarchitektur-management in Ihrem Unternehmen</a:t>
            </a:r>
          </a:p>
        </p:txBody>
      </p:sp>
    </p:spTree>
    <p:extLst>
      <p:ext uri="{BB962C8B-B14F-4D97-AF65-F5344CB8AC3E}">
        <p14:creationId xmlns:p14="http://schemas.microsoft.com/office/powerpoint/2010/main" val="315064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Zusammenspiel EAM und</a:t>
            </a:r>
            <a:r>
              <a:rPr lang="en-US"/>
              <a:t> Open Group Architecture Framework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864" y="1460531"/>
            <a:ext cx="4295358" cy="5056899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779296" y="1309365"/>
            <a:ext cx="2186795" cy="2266593"/>
          </a:xfrm>
          <a:prstGeom prst="rect">
            <a:avLst/>
          </a:prstGeom>
          <a:solidFill>
            <a:srgbClr val="D6E9D8">
              <a:alpha val="40000"/>
            </a:srgbClr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AT" sz="1633" b="1" dirty="0">
                <a:solidFill>
                  <a:srgbClr val="009D3A"/>
                </a:solidFill>
              </a:rPr>
              <a:t>Start der EAM Initiative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49790" y="5762918"/>
            <a:ext cx="2562006" cy="94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17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4897314" y="1861502"/>
            <a:ext cx="2397348" cy="923778"/>
          </a:xfrm>
          <a:prstGeom prst="rect">
            <a:avLst/>
          </a:prstGeom>
          <a:solidFill>
            <a:srgbClr val="D6E9D8"/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DE" sz="1814" dirty="0">
                <a:solidFill>
                  <a:schemeClr val="tx1"/>
                </a:solidFill>
              </a:rPr>
              <a:t>Wie </a:t>
            </a:r>
            <a:r>
              <a:rPr lang="de-DE" sz="1814" b="1" dirty="0">
                <a:solidFill>
                  <a:schemeClr val="tx1"/>
                </a:solidFill>
              </a:rPr>
              <a:t>steuere</a:t>
            </a:r>
            <a:r>
              <a:rPr lang="de-DE" sz="1814" dirty="0">
                <a:solidFill>
                  <a:schemeClr val="tx1"/>
                </a:solidFill>
              </a:rPr>
              <a:t> ich meine Architektur?</a:t>
            </a:r>
          </a:p>
        </p:txBody>
      </p:sp>
      <p:sp>
        <p:nvSpPr>
          <p:cNvPr id="8" name="Rechteck 7"/>
          <p:cNvSpPr/>
          <p:nvPr/>
        </p:nvSpPr>
        <p:spPr>
          <a:xfrm>
            <a:off x="2261777" y="1861502"/>
            <a:ext cx="2397349" cy="923778"/>
          </a:xfrm>
          <a:prstGeom prst="rect">
            <a:avLst/>
          </a:prstGeom>
          <a:solidFill>
            <a:srgbClr val="D6E9D8"/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DE" sz="1814" dirty="0">
                <a:solidFill>
                  <a:schemeClr val="tx1"/>
                </a:solidFill>
              </a:rPr>
              <a:t>Wie </a:t>
            </a:r>
            <a:r>
              <a:rPr lang="de-DE" sz="1814" b="1" dirty="0">
                <a:solidFill>
                  <a:schemeClr val="tx1"/>
                </a:solidFill>
              </a:rPr>
              <a:t>verwalte</a:t>
            </a:r>
            <a:r>
              <a:rPr lang="de-DE" sz="1814" dirty="0">
                <a:solidFill>
                  <a:schemeClr val="tx1"/>
                </a:solidFill>
              </a:rPr>
              <a:t> ich meine Architektur-Informationen?</a:t>
            </a:r>
          </a:p>
        </p:txBody>
      </p:sp>
      <p:sp>
        <p:nvSpPr>
          <p:cNvPr id="9" name="Rechteck 8"/>
          <p:cNvSpPr/>
          <p:nvPr/>
        </p:nvSpPr>
        <p:spPr>
          <a:xfrm>
            <a:off x="7532874" y="1859382"/>
            <a:ext cx="2481873" cy="925897"/>
          </a:xfrm>
          <a:prstGeom prst="rect">
            <a:avLst/>
          </a:prstGeom>
          <a:solidFill>
            <a:srgbClr val="D6E9D8"/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DE" sz="1814" dirty="0">
                <a:solidFill>
                  <a:schemeClr val="tx1"/>
                </a:solidFill>
              </a:rPr>
              <a:t>Wie </a:t>
            </a:r>
            <a:r>
              <a:rPr lang="de-DE" sz="1814" b="1" dirty="0">
                <a:solidFill>
                  <a:schemeClr val="tx1"/>
                </a:solidFill>
              </a:rPr>
              <a:t>positioniere</a:t>
            </a:r>
            <a:r>
              <a:rPr lang="de-DE" sz="1814" dirty="0">
                <a:solidFill>
                  <a:schemeClr val="tx1"/>
                </a:solidFill>
              </a:rPr>
              <a:t> ich die EA-Funktion im Unternehmen?</a:t>
            </a:r>
          </a:p>
        </p:txBody>
      </p:sp>
      <p:grpSp>
        <p:nvGrpSpPr>
          <p:cNvPr id="23" name="Gruppieren 22"/>
          <p:cNvGrpSpPr/>
          <p:nvPr/>
        </p:nvGrpSpPr>
        <p:grpSpPr>
          <a:xfrm>
            <a:off x="2261777" y="2777691"/>
            <a:ext cx="7752970" cy="3198495"/>
            <a:chOff x="1119292" y="3062532"/>
            <a:chExt cx="8548008" cy="3526489"/>
          </a:xfrm>
        </p:grpSpPr>
        <p:sp>
          <p:nvSpPr>
            <p:cNvPr id="22" name="Rechteck 21"/>
            <p:cNvSpPr/>
            <p:nvPr/>
          </p:nvSpPr>
          <p:spPr>
            <a:xfrm>
              <a:off x="4025093" y="3062532"/>
              <a:ext cx="2643187" cy="2798865"/>
            </a:xfrm>
            <a:prstGeom prst="rect">
              <a:avLst/>
            </a:prstGeom>
            <a:noFill/>
            <a:ln>
              <a:solidFill>
                <a:srgbClr val="009D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 sz="1633" dirty="0">
                <a:solidFill>
                  <a:schemeClr val="tx1"/>
                </a:solidFill>
              </a:endParaRPr>
            </a:p>
          </p:txBody>
        </p:sp>
        <p:sp>
          <p:nvSpPr>
            <p:cNvPr id="21" name="Rechteck 20"/>
            <p:cNvSpPr/>
            <p:nvPr/>
          </p:nvSpPr>
          <p:spPr>
            <a:xfrm>
              <a:off x="1119292" y="3062533"/>
              <a:ext cx="2643188" cy="2808390"/>
            </a:xfrm>
            <a:prstGeom prst="rect">
              <a:avLst/>
            </a:prstGeom>
            <a:noFill/>
            <a:ln>
              <a:solidFill>
                <a:srgbClr val="009D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 sz="1633" dirty="0">
                <a:solidFill>
                  <a:schemeClr val="tx1"/>
                </a:solidFill>
              </a:endParaRPr>
            </a:p>
          </p:txBody>
        </p:sp>
        <p:sp>
          <p:nvSpPr>
            <p:cNvPr id="20" name="Rechteck 19"/>
            <p:cNvSpPr/>
            <p:nvPr/>
          </p:nvSpPr>
          <p:spPr>
            <a:xfrm>
              <a:off x="6930920" y="3062532"/>
              <a:ext cx="2736380" cy="2803237"/>
            </a:xfrm>
            <a:prstGeom prst="rect">
              <a:avLst/>
            </a:prstGeom>
            <a:noFill/>
            <a:ln>
              <a:solidFill>
                <a:srgbClr val="009D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 sz="1633" dirty="0">
                <a:solidFill>
                  <a:schemeClr val="tx1"/>
                </a:solidFill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4026133" y="5858549"/>
              <a:ext cx="2643187" cy="730472"/>
            </a:xfrm>
            <a:prstGeom prst="rect">
              <a:avLst/>
            </a:prstGeom>
            <a:solidFill>
              <a:srgbClr val="D6E9D8"/>
            </a:solidFill>
            <a:ln>
              <a:solidFill>
                <a:srgbClr val="009D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de-DE" sz="1814" dirty="0">
                  <a:solidFill>
                    <a:schemeClr val="tx1"/>
                  </a:solidFill>
                </a:rPr>
                <a:t>Architekturprinzipien</a:t>
              </a:r>
            </a:p>
          </p:txBody>
        </p:sp>
        <p:sp>
          <p:nvSpPr>
            <p:cNvPr id="11" name="Rechteck 10"/>
            <p:cNvSpPr/>
            <p:nvPr/>
          </p:nvSpPr>
          <p:spPr>
            <a:xfrm>
              <a:off x="1119292" y="5858549"/>
              <a:ext cx="2643188" cy="730472"/>
            </a:xfrm>
            <a:prstGeom prst="rect">
              <a:avLst/>
            </a:prstGeom>
            <a:solidFill>
              <a:srgbClr val="D6E9D8"/>
            </a:solidFill>
            <a:ln>
              <a:solidFill>
                <a:srgbClr val="009D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de-DE" sz="1814" dirty="0">
                  <a:solidFill>
                    <a:schemeClr val="tx1"/>
                  </a:solidFill>
                </a:rPr>
                <a:t>Architektur Repository</a:t>
              </a:r>
            </a:p>
          </p:txBody>
        </p:sp>
        <p:sp>
          <p:nvSpPr>
            <p:cNvPr id="12" name="Rechteck 11"/>
            <p:cNvSpPr/>
            <p:nvPr/>
          </p:nvSpPr>
          <p:spPr>
            <a:xfrm>
              <a:off x="6930920" y="5858549"/>
              <a:ext cx="2736380" cy="730472"/>
            </a:xfrm>
            <a:prstGeom prst="rect">
              <a:avLst/>
            </a:prstGeom>
            <a:solidFill>
              <a:srgbClr val="D6E9D8"/>
            </a:solidFill>
            <a:ln>
              <a:solidFill>
                <a:srgbClr val="009D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de-DE" sz="1814" dirty="0">
                  <a:solidFill>
                    <a:schemeClr val="tx1"/>
                  </a:solidFill>
                </a:rPr>
                <a:t>Prozesse und Verantwortlichkeiten</a:t>
              </a: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149" y="3422582"/>
              <a:ext cx="2464302" cy="2120632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 descr="http://images.clipartpanda.com/process-clipart-business-process-clipart-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1020" y="3315705"/>
              <a:ext cx="1296180" cy="2371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910" y="3278562"/>
              <a:ext cx="2009790" cy="2445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0" name="Pfeil nach unten 29"/>
          <p:cNvSpPr/>
          <p:nvPr/>
        </p:nvSpPr>
        <p:spPr bwMode="auto">
          <a:xfrm rot="16200000">
            <a:off x="7144195" y="5450491"/>
            <a:ext cx="515071" cy="390836"/>
          </a:xfrm>
          <a:prstGeom prst="downArrow">
            <a:avLst/>
          </a:prstGeom>
          <a:solidFill>
            <a:srgbClr val="6FBC84"/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de-DE" sz="2086" b="1" dirty="0"/>
          </a:p>
        </p:txBody>
      </p:sp>
      <p:sp>
        <p:nvSpPr>
          <p:cNvPr id="31" name="Pfeil nach unten 30"/>
          <p:cNvSpPr/>
          <p:nvPr/>
        </p:nvSpPr>
        <p:spPr bwMode="auto">
          <a:xfrm rot="5400000">
            <a:off x="4532734" y="5457919"/>
            <a:ext cx="515071" cy="390836"/>
          </a:xfrm>
          <a:prstGeom prst="downArrow">
            <a:avLst/>
          </a:prstGeom>
          <a:solidFill>
            <a:srgbClr val="6FBC84"/>
          </a:solidFill>
          <a:ln>
            <a:solidFill>
              <a:srgbClr val="009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de-DE" sz="2086" b="1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Zentrale Entscheidungen für die Umsetzung von Architekturmanagement</a:t>
            </a:r>
            <a:br>
              <a:rPr lang="de-DE" dirty="0"/>
            </a:b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0084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Vorgehensmodell zur Beantwortung der initialen Fragestellungen</a:t>
            </a:r>
          </a:p>
        </p:txBody>
      </p:sp>
      <p:sp>
        <p:nvSpPr>
          <p:cNvPr id="6" name="Eingekerbter Richtungspfeil 1"/>
          <p:cNvSpPr/>
          <p:nvPr/>
        </p:nvSpPr>
        <p:spPr>
          <a:xfrm>
            <a:off x="1458816" y="2906501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/>
          </a:solidFill>
          <a:ln>
            <a:solidFill>
              <a:srgbClr val="6FBC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tx1"/>
                </a:solidFill>
              </a:rPr>
              <a:t>Geltungsbereich der EAM- Initiative festlegen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Eingekerbter Richtungspfeil 23"/>
          <p:cNvSpPr/>
          <p:nvPr/>
        </p:nvSpPr>
        <p:spPr>
          <a:xfrm>
            <a:off x="3222252" y="2905144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/>
          </a:solidFill>
          <a:ln>
            <a:solidFill>
              <a:srgbClr val="6FBC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tx1"/>
                </a:solidFill>
              </a:rPr>
              <a:t>Stakeholder-analyse / Interviews durchführen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Eingekerbter Richtungspfeil 24"/>
          <p:cNvSpPr/>
          <p:nvPr/>
        </p:nvSpPr>
        <p:spPr>
          <a:xfrm>
            <a:off x="4985688" y="2905144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/>
          </a:solidFill>
          <a:ln>
            <a:solidFill>
              <a:srgbClr val="6FBC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tx1"/>
                </a:solidFill>
              </a:rPr>
              <a:t>Architektur-prinzipien ableiten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9" name="Eingekerbter Richtungspfeil 25"/>
          <p:cNvSpPr/>
          <p:nvPr/>
        </p:nvSpPr>
        <p:spPr>
          <a:xfrm>
            <a:off x="6814437" y="2188064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/>
          </a:solidFill>
          <a:ln>
            <a:solidFill>
              <a:srgbClr val="6FBC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tx1"/>
                </a:solidFill>
              </a:rPr>
              <a:t>Prozesse, Rollen und Verantwort-lichkeiten definieren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0" name="Eingekerbter Richtungspfeil 26"/>
          <p:cNvSpPr/>
          <p:nvPr/>
        </p:nvSpPr>
        <p:spPr>
          <a:xfrm>
            <a:off x="8577873" y="2188064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/>
          </a:solidFill>
          <a:ln>
            <a:solidFill>
              <a:srgbClr val="6FBC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tx1"/>
                </a:solidFill>
              </a:rPr>
              <a:t>Ergebnistypen (Deliverables) von EAM definieren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1" name="Eingekerbter Richtungspfeil 27"/>
          <p:cNvSpPr/>
          <p:nvPr/>
        </p:nvSpPr>
        <p:spPr>
          <a:xfrm>
            <a:off x="6814437" y="3624937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/>
          </a:solidFill>
          <a:ln>
            <a:solidFill>
              <a:srgbClr val="6FBC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tx1"/>
                </a:solidFill>
              </a:rPr>
              <a:t>Beschreibungs-modell festlegen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" name="Eingekerbter Richtungspfeil 28"/>
          <p:cNvSpPr/>
          <p:nvPr/>
        </p:nvSpPr>
        <p:spPr>
          <a:xfrm>
            <a:off x="8577873" y="3624937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/>
          </a:solidFill>
          <a:ln>
            <a:solidFill>
              <a:srgbClr val="6FBC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tx1"/>
                </a:solidFill>
              </a:rPr>
              <a:t>Patterns zur Beschreibung der Architektur entwickeln</a:t>
            </a:r>
            <a:endParaRPr lang="en-GB" sz="1600" dirty="0">
              <a:solidFill>
                <a:schemeClr val="tx1"/>
              </a:solidFill>
            </a:endParaRPr>
          </a:p>
        </p:txBody>
      </p:sp>
      <p:cxnSp>
        <p:nvCxnSpPr>
          <p:cNvPr id="13" name="Gewinkelte Verbindung 13"/>
          <p:cNvCxnSpPr>
            <a:stCxn id="10" idx="2"/>
            <a:endCxn id="11" idx="0"/>
          </p:cNvCxnSpPr>
          <p:nvPr/>
        </p:nvCxnSpPr>
        <p:spPr>
          <a:xfrm rot="5400000">
            <a:off x="8324205" y="2547282"/>
            <a:ext cx="391875" cy="1763436"/>
          </a:xfrm>
          <a:prstGeom prst="bentConnector3">
            <a:avLst/>
          </a:prstGeom>
          <a:ln w="28575">
            <a:solidFill>
              <a:srgbClr val="6FBC84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66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Vorgehensmodell zur Beantwortung der initialen Fragestellungen</a:t>
            </a:r>
          </a:p>
        </p:txBody>
      </p:sp>
      <p:sp>
        <p:nvSpPr>
          <p:cNvPr id="15" name="Eingekerbter Richtungspfeil 23"/>
          <p:cNvSpPr/>
          <p:nvPr/>
        </p:nvSpPr>
        <p:spPr>
          <a:xfrm>
            <a:off x="3222252" y="2905144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>
              <a:alpha val="30196"/>
            </a:srgbClr>
          </a:solidFill>
          <a:ln>
            <a:solidFill>
              <a:srgbClr val="6FBC84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bg1">
                    <a:lumMod val="95000"/>
                  </a:schemeClr>
                </a:solidFill>
              </a:rPr>
              <a:t>Stakeholder-analyse / Interviews durchführen</a:t>
            </a:r>
          </a:p>
        </p:txBody>
      </p:sp>
      <p:sp>
        <p:nvSpPr>
          <p:cNvPr id="16" name="Eingekerbter Richtungspfeil 24"/>
          <p:cNvSpPr/>
          <p:nvPr/>
        </p:nvSpPr>
        <p:spPr>
          <a:xfrm>
            <a:off x="4985688" y="2905144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>
              <a:alpha val="30196"/>
            </a:srgbClr>
          </a:solidFill>
          <a:ln>
            <a:solidFill>
              <a:srgbClr val="6FBC84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bg1">
                    <a:lumMod val="95000"/>
                  </a:schemeClr>
                </a:solidFill>
              </a:rPr>
              <a:t>Architektur-prinzipien ableiten</a:t>
            </a:r>
          </a:p>
        </p:txBody>
      </p:sp>
      <p:sp>
        <p:nvSpPr>
          <p:cNvPr id="17" name="Eingekerbter Richtungspfeil 25"/>
          <p:cNvSpPr/>
          <p:nvPr/>
        </p:nvSpPr>
        <p:spPr>
          <a:xfrm>
            <a:off x="6814437" y="2188064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>
              <a:alpha val="30196"/>
            </a:srgbClr>
          </a:solidFill>
          <a:ln>
            <a:solidFill>
              <a:srgbClr val="6FBC84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bg1">
                    <a:lumMod val="95000"/>
                  </a:schemeClr>
                </a:solidFill>
              </a:rPr>
              <a:t>Prozesse, Rollen und Verantwort-lichkeiten definieren</a:t>
            </a:r>
          </a:p>
        </p:txBody>
      </p:sp>
      <p:sp>
        <p:nvSpPr>
          <p:cNvPr id="18" name="Eingekerbter Richtungspfeil 26"/>
          <p:cNvSpPr/>
          <p:nvPr/>
        </p:nvSpPr>
        <p:spPr>
          <a:xfrm>
            <a:off x="8577873" y="2188064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>
              <a:alpha val="30196"/>
            </a:srgbClr>
          </a:solidFill>
          <a:ln>
            <a:solidFill>
              <a:srgbClr val="6FBC84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bg1">
                    <a:lumMod val="95000"/>
                  </a:schemeClr>
                </a:solidFill>
              </a:rPr>
              <a:t>Ergebnistypen (Deliverables) von EAM definieren</a:t>
            </a:r>
          </a:p>
        </p:txBody>
      </p:sp>
      <p:sp>
        <p:nvSpPr>
          <p:cNvPr id="19" name="Eingekerbter Richtungspfeil 27"/>
          <p:cNvSpPr/>
          <p:nvPr/>
        </p:nvSpPr>
        <p:spPr>
          <a:xfrm>
            <a:off x="6814437" y="3624937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>
              <a:alpha val="30196"/>
            </a:srgbClr>
          </a:solidFill>
          <a:ln>
            <a:solidFill>
              <a:srgbClr val="6FBC84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bg1">
                    <a:lumMod val="95000"/>
                  </a:schemeClr>
                </a:solidFill>
              </a:rPr>
              <a:t>Beschreibungs-modell festlegen</a:t>
            </a:r>
          </a:p>
        </p:txBody>
      </p:sp>
      <p:sp>
        <p:nvSpPr>
          <p:cNvPr id="20" name="Eingekerbter Richtungspfeil 28"/>
          <p:cNvSpPr/>
          <p:nvPr/>
        </p:nvSpPr>
        <p:spPr>
          <a:xfrm>
            <a:off x="8577873" y="3624937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>
              <a:alpha val="30196"/>
            </a:srgbClr>
          </a:solidFill>
          <a:ln>
            <a:solidFill>
              <a:srgbClr val="6FBC84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bg1">
                    <a:lumMod val="95000"/>
                  </a:schemeClr>
                </a:solidFill>
              </a:rPr>
              <a:t>Patterns zur Beschreibung der Architektur entwickeln</a:t>
            </a:r>
          </a:p>
        </p:txBody>
      </p:sp>
      <p:cxnSp>
        <p:nvCxnSpPr>
          <p:cNvPr id="23" name="Gewinkelte Verbindung 6"/>
          <p:cNvCxnSpPr>
            <a:stCxn id="18" idx="2"/>
            <a:endCxn id="19" idx="0"/>
          </p:cNvCxnSpPr>
          <p:nvPr/>
        </p:nvCxnSpPr>
        <p:spPr>
          <a:xfrm rot="5400000">
            <a:off x="8324205" y="2547282"/>
            <a:ext cx="391875" cy="1763436"/>
          </a:xfrm>
          <a:prstGeom prst="bentConnector3">
            <a:avLst/>
          </a:prstGeom>
          <a:ln w="28575">
            <a:solidFill>
              <a:srgbClr val="6FBC84">
                <a:alpha val="30196"/>
              </a:srgb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ingekerbter Richtungspfeil 1"/>
          <p:cNvSpPr/>
          <p:nvPr/>
        </p:nvSpPr>
        <p:spPr>
          <a:xfrm>
            <a:off x="1458816" y="2906501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/>
          </a:solidFill>
          <a:ln>
            <a:solidFill>
              <a:srgbClr val="6FBC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tx1"/>
                </a:solidFill>
              </a:rPr>
              <a:t>Geltungsbereich der EAM- Initiative festlegen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3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Vorgehensmodell zur Beantwortung der initialen Fragestellungen</a:t>
            </a:r>
          </a:p>
        </p:txBody>
      </p:sp>
      <p:sp>
        <p:nvSpPr>
          <p:cNvPr id="14" name="Eingekerbter Richtungspfeil 1"/>
          <p:cNvSpPr/>
          <p:nvPr/>
        </p:nvSpPr>
        <p:spPr>
          <a:xfrm>
            <a:off x="1458816" y="2906501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>
              <a:alpha val="30196"/>
            </a:srgbClr>
          </a:solidFill>
          <a:ln>
            <a:solidFill>
              <a:srgbClr val="6FBC84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bg1">
                    <a:lumMod val="95000"/>
                  </a:schemeClr>
                </a:solidFill>
              </a:rPr>
              <a:t>Geltungsbereich der EAM Initiative festlegen</a:t>
            </a:r>
          </a:p>
        </p:txBody>
      </p:sp>
      <p:sp>
        <p:nvSpPr>
          <p:cNvPr id="15" name="Eingekerbter Richtungspfeil 23"/>
          <p:cNvSpPr/>
          <p:nvPr/>
        </p:nvSpPr>
        <p:spPr>
          <a:xfrm>
            <a:off x="3222252" y="2905144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/>
          </a:solidFill>
          <a:ln>
            <a:solidFill>
              <a:srgbClr val="6FBC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tx1"/>
                </a:solidFill>
              </a:rPr>
              <a:t>Stakeholder-analyse / Interviews durchführen</a:t>
            </a:r>
          </a:p>
        </p:txBody>
      </p:sp>
      <p:sp>
        <p:nvSpPr>
          <p:cNvPr id="16" name="Eingekerbter Richtungspfeil 24"/>
          <p:cNvSpPr/>
          <p:nvPr/>
        </p:nvSpPr>
        <p:spPr>
          <a:xfrm>
            <a:off x="4985688" y="2905144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/>
          </a:solidFill>
          <a:ln>
            <a:solidFill>
              <a:srgbClr val="6FBC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tx1"/>
                </a:solidFill>
              </a:rPr>
              <a:t>Architektur-prinzipien ableiten</a:t>
            </a:r>
          </a:p>
        </p:txBody>
      </p:sp>
      <p:sp>
        <p:nvSpPr>
          <p:cNvPr id="17" name="Eingekerbter Richtungspfeil 25"/>
          <p:cNvSpPr/>
          <p:nvPr/>
        </p:nvSpPr>
        <p:spPr>
          <a:xfrm>
            <a:off x="6814437" y="2188064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>
              <a:alpha val="30196"/>
            </a:srgbClr>
          </a:solidFill>
          <a:ln>
            <a:solidFill>
              <a:srgbClr val="6FBC84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bg1">
                    <a:lumMod val="95000"/>
                  </a:schemeClr>
                </a:solidFill>
              </a:rPr>
              <a:t>Prozesse, Rollen und Verantwort-lichkeiten definieren</a:t>
            </a:r>
          </a:p>
        </p:txBody>
      </p:sp>
      <p:sp>
        <p:nvSpPr>
          <p:cNvPr id="18" name="Eingekerbter Richtungspfeil 26"/>
          <p:cNvSpPr/>
          <p:nvPr/>
        </p:nvSpPr>
        <p:spPr>
          <a:xfrm>
            <a:off x="8577873" y="2188064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>
              <a:alpha val="30196"/>
            </a:srgbClr>
          </a:solidFill>
          <a:ln>
            <a:solidFill>
              <a:srgbClr val="6FBC84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33" dirty="0">
                <a:solidFill>
                  <a:schemeClr val="bg1">
                    <a:lumMod val="95000"/>
                  </a:schemeClr>
                </a:solidFill>
              </a:rPr>
              <a:t>Ergebnistypen (Deliverables) von EAM definieren</a:t>
            </a:r>
          </a:p>
        </p:txBody>
      </p:sp>
      <p:sp>
        <p:nvSpPr>
          <p:cNvPr id="19" name="Eingekerbter Richtungspfeil 27"/>
          <p:cNvSpPr/>
          <p:nvPr/>
        </p:nvSpPr>
        <p:spPr>
          <a:xfrm>
            <a:off x="6814437" y="3624937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>
              <a:alpha val="30196"/>
            </a:srgbClr>
          </a:solidFill>
          <a:ln>
            <a:solidFill>
              <a:srgbClr val="6FBC84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bg1">
                    <a:lumMod val="95000"/>
                  </a:schemeClr>
                </a:solidFill>
              </a:rPr>
              <a:t>Beschreibungs-modell festlegen</a:t>
            </a:r>
          </a:p>
        </p:txBody>
      </p:sp>
      <p:sp>
        <p:nvSpPr>
          <p:cNvPr id="20" name="Eingekerbter Richtungspfeil 28"/>
          <p:cNvSpPr/>
          <p:nvPr/>
        </p:nvSpPr>
        <p:spPr>
          <a:xfrm>
            <a:off x="8577873" y="3624937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>
              <a:alpha val="30196"/>
            </a:srgbClr>
          </a:solidFill>
          <a:ln>
            <a:solidFill>
              <a:srgbClr val="6FBC84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33" dirty="0">
                <a:solidFill>
                  <a:schemeClr val="bg1">
                    <a:lumMod val="95000"/>
                  </a:schemeClr>
                </a:solidFill>
              </a:rPr>
              <a:t>Patterns zur Beschreibung der Architektur entwickeln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4458003" y="5428780"/>
            <a:ext cx="3298794" cy="515071"/>
            <a:chOff x="3435357" y="5985481"/>
            <a:chExt cx="3637074" cy="567890"/>
          </a:xfrm>
        </p:grpSpPr>
        <p:sp>
          <p:nvSpPr>
            <p:cNvPr id="21" name="Pfeil nach unten 11"/>
            <p:cNvSpPr/>
            <p:nvPr/>
          </p:nvSpPr>
          <p:spPr bwMode="auto">
            <a:xfrm rot="16200000">
              <a:off x="3366870" y="6053968"/>
              <a:ext cx="567890" cy="430915"/>
            </a:xfrm>
            <a:prstGeom prst="downArrow">
              <a:avLst/>
            </a:prstGeom>
            <a:solidFill>
              <a:srgbClr val="6FBC84"/>
            </a:solidFill>
            <a:ln>
              <a:solidFill>
                <a:srgbClr val="009D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AT" sz="2086" b="1" dirty="0"/>
            </a:p>
          </p:txBody>
        </p:sp>
        <p:sp>
          <p:nvSpPr>
            <p:cNvPr id="22" name="Textfeld 21"/>
            <p:cNvSpPr txBox="1"/>
            <p:nvPr/>
          </p:nvSpPr>
          <p:spPr bwMode="auto">
            <a:xfrm>
              <a:off x="3906691" y="6012941"/>
              <a:ext cx="3165740" cy="532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r>
                <a:rPr lang="de-AT" sz="2540" b="1" dirty="0">
                  <a:latin typeface="Arial Narrow" pitchFamily="34" charset="0"/>
                </a:rPr>
                <a:t>Architekturprinzipien</a:t>
              </a:r>
            </a:p>
          </p:txBody>
        </p:sp>
      </p:grpSp>
      <p:cxnSp>
        <p:nvCxnSpPr>
          <p:cNvPr id="23" name="Gewinkelte Verbindung 6"/>
          <p:cNvCxnSpPr>
            <a:stCxn id="18" idx="2"/>
            <a:endCxn id="19" idx="0"/>
          </p:cNvCxnSpPr>
          <p:nvPr/>
        </p:nvCxnSpPr>
        <p:spPr>
          <a:xfrm rot="5400000">
            <a:off x="8324205" y="2547282"/>
            <a:ext cx="391875" cy="1763436"/>
          </a:xfrm>
          <a:prstGeom prst="bentConnector3">
            <a:avLst/>
          </a:prstGeom>
          <a:ln w="28575">
            <a:solidFill>
              <a:srgbClr val="6FBC84">
                <a:alpha val="30196"/>
              </a:srgb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9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Architekturprinzipien ableiten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967931"/>
              </p:ext>
            </p:extLst>
          </p:nvPr>
        </p:nvGraphicFramePr>
        <p:xfrm>
          <a:off x="1864025" y="1627724"/>
          <a:ext cx="8489349" cy="4181216"/>
        </p:xfrm>
        <a:graphic>
          <a:graphicData uri="http://schemas.openxmlformats.org/drawingml/2006/table">
            <a:tbl>
              <a:tblPr firstRow="1" bandRow="1"/>
              <a:tblGrid>
                <a:gridCol w="1975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3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6595">
                <a:tc>
                  <a:txBody>
                    <a:bodyPr/>
                    <a:lstStyle>
                      <a:lvl1pPr marL="0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61602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123205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84807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246408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808010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369613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931215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492817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CH" sz="1600" noProof="0" dirty="0">
                          <a:latin typeface="+mj-lt"/>
                        </a:rPr>
                        <a:t>Prinzip</a:t>
                      </a:r>
                    </a:p>
                  </a:txBody>
                  <a:tcPr marL="82935" marR="82935" marT="41468" marB="4146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3A"/>
                    </a:solidFill>
                  </a:tcPr>
                </a:tc>
                <a:tc>
                  <a:txBody>
                    <a:bodyPr/>
                    <a:lstStyle>
                      <a:lvl1pPr marL="0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61602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123205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84807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246408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808010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369613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931215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492817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CH" sz="1600" noProof="0" dirty="0">
                          <a:latin typeface="+mj-lt"/>
                        </a:rPr>
                        <a:t>Geschäftsobjekte werden zentral in jeweils einer Anwendung erstellt und über Schnittstellen an andere Anwendung verteilt (keine Datenredundanz).</a:t>
                      </a:r>
                    </a:p>
                  </a:txBody>
                  <a:tcPr marL="82935" marR="82935" marT="41468" marB="4146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584">
                <a:tc>
                  <a:txBody>
                    <a:bodyPr/>
                    <a:lstStyle>
                      <a:lvl1pPr marL="0" algn="l" defTabSz="1123205" rtl="0" eaLnBrk="1" latinLnBrk="0" hangingPunct="1">
                        <a:spcBef>
                          <a:spcPct val="20000"/>
                        </a:spcBef>
                        <a:defRPr sz="3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1123205" rtl="0" eaLnBrk="1" latinLnBrk="0" hangingPunct="1">
                        <a:spcBef>
                          <a:spcPct val="20000"/>
                        </a:spcBef>
                        <a:defRPr sz="2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112320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CH" altLang="de-DE" sz="16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Begründung</a:t>
                      </a:r>
                    </a:p>
                  </a:txBody>
                  <a:tcPr marL="82924" marR="82924" marT="41463" marB="41463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D8"/>
                    </a:solidFill>
                  </a:tcPr>
                </a:tc>
                <a:tc>
                  <a:txBody>
                    <a:bodyPr/>
                    <a:lstStyle>
                      <a:lvl1pPr marL="0" algn="l" defTabSz="1123205" rtl="0" eaLnBrk="1" latinLnBrk="0" hangingPunct="1">
                        <a:spcBef>
                          <a:spcPct val="20000"/>
                        </a:spcBef>
                        <a:defRPr sz="3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1123205" rtl="0" eaLnBrk="1" latinLnBrk="0" hangingPunct="1">
                        <a:spcBef>
                          <a:spcPct val="20000"/>
                        </a:spcBef>
                        <a:defRPr sz="2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112320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CH" altLang="de-DE" sz="16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Die redundante Speicherung und Modifikation von Stamm- und Bewegungsdaten führt idR zu Inkonsistenzen. Es muss</a:t>
                      </a:r>
                      <a:r>
                        <a:rPr lang="de-CH" altLang="de-DE" sz="1600" kern="1200" baseline="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für jedes Geschäftsobjekt ein führendes System definiert sein</a:t>
                      </a:r>
                      <a:r>
                        <a:rPr lang="de-CH" altLang="de-DE" sz="16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82924" marR="82924" marT="41463" marB="41463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001">
                <a:tc>
                  <a:txBody>
                    <a:bodyPr/>
                    <a:lstStyle>
                      <a:lvl1pPr marL="0" algn="l" defTabSz="1123205" rtl="0" eaLnBrk="1" latinLnBrk="0" hangingPunct="1">
                        <a:spcBef>
                          <a:spcPct val="20000"/>
                        </a:spcBef>
                        <a:defRPr sz="3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1123205" rtl="0" eaLnBrk="1" latinLnBrk="0" hangingPunct="1">
                        <a:spcBef>
                          <a:spcPct val="20000"/>
                        </a:spcBef>
                        <a:defRPr sz="2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112320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CH" altLang="de-DE" sz="16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Zugrundeliegende Statements</a:t>
                      </a:r>
                    </a:p>
                  </a:txBody>
                  <a:tcPr marL="82924" marR="82924" marT="41463" marB="41463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71450" indent="-171450" algn="l" defTabSz="1123205" rtl="0" eaLnBrk="1" latinLnBrk="0" hangingPunct="1">
                        <a:spcBef>
                          <a:spcPct val="20000"/>
                        </a:spcBef>
                        <a:defRPr sz="3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1123205" rtl="0" eaLnBrk="1" latinLnBrk="0" hangingPunct="1">
                        <a:spcBef>
                          <a:spcPct val="20000"/>
                        </a:spcBef>
                        <a:defRPr sz="2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112320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DAE35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lang="de-CH" altLang="de-DE" sz="16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CSO: «Keine Datenredundanz».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DAE35"/>
                        </a:buClr>
                        <a:buSzTx/>
                        <a:buFont typeface="Arial" charset="0"/>
                        <a:buNone/>
                        <a:tabLst/>
                      </a:pPr>
                      <a:endParaRPr lang="de-CH" altLang="de-DE" sz="1600" kern="1200" noProof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2924" marR="82924" marT="41463" marB="41463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001">
                <a:tc>
                  <a:txBody>
                    <a:bodyPr/>
                    <a:lstStyle>
                      <a:lvl1pPr marL="0" algn="l" defTabSz="1123205" rtl="0" eaLnBrk="1" latinLnBrk="0" hangingPunct="1">
                        <a:spcBef>
                          <a:spcPct val="20000"/>
                        </a:spcBef>
                        <a:defRPr sz="3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1123205" rtl="0" eaLnBrk="1" latinLnBrk="0" hangingPunct="1">
                        <a:spcBef>
                          <a:spcPct val="20000"/>
                        </a:spcBef>
                        <a:defRPr sz="2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112320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CH" altLang="de-DE" sz="16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Kennzahl</a:t>
                      </a:r>
                    </a:p>
                  </a:txBody>
                  <a:tcPr marL="82924" marR="82924" marT="41463" marB="41463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D8"/>
                    </a:solidFill>
                  </a:tcPr>
                </a:tc>
                <a:tc>
                  <a:txBody>
                    <a:bodyPr/>
                    <a:lstStyle>
                      <a:lvl1pPr marL="171450" indent="-171450" algn="l" defTabSz="1123205" rtl="0" eaLnBrk="1" latinLnBrk="0" hangingPunct="1">
                        <a:spcBef>
                          <a:spcPct val="20000"/>
                        </a:spcBef>
                        <a:defRPr sz="3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1123205" rtl="0" eaLnBrk="1" latinLnBrk="0" hangingPunct="1">
                        <a:spcBef>
                          <a:spcPct val="20000"/>
                        </a:spcBef>
                        <a:defRPr sz="2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112320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CH" altLang="de-DE" sz="16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Geschäftsobjekte (Stamm- und Bewegungsdaten), welche von mehr als einer Anwendung erstellt / modifiziert werden.</a:t>
                      </a:r>
                    </a:p>
                  </a:txBody>
                  <a:tcPr marL="82924" marR="82924" marT="41463" marB="41463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034">
                <a:tc>
                  <a:txBody>
                    <a:bodyPr/>
                    <a:lstStyle>
                      <a:lvl1pPr marL="0" algn="l" defTabSz="1123205" rtl="0" eaLnBrk="1" latinLnBrk="0" hangingPunct="1">
                        <a:spcBef>
                          <a:spcPct val="20000"/>
                        </a:spcBef>
                        <a:defRPr sz="3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1123205" rtl="0" eaLnBrk="1" latinLnBrk="0" hangingPunct="1">
                        <a:spcBef>
                          <a:spcPct val="20000"/>
                        </a:spcBef>
                        <a:defRPr sz="2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112320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CH" altLang="de-DE" sz="16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Risiko bei Umsetzung</a:t>
                      </a:r>
                    </a:p>
                  </a:txBody>
                  <a:tcPr marL="82924" marR="82924" marT="41463" marB="41463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3205" rtl="0" eaLnBrk="1" latinLnBrk="0" hangingPunct="1">
                        <a:spcBef>
                          <a:spcPct val="20000"/>
                        </a:spcBef>
                        <a:defRPr sz="3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1123205" rtl="0" eaLnBrk="1" latinLnBrk="0" hangingPunct="1">
                        <a:spcBef>
                          <a:spcPct val="20000"/>
                        </a:spcBef>
                        <a:defRPr sz="2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112320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CH" altLang="de-DE" sz="16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924" marR="82924" marT="41463" marB="41463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5001">
                <a:tc>
                  <a:txBody>
                    <a:bodyPr/>
                    <a:lstStyle>
                      <a:lvl1pPr marL="0" algn="l" defTabSz="1123205" rtl="0" eaLnBrk="1" latinLnBrk="0" hangingPunct="1">
                        <a:spcBef>
                          <a:spcPct val="20000"/>
                        </a:spcBef>
                        <a:defRPr sz="3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1123205" rtl="0" eaLnBrk="1" latinLnBrk="0" hangingPunct="1">
                        <a:spcBef>
                          <a:spcPct val="20000"/>
                        </a:spcBef>
                        <a:defRPr sz="2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112320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CH" altLang="de-DE" sz="16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Risiko bei Nicht-Umsetzung</a:t>
                      </a:r>
                    </a:p>
                  </a:txBody>
                  <a:tcPr marL="82924" marR="82924" marT="41463" marB="41463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D8"/>
                    </a:solidFill>
                  </a:tcPr>
                </a:tc>
                <a:tc>
                  <a:txBody>
                    <a:bodyPr/>
                    <a:lstStyle>
                      <a:lvl1pPr marL="0" algn="l" defTabSz="1123205" rtl="0" eaLnBrk="1" latinLnBrk="0" hangingPunct="1">
                        <a:spcBef>
                          <a:spcPct val="20000"/>
                        </a:spcBef>
                        <a:defRPr sz="3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1123205" rtl="0" eaLnBrk="1" latinLnBrk="0" hangingPunct="1">
                        <a:spcBef>
                          <a:spcPct val="20000"/>
                        </a:spcBef>
                        <a:defRPr sz="2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112320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CH" altLang="de-DE" sz="16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Dateninkonsistenz und/oder -redundanz.</a:t>
                      </a:r>
                    </a:p>
                  </a:txBody>
                  <a:tcPr marL="82924" marR="82924" marT="41463" marB="41463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860" y="405689"/>
            <a:ext cx="2481873" cy="72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13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Vorgehensmodell zur Beantwortung der initialen Fragestellungen</a:t>
            </a:r>
          </a:p>
        </p:txBody>
      </p:sp>
      <p:sp>
        <p:nvSpPr>
          <p:cNvPr id="14" name="Eingekerbter Richtungspfeil 1"/>
          <p:cNvSpPr/>
          <p:nvPr/>
        </p:nvSpPr>
        <p:spPr>
          <a:xfrm>
            <a:off x="1458816" y="2906501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>
              <a:alpha val="30196"/>
            </a:srgbClr>
          </a:solidFill>
          <a:ln>
            <a:solidFill>
              <a:srgbClr val="6FBC84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33" dirty="0">
                <a:solidFill>
                  <a:schemeClr val="bg1">
                    <a:lumMod val="95000"/>
                  </a:schemeClr>
                </a:solidFill>
              </a:rPr>
              <a:t>Geltungsbereich der EAM Initiative festlegen</a:t>
            </a:r>
          </a:p>
        </p:txBody>
      </p:sp>
      <p:sp>
        <p:nvSpPr>
          <p:cNvPr id="15" name="Eingekerbter Richtungspfeil 23"/>
          <p:cNvSpPr/>
          <p:nvPr/>
        </p:nvSpPr>
        <p:spPr>
          <a:xfrm>
            <a:off x="3222252" y="2905144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>
              <a:alpha val="30196"/>
            </a:srgbClr>
          </a:solidFill>
          <a:ln>
            <a:solidFill>
              <a:srgbClr val="6FBC84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33" dirty="0">
                <a:solidFill>
                  <a:schemeClr val="bg1">
                    <a:lumMod val="95000"/>
                  </a:schemeClr>
                </a:solidFill>
              </a:rPr>
              <a:t>Stakeholder-analyse / Interviews durchführen</a:t>
            </a:r>
          </a:p>
        </p:txBody>
      </p:sp>
      <p:sp>
        <p:nvSpPr>
          <p:cNvPr id="16" name="Eingekerbter Richtungspfeil 24"/>
          <p:cNvSpPr/>
          <p:nvPr/>
        </p:nvSpPr>
        <p:spPr>
          <a:xfrm>
            <a:off x="4985688" y="2905144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>
              <a:alpha val="30196"/>
            </a:srgbClr>
          </a:solidFill>
          <a:ln>
            <a:solidFill>
              <a:srgbClr val="6FBC84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33" dirty="0">
                <a:solidFill>
                  <a:schemeClr val="bg1">
                    <a:lumMod val="95000"/>
                  </a:schemeClr>
                </a:solidFill>
              </a:rPr>
              <a:t>Architektur-prinzipien ableiten</a:t>
            </a:r>
          </a:p>
        </p:txBody>
      </p:sp>
      <p:sp>
        <p:nvSpPr>
          <p:cNvPr id="17" name="Eingekerbter Richtungspfeil 25"/>
          <p:cNvSpPr/>
          <p:nvPr/>
        </p:nvSpPr>
        <p:spPr>
          <a:xfrm>
            <a:off x="6814437" y="2188064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/>
          </a:solidFill>
          <a:ln>
            <a:solidFill>
              <a:srgbClr val="6FBC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tx1"/>
                </a:solidFill>
              </a:rPr>
              <a:t>Prozesse, Rollen und Verantwort-lichkeiten definieren</a:t>
            </a:r>
          </a:p>
        </p:txBody>
      </p:sp>
      <p:sp>
        <p:nvSpPr>
          <p:cNvPr id="18" name="Eingekerbter Richtungspfeil 26"/>
          <p:cNvSpPr/>
          <p:nvPr/>
        </p:nvSpPr>
        <p:spPr>
          <a:xfrm>
            <a:off x="8577873" y="2188064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/>
          </a:solidFill>
          <a:ln>
            <a:solidFill>
              <a:srgbClr val="6FBC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tx1"/>
                </a:solidFill>
              </a:rPr>
              <a:t>Ergebnistypen (Deliverables) von EAM definieren</a:t>
            </a:r>
          </a:p>
        </p:txBody>
      </p:sp>
      <p:sp>
        <p:nvSpPr>
          <p:cNvPr id="19" name="Eingekerbter Richtungspfeil 27"/>
          <p:cNvSpPr/>
          <p:nvPr/>
        </p:nvSpPr>
        <p:spPr>
          <a:xfrm>
            <a:off x="6814437" y="3624937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>
              <a:alpha val="30196"/>
            </a:srgbClr>
          </a:solidFill>
          <a:ln>
            <a:solidFill>
              <a:srgbClr val="6FBC84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33" dirty="0">
                <a:solidFill>
                  <a:schemeClr val="bg1">
                    <a:lumMod val="95000"/>
                  </a:schemeClr>
                </a:solidFill>
              </a:rPr>
              <a:t>Beschreibungs-modell festlegen</a:t>
            </a:r>
          </a:p>
        </p:txBody>
      </p:sp>
      <p:sp>
        <p:nvSpPr>
          <p:cNvPr id="20" name="Eingekerbter Richtungspfeil 28"/>
          <p:cNvSpPr/>
          <p:nvPr/>
        </p:nvSpPr>
        <p:spPr>
          <a:xfrm>
            <a:off x="8577873" y="3624937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>
              <a:alpha val="30196"/>
            </a:srgbClr>
          </a:solidFill>
          <a:ln>
            <a:solidFill>
              <a:srgbClr val="6FBC84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33" dirty="0">
                <a:solidFill>
                  <a:schemeClr val="bg1">
                    <a:lumMod val="95000"/>
                  </a:schemeClr>
                </a:solidFill>
              </a:rPr>
              <a:t>Patterns zur Beschreibung der Architektur entwickeln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3590076" y="5456275"/>
            <a:ext cx="5039463" cy="515071"/>
            <a:chOff x="2325793" y="6012941"/>
            <a:chExt cx="5556242" cy="567890"/>
          </a:xfrm>
        </p:grpSpPr>
        <p:sp>
          <p:nvSpPr>
            <p:cNvPr id="21" name="Pfeil nach unten 11"/>
            <p:cNvSpPr/>
            <p:nvPr/>
          </p:nvSpPr>
          <p:spPr bwMode="auto">
            <a:xfrm rot="16200000">
              <a:off x="2257306" y="6081428"/>
              <a:ext cx="567890" cy="430915"/>
            </a:xfrm>
            <a:prstGeom prst="downArrow">
              <a:avLst/>
            </a:prstGeom>
            <a:solidFill>
              <a:srgbClr val="6FBC84"/>
            </a:solidFill>
            <a:ln>
              <a:solidFill>
                <a:srgbClr val="009D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AT" sz="2086" b="1" dirty="0"/>
            </a:p>
          </p:txBody>
        </p:sp>
        <p:sp>
          <p:nvSpPr>
            <p:cNvPr id="22" name="Textfeld 21"/>
            <p:cNvSpPr txBox="1"/>
            <p:nvPr/>
          </p:nvSpPr>
          <p:spPr bwMode="auto">
            <a:xfrm>
              <a:off x="2797127" y="6040401"/>
              <a:ext cx="5084908" cy="532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r>
                <a:rPr lang="de-AT" sz="2540" b="1" dirty="0">
                  <a:latin typeface="Arial Narrow" pitchFamily="34" charset="0"/>
                </a:rPr>
                <a:t>Prozesse und Verantwortlichkeiten</a:t>
              </a:r>
            </a:p>
          </p:txBody>
        </p:sp>
      </p:grpSp>
      <p:cxnSp>
        <p:nvCxnSpPr>
          <p:cNvPr id="23" name="Gewinkelte Verbindung 5"/>
          <p:cNvCxnSpPr>
            <a:stCxn id="18" idx="2"/>
            <a:endCxn id="19" idx="0"/>
          </p:cNvCxnSpPr>
          <p:nvPr/>
        </p:nvCxnSpPr>
        <p:spPr>
          <a:xfrm rot="5400000">
            <a:off x="8324205" y="2547282"/>
            <a:ext cx="391875" cy="1763436"/>
          </a:xfrm>
          <a:prstGeom prst="bentConnector3">
            <a:avLst/>
          </a:prstGeom>
          <a:ln w="28575">
            <a:solidFill>
              <a:srgbClr val="6FBC84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1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392" y="3321537"/>
            <a:ext cx="5014754" cy="271632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981" y="405740"/>
            <a:ext cx="2481528" cy="72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Prozesse, Rollen und Verantwortlichkeiten definieren</a:t>
            </a:r>
          </a:p>
        </p:txBody>
      </p:sp>
      <p:grpSp>
        <p:nvGrpSpPr>
          <p:cNvPr id="16" name="Gruppieren 15"/>
          <p:cNvGrpSpPr/>
          <p:nvPr/>
        </p:nvGrpSpPr>
        <p:grpSpPr>
          <a:xfrm>
            <a:off x="5062935" y="1544086"/>
            <a:ext cx="922047" cy="1163795"/>
            <a:chOff x="1480908" y="1603122"/>
            <a:chExt cx="922047" cy="1163795"/>
          </a:xfrm>
        </p:grpSpPr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1480908" y="2459140"/>
              <a:ext cx="9220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dirty="0"/>
                <a:t>Architekten</a:t>
              </a:r>
            </a:p>
          </p:txBody>
        </p:sp>
        <p:pic>
          <p:nvPicPr>
            <p:cNvPr id="22" name="Picture 28" descr="C:\Dokumente und Einstellungen\mfloegel\Eigene Dateien\Eigene Dokumente\ADOit\SPT\freigestellt\icon_mann4_grün.t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5806" y="1603122"/>
              <a:ext cx="652251" cy="809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uppieren 18"/>
          <p:cNvGrpSpPr/>
          <p:nvPr/>
        </p:nvGrpSpPr>
        <p:grpSpPr>
          <a:xfrm>
            <a:off x="8246589" y="1524783"/>
            <a:ext cx="1298753" cy="1183098"/>
            <a:chOff x="3209579" y="2866844"/>
            <a:chExt cx="1298753" cy="1183098"/>
          </a:xfrm>
        </p:grpSpPr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3209579" y="3742165"/>
              <a:ext cx="129875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dirty="0"/>
                <a:t>Prozessmanager</a:t>
              </a:r>
            </a:p>
          </p:txBody>
        </p:sp>
        <p:pic>
          <p:nvPicPr>
            <p:cNvPr id="24" name="Picture 29" descr="C:\Dokumente und Einstellungen\mfloegel\Eigene Dateien\Eigene Dokumente\ADOit\SPT\freigestellt\icon_frau1_grün.t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460" y="2866844"/>
              <a:ext cx="596991" cy="824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uppieren 20"/>
          <p:cNvGrpSpPr/>
          <p:nvPr/>
        </p:nvGrpSpPr>
        <p:grpSpPr>
          <a:xfrm>
            <a:off x="9663689" y="1553475"/>
            <a:ext cx="1958934" cy="1154406"/>
            <a:chOff x="881462" y="2895536"/>
            <a:chExt cx="1958934" cy="1154406"/>
          </a:xfrm>
        </p:grpSpPr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881462" y="3742165"/>
              <a:ext cx="19589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dirty="0"/>
                <a:t>Technologieverantwortliche</a:t>
              </a:r>
            </a:p>
          </p:txBody>
        </p:sp>
        <p:pic>
          <p:nvPicPr>
            <p:cNvPr id="25" name="Picture 31" descr="C:\Dokumente und Einstellungen\mfloegel\Eigene Dateien\Eigene Dokumente\ADOit\SPT\freigestellt\icon_mann1_grün.t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084" y="2895536"/>
              <a:ext cx="653691" cy="800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uppieren 16"/>
          <p:cNvGrpSpPr/>
          <p:nvPr/>
        </p:nvGrpSpPr>
        <p:grpSpPr>
          <a:xfrm>
            <a:off x="6103329" y="1515928"/>
            <a:ext cx="2024913" cy="1191953"/>
            <a:chOff x="2789500" y="1576059"/>
            <a:chExt cx="2024913" cy="1191953"/>
          </a:xfrm>
        </p:grpSpPr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2789500" y="2460235"/>
              <a:ext cx="202491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dirty="0"/>
                <a:t>Anwendungsverantwortliche</a:t>
              </a:r>
            </a:p>
          </p:txBody>
        </p:sp>
        <p:pic>
          <p:nvPicPr>
            <p:cNvPr id="26" name="Picture 36" descr="C:\Dokumente und Einstellungen\mfloegel\Eigene Dateien\Eigene Dokumente\ADOit\SPT\freigestellt\icon_frau2_grün.t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5549" y="1576059"/>
              <a:ext cx="652814" cy="840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Textfeld 30"/>
          <p:cNvSpPr txBox="1"/>
          <p:nvPr/>
        </p:nvSpPr>
        <p:spPr bwMode="auto">
          <a:xfrm>
            <a:off x="940163" y="1352302"/>
            <a:ext cx="3647230" cy="8797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261938" indent="-261938" eaLnBrk="0" hangingPunct="0">
              <a:spcBef>
                <a:spcPct val="20000"/>
              </a:spcBef>
              <a:buClr>
                <a:srgbClr val="2F4F99"/>
              </a:buClr>
              <a:buSzPct val="75000"/>
              <a:buFont typeface="Wingdings 3" pitchFamily="18" charset="2"/>
              <a:buChar char=""/>
              <a:defRPr sz="2000" b="1">
                <a:solidFill>
                  <a:srgbClr val="2F4F99"/>
                </a:solidFill>
                <a:latin typeface="Arial Narrow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>
              <a:buClr>
                <a:schemeClr val="bg1">
                  <a:lumMod val="50000"/>
                </a:schemeClr>
              </a:buClr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Wer pflegt </a:t>
            </a:r>
            <a:r>
              <a:rPr lang="de-DE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Informationen?</a:t>
            </a:r>
          </a:p>
        </p:txBody>
      </p:sp>
      <p:sp>
        <p:nvSpPr>
          <p:cNvPr id="32" name="Textfeld 31"/>
          <p:cNvSpPr txBox="1"/>
          <p:nvPr/>
        </p:nvSpPr>
        <p:spPr bwMode="auto">
          <a:xfrm>
            <a:off x="940162" y="2648482"/>
            <a:ext cx="3647230" cy="8797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261938" indent="-261938" eaLnBrk="0" hangingPunct="0">
              <a:spcBef>
                <a:spcPct val="20000"/>
              </a:spcBef>
              <a:buClr>
                <a:srgbClr val="2F4F99"/>
              </a:buClr>
              <a:buSzPct val="75000"/>
              <a:buFont typeface="Wingdings 3" pitchFamily="18" charset="2"/>
              <a:buChar char=""/>
              <a:defRPr sz="2000" b="1">
                <a:solidFill>
                  <a:srgbClr val="2F4F99"/>
                </a:solidFill>
                <a:latin typeface="Arial Narrow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>
              <a:buClr>
                <a:schemeClr val="bg1">
                  <a:lumMod val="50000"/>
                </a:schemeClr>
              </a:buClr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Wer überprüft </a:t>
            </a:r>
            <a:r>
              <a:rPr lang="de-DE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Informationen?</a:t>
            </a:r>
          </a:p>
        </p:txBody>
      </p:sp>
      <p:sp>
        <p:nvSpPr>
          <p:cNvPr id="33" name="Textfeld 32"/>
          <p:cNvSpPr txBox="1"/>
          <p:nvPr/>
        </p:nvSpPr>
        <p:spPr bwMode="auto">
          <a:xfrm>
            <a:off x="940163" y="5332773"/>
            <a:ext cx="3647230" cy="8797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261938" indent="-261938" eaLnBrk="0" hangingPunct="0">
              <a:spcBef>
                <a:spcPct val="20000"/>
              </a:spcBef>
              <a:buClr>
                <a:srgbClr val="2F4F99"/>
              </a:buClr>
              <a:buSzPct val="75000"/>
              <a:buFont typeface="Wingdings 3" pitchFamily="18" charset="2"/>
              <a:buChar char=""/>
              <a:defRPr sz="2000" b="1">
                <a:solidFill>
                  <a:srgbClr val="2F4F99"/>
                </a:solidFill>
                <a:latin typeface="Arial Narrow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>
              <a:buClr>
                <a:schemeClr val="bg1">
                  <a:lumMod val="50000"/>
                </a:schemeClr>
              </a:buClr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Wer</a:t>
            </a:r>
            <a:r>
              <a:rPr lang="de-DE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muss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informiert</a:t>
            </a:r>
            <a:r>
              <a:rPr lang="de-DE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werden?</a:t>
            </a:r>
          </a:p>
        </p:txBody>
      </p:sp>
      <p:sp>
        <p:nvSpPr>
          <p:cNvPr id="34" name="Textfeld 33"/>
          <p:cNvSpPr txBox="1"/>
          <p:nvPr/>
        </p:nvSpPr>
        <p:spPr bwMode="auto">
          <a:xfrm>
            <a:off x="940161" y="4016672"/>
            <a:ext cx="3647230" cy="8797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261938" indent="-261938" eaLnBrk="0" hangingPunct="0">
              <a:spcBef>
                <a:spcPct val="20000"/>
              </a:spcBef>
              <a:buClr>
                <a:srgbClr val="2F4F99"/>
              </a:buClr>
              <a:buSzPct val="75000"/>
              <a:buFont typeface="Wingdings 3" pitchFamily="18" charset="2"/>
              <a:buChar char=""/>
              <a:defRPr sz="2000" b="1">
                <a:solidFill>
                  <a:srgbClr val="2F4F99"/>
                </a:solidFill>
                <a:latin typeface="Arial Narrow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>
              <a:buClr>
                <a:schemeClr val="bg1">
                  <a:lumMod val="50000"/>
                </a:schemeClr>
              </a:buClr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Wer konsumiert </a:t>
            </a:r>
            <a:r>
              <a:rPr lang="de-DE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Informationen?</a:t>
            </a:r>
          </a:p>
        </p:txBody>
      </p:sp>
    </p:spTree>
    <p:extLst>
      <p:ext uri="{BB962C8B-B14F-4D97-AF65-F5344CB8AC3E}">
        <p14:creationId xmlns:p14="http://schemas.microsoft.com/office/powerpoint/2010/main" val="18709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56" y="1497877"/>
            <a:ext cx="4903771" cy="4220869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981" y="405740"/>
            <a:ext cx="2481528" cy="72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Prozesse, Rollen und Verantwortlichkeiten definieren</a:t>
            </a:r>
            <a:endParaRPr lang="en-GB" alt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8253083" y="1246671"/>
            <a:ext cx="1995630" cy="1393003"/>
            <a:chOff x="7756513" y="1234022"/>
            <a:chExt cx="2200275" cy="1535850"/>
          </a:xfrm>
        </p:grpSpPr>
        <p:sp>
          <p:nvSpPr>
            <p:cNvPr id="63" name="Text Box 35"/>
            <p:cNvSpPr txBox="1">
              <a:spLocks noChangeArrowheads="1"/>
            </p:cNvSpPr>
            <p:nvPr/>
          </p:nvSpPr>
          <p:spPr bwMode="auto">
            <a:xfrm>
              <a:off x="7912938" y="2037731"/>
              <a:ext cx="1887424" cy="317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270" b="1" dirty="0" err="1">
                  <a:latin typeface="+mj-lt"/>
                  <a:cs typeface="Arial" charset="0"/>
                </a:rPr>
                <a:t>Architekt</a:t>
              </a:r>
              <a:endParaRPr lang="en-US" sz="1270" b="1" dirty="0">
                <a:latin typeface="+mj-lt"/>
                <a:cs typeface="Arial" charset="0"/>
              </a:endParaRPr>
            </a:p>
          </p:txBody>
        </p:sp>
        <p:sp>
          <p:nvSpPr>
            <p:cNvPr id="65" name="Text Box 43"/>
            <p:cNvSpPr txBox="1">
              <a:spLocks noChangeArrowheads="1"/>
            </p:cNvSpPr>
            <p:nvPr/>
          </p:nvSpPr>
          <p:spPr bwMode="auto">
            <a:xfrm>
              <a:off x="7756513" y="2298900"/>
              <a:ext cx="2200275" cy="470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088" dirty="0" err="1">
                  <a:latin typeface="+mj-lt"/>
                  <a:cs typeface="Arial" charset="0"/>
                </a:rPr>
                <a:t>Erstellt</a:t>
              </a:r>
              <a:r>
                <a:rPr lang="en-US" sz="1088" dirty="0">
                  <a:latin typeface="+mj-lt"/>
                  <a:cs typeface="Arial" charset="0"/>
                </a:rPr>
                <a:t> und </a:t>
              </a:r>
              <a:r>
                <a:rPr lang="en-US" sz="1088" dirty="0" err="1">
                  <a:latin typeface="+mj-lt"/>
                  <a:cs typeface="Arial" charset="0"/>
                </a:rPr>
                <a:t>analysiert</a:t>
              </a:r>
              <a:r>
                <a:rPr lang="en-US" sz="1088" dirty="0">
                  <a:latin typeface="+mj-lt"/>
                  <a:cs typeface="Arial" charset="0"/>
                </a:rPr>
                <a:t> die </a:t>
              </a:r>
              <a:r>
                <a:rPr lang="en-US" sz="1088" dirty="0" err="1">
                  <a:latin typeface="+mj-lt"/>
                  <a:cs typeface="Arial" charset="0"/>
                </a:rPr>
                <a:t>gesamte</a:t>
              </a:r>
              <a:br>
                <a:rPr lang="en-US" sz="1088" dirty="0">
                  <a:latin typeface="+mj-lt"/>
                  <a:cs typeface="Arial" charset="0"/>
                </a:rPr>
              </a:br>
              <a:r>
                <a:rPr lang="en-US" sz="1088" dirty="0" err="1">
                  <a:latin typeface="+mj-lt"/>
                  <a:cs typeface="Arial" charset="0"/>
                </a:rPr>
                <a:t>Unternehmensarchitektur</a:t>
              </a:r>
              <a:endParaRPr lang="en-US" sz="1088" dirty="0">
                <a:latin typeface="+mj-lt"/>
                <a:cs typeface="Arial" charset="0"/>
              </a:endParaRPr>
            </a:p>
          </p:txBody>
        </p:sp>
        <p:grpSp>
          <p:nvGrpSpPr>
            <p:cNvPr id="66" name="Group 76"/>
            <p:cNvGrpSpPr/>
            <p:nvPr/>
          </p:nvGrpSpPr>
          <p:grpSpPr>
            <a:xfrm>
              <a:off x="7986379" y="1234022"/>
              <a:ext cx="1740542" cy="932825"/>
              <a:chOff x="127872" y="5677864"/>
              <a:chExt cx="1740542" cy="932825"/>
            </a:xfrm>
          </p:grpSpPr>
          <p:sp>
            <p:nvSpPr>
              <p:cNvPr id="67" name="Textfeld 17"/>
              <p:cNvSpPr txBox="1"/>
              <p:nvPr/>
            </p:nvSpPr>
            <p:spPr>
              <a:xfrm>
                <a:off x="181334" y="5677864"/>
                <a:ext cx="1687080" cy="932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489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ontAwesome" pitchFamily="2" charset="0"/>
                  </a:rPr>
                  <a:t></a:t>
                </a:r>
                <a:endParaRPr lang="de-AT" sz="4898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8" name="Textfeld 17"/>
              <p:cNvSpPr txBox="1"/>
              <p:nvPr/>
            </p:nvSpPr>
            <p:spPr>
              <a:xfrm>
                <a:off x="127872" y="5700200"/>
                <a:ext cx="979649" cy="409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1814" dirty="0">
                    <a:solidFill>
                      <a:schemeClr val="bg1">
                        <a:lumMod val="75000"/>
                      </a:schemeClr>
                    </a:solidFill>
                    <a:latin typeface="FontAwesome" pitchFamily="2" charset="0"/>
                  </a:rPr>
                  <a:t></a:t>
                </a:r>
                <a:endParaRPr lang="de-AT" sz="1814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5" name="Gruppieren 4"/>
          <p:cNvGrpSpPr/>
          <p:nvPr/>
        </p:nvGrpSpPr>
        <p:grpSpPr>
          <a:xfrm>
            <a:off x="8393827" y="2707363"/>
            <a:ext cx="1714139" cy="1895248"/>
            <a:chOff x="7911691" y="3033075"/>
            <a:chExt cx="1889918" cy="2089599"/>
          </a:xfrm>
        </p:grpSpPr>
        <p:sp>
          <p:nvSpPr>
            <p:cNvPr id="71" name="Text Box 40"/>
            <p:cNvSpPr txBox="1">
              <a:spLocks noChangeArrowheads="1"/>
            </p:cNvSpPr>
            <p:nvPr/>
          </p:nvSpPr>
          <p:spPr bwMode="auto">
            <a:xfrm>
              <a:off x="7911691" y="3831289"/>
              <a:ext cx="1889918" cy="317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270" b="1" dirty="0">
                  <a:latin typeface="+mj-lt"/>
                  <a:cs typeface="Arial" charset="0"/>
                </a:rPr>
                <a:t>Contributor</a:t>
              </a:r>
            </a:p>
          </p:txBody>
        </p:sp>
        <p:sp>
          <p:nvSpPr>
            <p:cNvPr id="72" name="Text Box 46"/>
            <p:cNvSpPr txBox="1">
              <a:spLocks noChangeArrowheads="1"/>
            </p:cNvSpPr>
            <p:nvPr/>
          </p:nvSpPr>
          <p:spPr bwMode="auto">
            <a:xfrm>
              <a:off x="7930344" y="4097943"/>
              <a:ext cx="1852613" cy="102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AT" sz="1088" dirty="0">
                  <a:latin typeface="+mj-lt"/>
                  <a:cs typeface="Arial" charset="0"/>
                </a:rPr>
                <a:t>z. B. Anwendungsverantwortlicher, </a:t>
              </a:r>
              <a:br>
                <a:rPr lang="de-AT" sz="1088" dirty="0">
                  <a:latin typeface="+mj-lt"/>
                  <a:cs typeface="Arial" charset="0"/>
                </a:rPr>
              </a:br>
              <a:r>
                <a:rPr lang="de-AT" sz="1088" dirty="0">
                  <a:latin typeface="+mj-lt"/>
                  <a:cs typeface="Arial" charset="0"/>
                </a:rPr>
                <a:t>pflegt und aktualisiert Detailinformationen zu seinen Anwendungen </a:t>
              </a:r>
              <a:endParaRPr lang="en-US" sz="1088" dirty="0">
                <a:latin typeface="+mj-lt"/>
                <a:cs typeface="Arial" charset="0"/>
              </a:endParaRPr>
            </a:p>
          </p:txBody>
        </p:sp>
        <p:grpSp>
          <p:nvGrpSpPr>
            <p:cNvPr id="73" name="Group 60"/>
            <p:cNvGrpSpPr/>
            <p:nvPr/>
          </p:nvGrpSpPr>
          <p:grpSpPr>
            <a:xfrm>
              <a:off x="8013111" y="3033075"/>
              <a:ext cx="1687079" cy="937053"/>
              <a:chOff x="246567" y="966068"/>
              <a:chExt cx="1687079" cy="937053"/>
            </a:xfrm>
          </p:grpSpPr>
          <p:sp>
            <p:nvSpPr>
              <p:cNvPr id="74" name="Textfeld 17"/>
              <p:cNvSpPr txBox="1"/>
              <p:nvPr/>
            </p:nvSpPr>
            <p:spPr>
              <a:xfrm>
                <a:off x="246567" y="970294"/>
                <a:ext cx="1687079" cy="932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489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ontAwesome" pitchFamily="2" charset="0"/>
                  </a:rPr>
                  <a:t></a:t>
                </a:r>
                <a:endParaRPr lang="de-AT" sz="4898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5" name="Textfeld 17"/>
              <p:cNvSpPr txBox="1"/>
              <p:nvPr/>
            </p:nvSpPr>
            <p:spPr>
              <a:xfrm>
                <a:off x="420017" y="966068"/>
                <a:ext cx="602836" cy="409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1814" dirty="0">
                    <a:solidFill>
                      <a:schemeClr val="bg1">
                        <a:lumMod val="75000"/>
                      </a:schemeClr>
                    </a:solidFill>
                    <a:latin typeface="FontAwesome" pitchFamily="2" charset="0"/>
                  </a:rPr>
                  <a:t></a:t>
                </a:r>
                <a:endParaRPr lang="de-AT" sz="1814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4" name="Gruppieren 3"/>
          <p:cNvGrpSpPr/>
          <p:nvPr/>
        </p:nvGrpSpPr>
        <p:grpSpPr>
          <a:xfrm>
            <a:off x="8167936" y="4601338"/>
            <a:ext cx="2165924" cy="1715437"/>
            <a:chOff x="7662635" y="4932791"/>
            <a:chExt cx="2388031" cy="1891349"/>
          </a:xfrm>
        </p:grpSpPr>
        <p:sp>
          <p:nvSpPr>
            <p:cNvPr id="77" name="Text Box 40"/>
            <p:cNvSpPr txBox="1">
              <a:spLocks noChangeArrowheads="1"/>
            </p:cNvSpPr>
            <p:nvPr/>
          </p:nvSpPr>
          <p:spPr bwMode="auto">
            <a:xfrm>
              <a:off x="7722451" y="5730673"/>
              <a:ext cx="2268399" cy="317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270" b="1" dirty="0">
                  <a:latin typeface="+mj-lt"/>
                  <a:cs typeface="Arial" charset="0"/>
                </a:rPr>
                <a:t>Reader</a:t>
              </a:r>
            </a:p>
          </p:txBody>
        </p:sp>
        <p:sp>
          <p:nvSpPr>
            <p:cNvPr id="79" name="Text Box 45"/>
            <p:cNvSpPr txBox="1">
              <a:spLocks noChangeArrowheads="1"/>
            </p:cNvSpPr>
            <p:nvPr/>
          </p:nvSpPr>
          <p:spPr bwMode="auto">
            <a:xfrm>
              <a:off x="7662635" y="5983996"/>
              <a:ext cx="2388031" cy="840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AT" sz="1088" dirty="0">
                  <a:latin typeface="+mj-lt"/>
                  <a:cs typeface="Arial" charset="0"/>
                </a:rPr>
                <a:t>Konsumiert und analysiert Architekturdaten über das Organisationsportal</a:t>
              </a:r>
            </a:p>
            <a:p>
              <a:pPr algn="ctr" eaLnBrk="1" hangingPunct="1"/>
              <a:endParaRPr lang="en-US" sz="1088" dirty="0">
                <a:latin typeface="+mj-lt"/>
                <a:cs typeface="Arial" charset="0"/>
              </a:endParaRPr>
            </a:p>
          </p:txBody>
        </p:sp>
        <p:grpSp>
          <p:nvGrpSpPr>
            <p:cNvPr id="81" name="Group 70"/>
            <p:cNvGrpSpPr/>
            <p:nvPr/>
          </p:nvGrpSpPr>
          <p:grpSpPr>
            <a:xfrm>
              <a:off x="8013111" y="4932791"/>
              <a:ext cx="1687079" cy="932825"/>
              <a:chOff x="302129" y="2524422"/>
              <a:chExt cx="1687079" cy="932825"/>
            </a:xfrm>
          </p:grpSpPr>
          <p:sp>
            <p:nvSpPr>
              <p:cNvPr id="82" name="Textfeld 17"/>
              <p:cNvSpPr txBox="1"/>
              <p:nvPr/>
            </p:nvSpPr>
            <p:spPr>
              <a:xfrm>
                <a:off x="302129" y="2524422"/>
                <a:ext cx="1687079" cy="932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489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ontAwesome" pitchFamily="2" charset="0"/>
                  </a:rPr>
                  <a:t></a:t>
                </a:r>
                <a:endParaRPr lang="de-AT" sz="4898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3" name="Textfeld 17"/>
              <p:cNvSpPr txBox="1"/>
              <p:nvPr/>
            </p:nvSpPr>
            <p:spPr>
              <a:xfrm>
                <a:off x="477248" y="2578563"/>
                <a:ext cx="536718" cy="409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1814" dirty="0">
                    <a:solidFill>
                      <a:schemeClr val="bg1">
                        <a:lumMod val="75000"/>
                      </a:schemeClr>
                    </a:solidFill>
                    <a:latin typeface="FontAwesome" pitchFamily="2" charset="0"/>
                  </a:rPr>
                  <a:t></a:t>
                </a:r>
                <a:endParaRPr lang="de-AT" sz="1814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11" name="Gruppieren 10"/>
          <p:cNvGrpSpPr/>
          <p:nvPr/>
        </p:nvGrpSpPr>
        <p:grpSpPr>
          <a:xfrm>
            <a:off x="1851281" y="1497878"/>
            <a:ext cx="6316655" cy="4177142"/>
            <a:chOff x="666700" y="1861097"/>
            <a:chExt cx="6964405" cy="4605492"/>
          </a:xfrm>
        </p:grpSpPr>
        <p:cxnSp>
          <p:nvCxnSpPr>
            <p:cNvPr id="62" name="Gerader Verbinder 61"/>
            <p:cNvCxnSpPr>
              <a:cxnSpLocks/>
            </p:cNvCxnSpPr>
            <p:nvPr/>
          </p:nvCxnSpPr>
          <p:spPr>
            <a:xfrm>
              <a:off x="666700" y="6466589"/>
              <a:ext cx="5256080" cy="0"/>
            </a:xfrm>
            <a:prstGeom prst="line">
              <a:avLst/>
            </a:prstGeom>
            <a:ln w="19050">
              <a:solidFill>
                <a:srgbClr val="0088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/>
            <p:cNvCxnSpPr>
              <a:cxnSpLocks/>
            </p:cNvCxnSpPr>
            <p:nvPr/>
          </p:nvCxnSpPr>
          <p:spPr>
            <a:xfrm flipH="1">
              <a:off x="666700" y="1861097"/>
              <a:ext cx="6885858" cy="0"/>
            </a:xfrm>
            <a:prstGeom prst="line">
              <a:avLst/>
            </a:prstGeom>
            <a:ln w="19050">
              <a:solidFill>
                <a:srgbClr val="0088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r Verbinder 59"/>
            <p:cNvCxnSpPr>
              <a:cxnSpLocks/>
            </p:cNvCxnSpPr>
            <p:nvPr/>
          </p:nvCxnSpPr>
          <p:spPr>
            <a:xfrm flipH="1">
              <a:off x="5922780" y="2649009"/>
              <a:ext cx="1629778" cy="3817580"/>
            </a:xfrm>
            <a:prstGeom prst="line">
              <a:avLst/>
            </a:prstGeom>
            <a:ln w="19050">
              <a:solidFill>
                <a:srgbClr val="0088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/>
            <p:nvPr/>
          </p:nvSpPr>
          <p:spPr bwMode="auto">
            <a:xfrm>
              <a:off x="6600366" y="2108326"/>
              <a:ext cx="1030739" cy="378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de-AT" sz="1633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itchFamily="34" charset="0"/>
                </a:rPr>
                <a:t>schreiben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15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fik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56" y="1497877"/>
            <a:ext cx="4903771" cy="4220869"/>
          </a:xfrm>
          <a:prstGeom prst="rect">
            <a:avLst/>
          </a:prstGeom>
        </p:spPr>
      </p:pic>
      <p:sp>
        <p:nvSpPr>
          <p:cNvPr id="39" name="Rectangle 27"/>
          <p:cNvSpPr/>
          <p:nvPr/>
        </p:nvSpPr>
        <p:spPr>
          <a:xfrm>
            <a:off x="1851280" y="1520842"/>
            <a:ext cx="4793094" cy="4200180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361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633" dirty="0">
              <a:solidFill>
                <a:prstClr val="white"/>
              </a:solidFill>
              <a:latin typeface="Arial Narrow" pitchFamily="34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981" y="405740"/>
            <a:ext cx="2481528" cy="72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Prozesse, Rollen und Verantwortlichkeiten definieren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8253083" y="1246677"/>
            <a:ext cx="1995630" cy="1393003"/>
            <a:chOff x="7756513" y="1234022"/>
            <a:chExt cx="2200275" cy="1535850"/>
          </a:xfrm>
        </p:grpSpPr>
        <p:sp>
          <p:nvSpPr>
            <p:cNvPr id="63" name="Text Box 35"/>
            <p:cNvSpPr txBox="1">
              <a:spLocks noChangeArrowheads="1"/>
            </p:cNvSpPr>
            <p:nvPr/>
          </p:nvSpPr>
          <p:spPr bwMode="auto">
            <a:xfrm>
              <a:off x="7912938" y="2037731"/>
              <a:ext cx="1887424" cy="317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270" b="1" dirty="0" err="1">
                  <a:latin typeface="+mj-lt"/>
                  <a:cs typeface="Arial" charset="0"/>
                </a:rPr>
                <a:t>Architekt</a:t>
              </a:r>
              <a:endParaRPr lang="en-US" sz="1270" b="1" dirty="0">
                <a:latin typeface="+mj-lt"/>
                <a:cs typeface="Arial" charset="0"/>
              </a:endParaRPr>
            </a:p>
          </p:txBody>
        </p:sp>
        <p:sp>
          <p:nvSpPr>
            <p:cNvPr id="65" name="Text Box 43"/>
            <p:cNvSpPr txBox="1">
              <a:spLocks noChangeArrowheads="1"/>
            </p:cNvSpPr>
            <p:nvPr/>
          </p:nvSpPr>
          <p:spPr bwMode="auto">
            <a:xfrm>
              <a:off x="7756513" y="2298900"/>
              <a:ext cx="2200275" cy="470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088" dirty="0" err="1">
                  <a:latin typeface="+mj-lt"/>
                  <a:cs typeface="Arial" charset="0"/>
                </a:rPr>
                <a:t>Erstellt</a:t>
              </a:r>
              <a:r>
                <a:rPr lang="en-US" sz="1088" dirty="0">
                  <a:latin typeface="+mj-lt"/>
                  <a:cs typeface="Arial" charset="0"/>
                </a:rPr>
                <a:t> und </a:t>
              </a:r>
              <a:r>
                <a:rPr lang="en-US" sz="1088" dirty="0" err="1">
                  <a:latin typeface="+mj-lt"/>
                  <a:cs typeface="Arial" charset="0"/>
                </a:rPr>
                <a:t>analysiert</a:t>
              </a:r>
              <a:r>
                <a:rPr lang="en-US" sz="1088" dirty="0">
                  <a:latin typeface="+mj-lt"/>
                  <a:cs typeface="Arial" charset="0"/>
                </a:rPr>
                <a:t> die </a:t>
              </a:r>
              <a:r>
                <a:rPr lang="en-US" sz="1088" dirty="0" err="1">
                  <a:latin typeface="+mj-lt"/>
                  <a:cs typeface="Arial" charset="0"/>
                </a:rPr>
                <a:t>gesamte</a:t>
              </a:r>
              <a:br>
                <a:rPr lang="en-US" sz="1088" dirty="0">
                  <a:latin typeface="+mj-lt"/>
                  <a:cs typeface="Arial" charset="0"/>
                </a:rPr>
              </a:br>
              <a:r>
                <a:rPr lang="en-US" sz="1088" dirty="0" err="1">
                  <a:latin typeface="+mj-lt"/>
                  <a:cs typeface="Arial" charset="0"/>
                </a:rPr>
                <a:t>Unternehmensarchitektur</a:t>
              </a:r>
              <a:endParaRPr lang="en-US" sz="1088" dirty="0">
                <a:latin typeface="+mj-lt"/>
                <a:cs typeface="Arial" charset="0"/>
              </a:endParaRPr>
            </a:p>
          </p:txBody>
        </p:sp>
        <p:grpSp>
          <p:nvGrpSpPr>
            <p:cNvPr id="66" name="Group 76"/>
            <p:cNvGrpSpPr/>
            <p:nvPr/>
          </p:nvGrpSpPr>
          <p:grpSpPr>
            <a:xfrm>
              <a:off x="7986379" y="1234022"/>
              <a:ext cx="1740542" cy="932825"/>
              <a:chOff x="127872" y="5677864"/>
              <a:chExt cx="1740542" cy="932825"/>
            </a:xfrm>
          </p:grpSpPr>
          <p:sp>
            <p:nvSpPr>
              <p:cNvPr id="67" name="Textfeld 17"/>
              <p:cNvSpPr txBox="1"/>
              <p:nvPr/>
            </p:nvSpPr>
            <p:spPr>
              <a:xfrm>
                <a:off x="181334" y="5677864"/>
                <a:ext cx="1687080" cy="932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489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ontAwesome" pitchFamily="2" charset="0"/>
                  </a:rPr>
                  <a:t></a:t>
                </a:r>
                <a:endParaRPr lang="de-AT" sz="4898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8" name="Textfeld 17"/>
              <p:cNvSpPr txBox="1"/>
              <p:nvPr/>
            </p:nvSpPr>
            <p:spPr>
              <a:xfrm>
                <a:off x="127872" y="5700200"/>
                <a:ext cx="979649" cy="409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1814" dirty="0">
                    <a:solidFill>
                      <a:schemeClr val="bg1">
                        <a:lumMod val="75000"/>
                      </a:schemeClr>
                    </a:solidFill>
                    <a:latin typeface="FontAwesome" pitchFamily="2" charset="0"/>
                  </a:rPr>
                  <a:t></a:t>
                </a:r>
                <a:endParaRPr lang="de-AT" sz="1814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69" name="Rechteck 6"/>
          <p:cNvSpPr/>
          <p:nvPr/>
        </p:nvSpPr>
        <p:spPr>
          <a:xfrm>
            <a:off x="3404460" y="4954544"/>
            <a:ext cx="3664240" cy="475180"/>
          </a:xfrm>
          <a:prstGeom prst="rect">
            <a:avLst/>
          </a:prstGeom>
          <a:solidFill>
            <a:srgbClr val="008833"/>
          </a:solidFill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36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70" dirty="0" err="1">
                <a:solidFill>
                  <a:prstClr val="white"/>
                </a:solidFill>
                <a:latin typeface="Arial Narrow" pitchFamily="34" charset="0"/>
              </a:rPr>
              <a:t>Konfigurierbar</a:t>
            </a:r>
            <a:r>
              <a:rPr lang="en-US" sz="1270" dirty="0">
                <a:solidFill>
                  <a:prstClr val="white"/>
                </a:solidFill>
                <a:latin typeface="Arial Narrow" pitchFamily="34" charset="0"/>
              </a:rPr>
              <a:t> </a:t>
            </a:r>
            <a:r>
              <a:rPr lang="en-US" sz="1270" dirty="0" err="1">
                <a:solidFill>
                  <a:prstClr val="white"/>
                </a:solidFill>
                <a:latin typeface="Arial Narrow" pitchFamily="34" charset="0"/>
              </a:rPr>
              <a:t>bis</a:t>
            </a:r>
            <a:r>
              <a:rPr lang="en-US" sz="1270" dirty="0">
                <a:solidFill>
                  <a:prstClr val="white"/>
                </a:solidFill>
                <a:latin typeface="Arial Narrow" pitchFamily="34" charset="0"/>
              </a:rPr>
              <a:t> auf </a:t>
            </a:r>
            <a:r>
              <a:rPr lang="en-US" sz="1270" dirty="0" err="1">
                <a:solidFill>
                  <a:prstClr val="white"/>
                </a:solidFill>
                <a:latin typeface="Arial Narrow" pitchFamily="34" charset="0"/>
              </a:rPr>
              <a:t>Attributebene</a:t>
            </a:r>
            <a:endParaRPr lang="en-US" sz="127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70" name="Textfeld 69"/>
          <p:cNvSpPr txBox="1"/>
          <p:nvPr/>
        </p:nvSpPr>
        <p:spPr bwMode="auto">
          <a:xfrm>
            <a:off x="6584597" y="1512323"/>
            <a:ext cx="1028102" cy="34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de-AT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Lesezugriff</a:t>
            </a:r>
          </a:p>
        </p:txBody>
      </p:sp>
      <p:grpSp>
        <p:nvGrpSpPr>
          <p:cNvPr id="33" name="Gruppieren 32"/>
          <p:cNvGrpSpPr/>
          <p:nvPr/>
        </p:nvGrpSpPr>
        <p:grpSpPr>
          <a:xfrm>
            <a:off x="8393827" y="2707369"/>
            <a:ext cx="1714139" cy="1895248"/>
            <a:chOff x="7911691" y="3033075"/>
            <a:chExt cx="1889918" cy="2089599"/>
          </a:xfrm>
        </p:grpSpPr>
        <p:sp>
          <p:nvSpPr>
            <p:cNvPr id="34" name="Text Box 40"/>
            <p:cNvSpPr txBox="1">
              <a:spLocks noChangeArrowheads="1"/>
            </p:cNvSpPr>
            <p:nvPr/>
          </p:nvSpPr>
          <p:spPr bwMode="auto">
            <a:xfrm>
              <a:off x="7911691" y="3831289"/>
              <a:ext cx="1889918" cy="317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270" b="1" dirty="0">
                  <a:latin typeface="+mj-lt"/>
                  <a:cs typeface="Arial" charset="0"/>
                </a:rPr>
                <a:t>Contributor</a:t>
              </a:r>
            </a:p>
          </p:txBody>
        </p:sp>
        <p:sp>
          <p:nvSpPr>
            <p:cNvPr id="35" name="Text Box 46"/>
            <p:cNvSpPr txBox="1">
              <a:spLocks noChangeArrowheads="1"/>
            </p:cNvSpPr>
            <p:nvPr/>
          </p:nvSpPr>
          <p:spPr bwMode="auto">
            <a:xfrm>
              <a:off x="7930344" y="4097943"/>
              <a:ext cx="1852613" cy="102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AT" sz="1088" dirty="0">
                  <a:latin typeface="+mj-lt"/>
                  <a:cs typeface="Arial" charset="0"/>
                </a:rPr>
                <a:t>z. B. Anwendungsverantwortlicher, </a:t>
              </a:r>
              <a:br>
                <a:rPr lang="de-AT" sz="1088" dirty="0">
                  <a:latin typeface="+mj-lt"/>
                  <a:cs typeface="Arial" charset="0"/>
                </a:rPr>
              </a:br>
              <a:r>
                <a:rPr lang="de-AT" sz="1088" dirty="0">
                  <a:latin typeface="+mj-lt"/>
                  <a:cs typeface="Arial" charset="0"/>
                </a:rPr>
                <a:t>pflegt und aktualisiert Detailinformationen zu seinen Anwendungen </a:t>
              </a:r>
              <a:endParaRPr lang="en-US" sz="1088" dirty="0">
                <a:latin typeface="+mj-lt"/>
                <a:cs typeface="Arial" charset="0"/>
              </a:endParaRPr>
            </a:p>
          </p:txBody>
        </p:sp>
        <p:grpSp>
          <p:nvGrpSpPr>
            <p:cNvPr id="36" name="Group 60"/>
            <p:cNvGrpSpPr/>
            <p:nvPr/>
          </p:nvGrpSpPr>
          <p:grpSpPr>
            <a:xfrm>
              <a:off x="8013111" y="3033075"/>
              <a:ext cx="1687079" cy="937053"/>
              <a:chOff x="246567" y="966068"/>
              <a:chExt cx="1687079" cy="937053"/>
            </a:xfrm>
          </p:grpSpPr>
          <p:sp>
            <p:nvSpPr>
              <p:cNvPr id="37" name="Textfeld 17"/>
              <p:cNvSpPr txBox="1"/>
              <p:nvPr/>
            </p:nvSpPr>
            <p:spPr>
              <a:xfrm>
                <a:off x="246567" y="970294"/>
                <a:ext cx="1687079" cy="932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489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ontAwesome" pitchFamily="2" charset="0"/>
                  </a:rPr>
                  <a:t></a:t>
                </a:r>
                <a:endParaRPr lang="de-AT" sz="4898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8" name="Textfeld 17"/>
              <p:cNvSpPr txBox="1"/>
              <p:nvPr/>
            </p:nvSpPr>
            <p:spPr>
              <a:xfrm>
                <a:off x="420017" y="966068"/>
                <a:ext cx="602836" cy="409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1814" dirty="0">
                    <a:solidFill>
                      <a:schemeClr val="bg1">
                        <a:lumMod val="75000"/>
                      </a:schemeClr>
                    </a:solidFill>
                    <a:latin typeface="FontAwesome" pitchFamily="2" charset="0"/>
                  </a:rPr>
                  <a:t></a:t>
                </a:r>
                <a:endParaRPr lang="de-AT" sz="1814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40" name="Gruppieren 39"/>
          <p:cNvGrpSpPr/>
          <p:nvPr/>
        </p:nvGrpSpPr>
        <p:grpSpPr>
          <a:xfrm>
            <a:off x="8167936" y="4601344"/>
            <a:ext cx="2165924" cy="1715437"/>
            <a:chOff x="7662635" y="4932791"/>
            <a:chExt cx="2388031" cy="1891349"/>
          </a:xfrm>
        </p:grpSpPr>
        <p:sp>
          <p:nvSpPr>
            <p:cNvPr id="41" name="Text Box 40"/>
            <p:cNvSpPr txBox="1">
              <a:spLocks noChangeArrowheads="1"/>
            </p:cNvSpPr>
            <p:nvPr/>
          </p:nvSpPr>
          <p:spPr bwMode="auto">
            <a:xfrm>
              <a:off x="7722451" y="5730673"/>
              <a:ext cx="2268399" cy="317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270" b="1" dirty="0">
                  <a:latin typeface="+mj-lt"/>
                  <a:cs typeface="Arial" charset="0"/>
                </a:rPr>
                <a:t>Reader</a:t>
              </a:r>
            </a:p>
          </p:txBody>
        </p:sp>
        <p:sp>
          <p:nvSpPr>
            <p:cNvPr id="43" name="Text Box 45"/>
            <p:cNvSpPr txBox="1">
              <a:spLocks noChangeArrowheads="1"/>
            </p:cNvSpPr>
            <p:nvPr/>
          </p:nvSpPr>
          <p:spPr bwMode="auto">
            <a:xfrm>
              <a:off x="7662635" y="5983996"/>
              <a:ext cx="2388031" cy="840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AT" sz="1088" dirty="0">
                  <a:latin typeface="+mj-lt"/>
                  <a:cs typeface="Arial" charset="0"/>
                </a:rPr>
                <a:t>Konsumiert und analysiert Architekturdaten über das Organisationsportal</a:t>
              </a:r>
            </a:p>
            <a:p>
              <a:pPr algn="ctr" eaLnBrk="1" hangingPunct="1"/>
              <a:endParaRPr lang="en-US" sz="1088" dirty="0">
                <a:latin typeface="+mj-lt"/>
                <a:cs typeface="Arial" charset="0"/>
              </a:endParaRPr>
            </a:p>
          </p:txBody>
        </p:sp>
        <p:grpSp>
          <p:nvGrpSpPr>
            <p:cNvPr id="44" name="Group 70"/>
            <p:cNvGrpSpPr/>
            <p:nvPr/>
          </p:nvGrpSpPr>
          <p:grpSpPr>
            <a:xfrm>
              <a:off x="8013111" y="4932791"/>
              <a:ext cx="1687079" cy="932825"/>
              <a:chOff x="302129" y="2524422"/>
              <a:chExt cx="1687079" cy="932825"/>
            </a:xfrm>
          </p:grpSpPr>
          <p:sp>
            <p:nvSpPr>
              <p:cNvPr id="45" name="Textfeld 17"/>
              <p:cNvSpPr txBox="1"/>
              <p:nvPr/>
            </p:nvSpPr>
            <p:spPr>
              <a:xfrm>
                <a:off x="302129" y="2524422"/>
                <a:ext cx="1687079" cy="932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489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ontAwesome" pitchFamily="2" charset="0"/>
                  </a:rPr>
                  <a:t></a:t>
                </a:r>
                <a:endParaRPr lang="de-AT" sz="4898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6" name="Textfeld 17"/>
              <p:cNvSpPr txBox="1"/>
              <p:nvPr/>
            </p:nvSpPr>
            <p:spPr>
              <a:xfrm>
                <a:off x="477248" y="2578563"/>
                <a:ext cx="536718" cy="409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1814" dirty="0">
                    <a:solidFill>
                      <a:schemeClr val="bg1">
                        <a:lumMod val="75000"/>
                      </a:schemeClr>
                    </a:solidFill>
                    <a:latin typeface="FontAwesome" pitchFamily="2" charset="0"/>
                  </a:rPr>
                  <a:t></a:t>
                </a:r>
                <a:endParaRPr lang="de-AT" sz="1814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49" name="Gruppieren 48"/>
          <p:cNvGrpSpPr/>
          <p:nvPr/>
        </p:nvGrpSpPr>
        <p:grpSpPr>
          <a:xfrm>
            <a:off x="3941621" y="3373014"/>
            <a:ext cx="4793094" cy="867806"/>
            <a:chOff x="3006375" y="3613465"/>
            <a:chExt cx="4793094" cy="867806"/>
          </a:xfrm>
        </p:grpSpPr>
        <p:cxnSp>
          <p:nvCxnSpPr>
            <p:cNvPr id="50" name="Gerader Verbinder 49"/>
            <p:cNvCxnSpPr>
              <a:cxnSpLocks/>
            </p:cNvCxnSpPr>
            <p:nvPr/>
          </p:nvCxnSpPr>
          <p:spPr>
            <a:xfrm flipH="1">
              <a:off x="3006375" y="3935161"/>
              <a:ext cx="2944933" cy="0"/>
            </a:xfrm>
            <a:prstGeom prst="line">
              <a:avLst/>
            </a:prstGeom>
            <a:ln w="19050">
              <a:solidFill>
                <a:srgbClr val="0088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r Verbinder 50"/>
            <p:cNvCxnSpPr>
              <a:cxnSpLocks/>
            </p:cNvCxnSpPr>
            <p:nvPr/>
          </p:nvCxnSpPr>
          <p:spPr>
            <a:xfrm flipH="1">
              <a:off x="5946547" y="3905089"/>
              <a:ext cx="1852922" cy="576182"/>
            </a:xfrm>
            <a:prstGeom prst="line">
              <a:avLst/>
            </a:prstGeom>
            <a:ln w="19050">
              <a:solidFill>
                <a:srgbClr val="0088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/>
            <p:cNvCxnSpPr>
              <a:cxnSpLocks/>
            </p:cNvCxnSpPr>
            <p:nvPr/>
          </p:nvCxnSpPr>
          <p:spPr>
            <a:xfrm>
              <a:off x="3042380" y="4481271"/>
              <a:ext cx="2908928" cy="0"/>
            </a:xfrm>
            <a:prstGeom prst="line">
              <a:avLst/>
            </a:prstGeom>
            <a:ln w="19050">
              <a:solidFill>
                <a:srgbClr val="0088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feld 52"/>
            <p:cNvSpPr txBox="1"/>
            <p:nvPr/>
          </p:nvSpPr>
          <p:spPr bwMode="auto">
            <a:xfrm rot="20600400">
              <a:off x="6768686" y="3613465"/>
              <a:ext cx="10070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de-AT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itchFamily="34" charset="0"/>
                </a:rPr>
                <a:t>schreiben</a:t>
              </a:r>
            </a:p>
          </p:txBody>
        </p:sp>
      </p:grpSp>
      <p:cxnSp>
        <p:nvCxnSpPr>
          <p:cNvPr id="54" name="Gerader Verbinder 53"/>
          <p:cNvCxnSpPr>
            <a:cxnSpLocks/>
          </p:cNvCxnSpPr>
          <p:nvPr/>
        </p:nvCxnSpPr>
        <p:spPr>
          <a:xfrm flipH="1">
            <a:off x="6877663" y="3207998"/>
            <a:ext cx="1703334" cy="486432"/>
          </a:xfrm>
          <a:prstGeom prst="line">
            <a:avLst/>
          </a:prstGeom>
          <a:ln w="19050">
            <a:solidFill>
              <a:srgbClr val="0088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Grafik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1" t="52868" r="49984" b="36137"/>
          <a:stretch/>
        </p:blipFill>
        <p:spPr>
          <a:xfrm>
            <a:off x="3761595" y="3714198"/>
            <a:ext cx="504071" cy="50407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2853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69" grpId="0" animBg="1"/>
      <p:bldP spid="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2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Anna </a:t>
            </a:r>
            <a:r>
              <a:rPr lang="de-DE" dirty="0" err="1"/>
              <a:t>mohn</a:t>
            </a:r>
            <a:endParaRPr lang="en-GB" dirty="0"/>
          </a:p>
        </p:txBody>
      </p:sp>
      <p:sp>
        <p:nvSpPr>
          <p:cNvPr id="30" name="Textplatzhalter 29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Marketing &amp; Kommunikation</a:t>
            </a:r>
            <a:endParaRPr lang="en-GB" dirty="0"/>
          </a:p>
        </p:txBody>
      </p:sp>
      <p:sp>
        <p:nvSpPr>
          <p:cNvPr id="31" name="Textplatzhalter 3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2" name="Textplatzhalter 3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PEDRAm</a:t>
            </a:r>
            <a:r>
              <a:rPr lang="de-DE" dirty="0"/>
              <a:t> ASADI</a:t>
            </a:r>
            <a:endParaRPr lang="en-GB" dirty="0"/>
          </a:p>
        </p:txBody>
      </p:sp>
      <p:sp>
        <p:nvSpPr>
          <p:cNvPr id="33" name="Textplatzhalter 32"/>
          <p:cNvSpPr>
            <a:spLocks noGrp="1"/>
          </p:cNvSpPr>
          <p:nvPr>
            <p:ph type="body" sz="quarter" idx="14"/>
          </p:nvPr>
        </p:nvSpPr>
        <p:spPr>
          <a:xfrm>
            <a:off x="6918394" y="4692887"/>
            <a:ext cx="2959100" cy="716395"/>
          </a:xfrm>
        </p:spPr>
        <p:txBody>
          <a:bodyPr>
            <a:normAutofit fontScale="92500"/>
          </a:bodyPr>
          <a:lstStyle/>
          <a:p>
            <a:r>
              <a:rPr lang="de-DE" dirty="0"/>
              <a:t>Consultant / Produktmanagement ADOIT</a:t>
            </a:r>
            <a:endParaRPr lang="en-GB" dirty="0"/>
          </a:p>
        </p:txBody>
      </p:sp>
      <p:sp>
        <p:nvSpPr>
          <p:cNvPr id="17" name="Rechteck 16"/>
          <p:cNvSpPr/>
          <p:nvPr/>
        </p:nvSpPr>
        <p:spPr>
          <a:xfrm>
            <a:off x="2649724" y="3692568"/>
            <a:ext cx="2466330" cy="541303"/>
          </a:xfrm>
          <a:prstGeom prst="rect">
            <a:avLst/>
          </a:prstGeom>
          <a:solidFill>
            <a:schemeClr val="bg1">
              <a:alpha val="61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MODERATOR</a:t>
            </a: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7164229" y="3693895"/>
            <a:ext cx="2466330" cy="539976"/>
          </a:xfrm>
          <a:prstGeom prst="rect">
            <a:avLst/>
          </a:prstGeom>
          <a:solidFill>
            <a:schemeClr val="bg1">
              <a:alpha val="61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REFERENT</a:t>
            </a: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" name="Bildplatzhalter 1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3" b="29241"/>
          <a:stretch/>
        </p:blipFill>
        <p:spPr/>
      </p:pic>
      <p:pic>
        <p:nvPicPr>
          <p:cNvPr id="3" name="Bildplatzhalter 2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945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56" y="1497877"/>
            <a:ext cx="4903771" cy="4220869"/>
          </a:xfrm>
          <a:prstGeom prst="rect">
            <a:avLst/>
          </a:prstGeom>
        </p:spPr>
      </p:pic>
      <p:sp>
        <p:nvSpPr>
          <p:cNvPr id="91" name="Textfeld 90"/>
          <p:cNvSpPr txBox="1"/>
          <p:nvPr/>
        </p:nvSpPr>
        <p:spPr bwMode="auto">
          <a:xfrm>
            <a:off x="6584597" y="1517987"/>
            <a:ext cx="1036117" cy="34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de-AT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kein Zugriff</a:t>
            </a:r>
          </a:p>
        </p:txBody>
      </p:sp>
      <p:sp>
        <p:nvSpPr>
          <p:cNvPr id="39" name="Rectangle 27"/>
          <p:cNvSpPr/>
          <p:nvPr/>
        </p:nvSpPr>
        <p:spPr>
          <a:xfrm>
            <a:off x="1851280" y="1529893"/>
            <a:ext cx="4793094" cy="4200180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361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633" dirty="0">
              <a:solidFill>
                <a:prstClr val="white"/>
              </a:solidFill>
              <a:latin typeface="Arial Narrow" pitchFamily="34" charset="0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981" y="405740"/>
            <a:ext cx="2481528" cy="72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Prozesse, Rollen und Verantwortlichkeiten definieren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8253083" y="1255728"/>
            <a:ext cx="1995630" cy="1393003"/>
            <a:chOff x="7756513" y="1234022"/>
            <a:chExt cx="2200275" cy="1535850"/>
          </a:xfrm>
        </p:grpSpPr>
        <p:sp>
          <p:nvSpPr>
            <p:cNvPr id="63" name="Text Box 35"/>
            <p:cNvSpPr txBox="1">
              <a:spLocks noChangeArrowheads="1"/>
            </p:cNvSpPr>
            <p:nvPr/>
          </p:nvSpPr>
          <p:spPr bwMode="auto">
            <a:xfrm>
              <a:off x="7912938" y="2037731"/>
              <a:ext cx="1887424" cy="317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270" b="1" dirty="0" err="1">
                  <a:latin typeface="+mj-lt"/>
                  <a:cs typeface="Arial" charset="0"/>
                </a:rPr>
                <a:t>Architekt</a:t>
              </a:r>
              <a:endParaRPr lang="en-US" sz="1270" b="1" dirty="0">
                <a:latin typeface="+mj-lt"/>
                <a:cs typeface="Arial" charset="0"/>
              </a:endParaRPr>
            </a:p>
          </p:txBody>
        </p:sp>
        <p:sp>
          <p:nvSpPr>
            <p:cNvPr id="65" name="Text Box 43"/>
            <p:cNvSpPr txBox="1">
              <a:spLocks noChangeArrowheads="1"/>
            </p:cNvSpPr>
            <p:nvPr/>
          </p:nvSpPr>
          <p:spPr bwMode="auto">
            <a:xfrm>
              <a:off x="7756513" y="2298900"/>
              <a:ext cx="2200275" cy="470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088" dirty="0" err="1">
                  <a:latin typeface="+mj-lt"/>
                  <a:cs typeface="Arial" charset="0"/>
                </a:rPr>
                <a:t>Erstellt</a:t>
              </a:r>
              <a:r>
                <a:rPr lang="en-US" sz="1088" dirty="0">
                  <a:latin typeface="+mj-lt"/>
                  <a:cs typeface="Arial" charset="0"/>
                </a:rPr>
                <a:t> und </a:t>
              </a:r>
              <a:r>
                <a:rPr lang="en-US" sz="1088" dirty="0" err="1">
                  <a:latin typeface="+mj-lt"/>
                  <a:cs typeface="Arial" charset="0"/>
                </a:rPr>
                <a:t>analysiert</a:t>
              </a:r>
              <a:r>
                <a:rPr lang="en-US" sz="1088" dirty="0">
                  <a:latin typeface="+mj-lt"/>
                  <a:cs typeface="Arial" charset="0"/>
                </a:rPr>
                <a:t> die </a:t>
              </a:r>
              <a:r>
                <a:rPr lang="en-US" sz="1088" dirty="0" err="1">
                  <a:latin typeface="+mj-lt"/>
                  <a:cs typeface="Arial" charset="0"/>
                </a:rPr>
                <a:t>gesamte</a:t>
              </a:r>
              <a:br>
                <a:rPr lang="en-US" sz="1088" dirty="0">
                  <a:latin typeface="+mj-lt"/>
                  <a:cs typeface="Arial" charset="0"/>
                </a:rPr>
              </a:br>
              <a:r>
                <a:rPr lang="en-US" sz="1088" dirty="0" err="1">
                  <a:latin typeface="+mj-lt"/>
                  <a:cs typeface="Arial" charset="0"/>
                </a:rPr>
                <a:t>Unternehmensarchitektur</a:t>
              </a:r>
              <a:endParaRPr lang="en-US" sz="1088" dirty="0">
                <a:latin typeface="+mj-lt"/>
                <a:cs typeface="Arial" charset="0"/>
              </a:endParaRPr>
            </a:p>
          </p:txBody>
        </p:sp>
        <p:grpSp>
          <p:nvGrpSpPr>
            <p:cNvPr id="66" name="Group 76"/>
            <p:cNvGrpSpPr/>
            <p:nvPr/>
          </p:nvGrpSpPr>
          <p:grpSpPr>
            <a:xfrm>
              <a:off x="7986379" y="1234022"/>
              <a:ext cx="1740542" cy="932825"/>
              <a:chOff x="127872" y="5677864"/>
              <a:chExt cx="1740542" cy="932825"/>
            </a:xfrm>
          </p:grpSpPr>
          <p:sp>
            <p:nvSpPr>
              <p:cNvPr id="67" name="Textfeld 17"/>
              <p:cNvSpPr txBox="1"/>
              <p:nvPr/>
            </p:nvSpPr>
            <p:spPr>
              <a:xfrm>
                <a:off x="181334" y="5677864"/>
                <a:ext cx="1687080" cy="932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489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ontAwesome" pitchFamily="2" charset="0"/>
                  </a:rPr>
                  <a:t></a:t>
                </a:r>
                <a:endParaRPr lang="de-AT" sz="4898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8" name="Textfeld 17"/>
              <p:cNvSpPr txBox="1"/>
              <p:nvPr/>
            </p:nvSpPr>
            <p:spPr>
              <a:xfrm>
                <a:off x="127872" y="5700200"/>
                <a:ext cx="979649" cy="409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1814" dirty="0">
                    <a:solidFill>
                      <a:schemeClr val="bg1">
                        <a:lumMod val="75000"/>
                      </a:schemeClr>
                    </a:solidFill>
                    <a:latin typeface="FontAwesome" pitchFamily="2" charset="0"/>
                  </a:rPr>
                  <a:t></a:t>
                </a:r>
                <a:endParaRPr lang="de-AT" sz="1814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31" name="Gruppieren 30"/>
          <p:cNvGrpSpPr/>
          <p:nvPr/>
        </p:nvGrpSpPr>
        <p:grpSpPr>
          <a:xfrm>
            <a:off x="8393827" y="2716420"/>
            <a:ext cx="1714139" cy="1895248"/>
            <a:chOff x="7911691" y="3033075"/>
            <a:chExt cx="1889918" cy="2089599"/>
          </a:xfrm>
        </p:grpSpPr>
        <p:sp>
          <p:nvSpPr>
            <p:cNvPr id="32" name="Text Box 40"/>
            <p:cNvSpPr txBox="1">
              <a:spLocks noChangeArrowheads="1"/>
            </p:cNvSpPr>
            <p:nvPr/>
          </p:nvSpPr>
          <p:spPr bwMode="auto">
            <a:xfrm>
              <a:off x="7911691" y="3831289"/>
              <a:ext cx="1889918" cy="317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270" b="1" dirty="0">
                  <a:latin typeface="+mj-lt"/>
                  <a:cs typeface="Arial" charset="0"/>
                </a:rPr>
                <a:t>Contributor</a:t>
              </a:r>
            </a:p>
          </p:txBody>
        </p:sp>
        <p:sp>
          <p:nvSpPr>
            <p:cNvPr id="33" name="Text Box 46"/>
            <p:cNvSpPr txBox="1">
              <a:spLocks noChangeArrowheads="1"/>
            </p:cNvSpPr>
            <p:nvPr/>
          </p:nvSpPr>
          <p:spPr bwMode="auto">
            <a:xfrm>
              <a:off x="7930344" y="4097943"/>
              <a:ext cx="1852613" cy="102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AT" sz="1088" dirty="0">
                  <a:latin typeface="+mj-lt"/>
                  <a:cs typeface="Arial" charset="0"/>
                </a:rPr>
                <a:t>z. B. Anwendungsverantwortlicher, </a:t>
              </a:r>
              <a:br>
                <a:rPr lang="de-AT" sz="1088" dirty="0">
                  <a:latin typeface="+mj-lt"/>
                  <a:cs typeface="Arial" charset="0"/>
                </a:rPr>
              </a:br>
              <a:r>
                <a:rPr lang="de-AT" sz="1088" dirty="0">
                  <a:latin typeface="+mj-lt"/>
                  <a:cs typeface="Arial" charset="0"/>
                </a:rPr>
                <a:t>pflegt und aktualisiert Detailinformationen zu seinen Anwendungen </a:t>
              </a:r>
              <a:endParaRPr lang="en-US" sz="1088" dirty="0">
                <a:latin typeface="+mj-lt"/>
                <a:cs typeface="Arial" charset="0"/>
              </a:endParaRPr>
            </a:p>
          </p:txBody>
        </p:sp>
        <p:grpSp>
          <p:nvGrpSpPr>
            <p:cNvPr id="34" name="Group 60"/>
            <p:cNvGrpSpPr/>
            <p:nvPr/>
          </p:nvGrpSpPr>
          <p:grpSpPr>
            <a:xfrm>
              <a:off x="8013111" y="3033075"/>
              <a:ext cx="1687079" cy="937053"/>
              <a:chOff x="246567" y="966068"/>
              <a:chExt cx="1687079" cy="937053"/>
            </a:xfrm>
          </p:grpSpPr>
          <p:sp>
            <p:nvSpPr>
              <p:cNvPr id="35" name="Textfeld 17"/>
              <p:cNvSpPr txBox="1"/>
              <p:nvPr/>
            </p:nvSpPr>
            <p:spPr>
              <a:xfrm>
                <a:off x="246567" y="970294"/>
                <a:ext cx="1687079" cy="932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489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ontAwesome" pitchFamily="2" charset="0"/>
                  </a:rPr>
                  <a:t></a:t>
                </a:r>
                <a:endParaRPr lang="de-AT" sz="4898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6" name="Textfeld 17"/>
              <p:cNvSpPr txBox="1"/>
              <p:nvPr/>
            </p:nvSpPr>
            <p:spPr>
              <a:xfrm>
                <a:off x="420017" y="966068"/>
                <a:ext cx="602836" cy="409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1814" dirty="0">
                    <a:solidFill>
                      <a:schemeClr val="bg1">
                        <a:lumMod val="75000"/>
                      </a:schemeClr>
                    </a:solidFill>
                    <a:latin typeface="FontAwesome" pitchFamily="2" charset="0"/>
                  </a:rPr>
                  <a:t></a:t>
                </a:r>
                <a:endParaRPr lang="de-AT" sz="1814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37" name="Gruppieren 36"/>
          <p:cNvGrpSpPr/>
          <p:nvPr/>
        </p:nvGrpSpPr>
        <p:grpSpPr>
          <a:xfrm>
            <a:off x="8167936" y="4610395"/>
            <a:ext cx="2165924" cy="1715437"/>
            <a:chOff x="7662635" y="4932791"/>
            <a:chExt cx="2388031" cy="1891349"/>
          </a:xfrm>
        </p:grpSpPr>
        <p:sp>
          <p:nvSpPr>
            <p:cNvPr id="38" name="Text Box 40"/>
            <p:cNvSpPr txBox="1">
              <a:spLocks noChangeArrowheads="1"/>
            </p:cNvSpPr>
            <p:nvPr/>
          </p:nvSpPr>
          <p:spPr bwMode="auto">
            <a:xfrm>
              <a:off x="7722451" y="5730673"/>
              <a:ext cx="2268399" cy="317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270" b="1" dirty="0">
                  <a:latin typeface="+mj-lt"/>
                  <a:cs typeface="Arial" charset="0"/>
                </a:rPr>
                <a:t>Reader</a:t>
              </a:r>
            </a:p>
          </p:txBody>
        </p:sp>
        <p:sp>
          <p:nvSpPr>
            <p:cNvPr id="40" name="Text Box 45"/>
            <p:cNvSpPr txBox="1">
              <a:spLocks noChangeArrowheads="1"/>
            </p:cNvSpPr>
            <p:nvPr/>
          </p:nvSpPr>
          <p:spPr bwMode="auto">
            <a:xfrm>
              <a:off x="7662635" y="5983996"/>
              <a:ext cx="2388031" cy="840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AT" sz="1088" dirty="0">
                  <a:latin typeface="+mj-lt"/>
                  <a:cs typeface="Arial" charset="0"/>
                </a:rPr>
                <a:t>Konsumiert und analysiert Architekturdaten über das Organisationsportal</a:t>
              </a:r>
            </a:p>
            <a:p>
              <a:pPr algn="ctr" eaLnBrk="1" hangingPunct="1"/>
              <a:endParaRPr lang="en-US" sz="1088" dirty="0">
                <a:latin typeface="+mj-lt"/>
                <a:cs typeface="Arial" charset="0"/>
              </a:endParaRPr>
            </a:p>
          </p:txBody>
        </p:sp>
        <p:grpSp>
          <p:nvGrpSpPr>
            <p:cNvPr id="41" name="Group 70"/>
            <p:cNvGrpSpPr/>
            <p:nvPr/>
          </p:nvGrpSpPr>
          <p:grpSpPr>
            <a:xfrm>
              <a:off x="8013111" y="4932791"/>
              <a:ext cx="1687079" cy="932825"/>
              <a:chOff x="302129" y="2524422"/>
              <a:chExt cx="1687079" cy="932825"/>
            </a:xfrm>
          </p:grpSpPr>
          <p:sp>
            <p:nvSpPr>
              <p:cNvPr id="43" name="Textfeld 17"/>
              <p:cNvSpPr txBox="1"/>
              <p:nvPr/>
            </p:nvSpPr>
            <p:spPr>
              <a:xfrm>
                <a:off x="302129" y="2524422"/>
                <a:ext cx="1687079" cy="932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489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ontAwesome" pitchFamily="2" charset="0"/>
                  </a:rPr>
                  <a:t></a:t>
                </a:r>
                <a:endParaRPr lang="de-AT" sz="4898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4" name="Textfeld 17"/>
              <p:cNvSpPr txBox="1"/>
              <p:nvPr/>
            </p:nvSpPr>
            <p:spPr>
              <a:xfrm>
                <a:off x="477248" y="2578563"/>
                <a:ext cx="536718" cy="409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1814" dirty="0">
                    <a:solidFill>
                      <a:schemeClr val="bg1">
                        <a:lumMod val="75000"/>
                      </a:schemeClr>
                    </a:solidFill>
                    <a:latin typeface="FontAwesome" pitchFamily="2" charset="0"/>
                  </a:rPr>
                  <a:t></a:t>
                </a:r>
                <a:endParaRPr lang="de-AT" sz="1814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</p:grpSp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t="45016" r="22956" b="23567"/>
          <a:stretch/>
        </p:blipFill>
        <p:spPr>
          <a:xfrm>
            <a:off x="2389161" y="3392769"/>
            <a:ext cx="3160739" cy="1316976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50" name="Gruppieren 49"/>
          <p:cNvGrpSpPr/>
          <p:nvPr/>
        </p:nvGrpSpPr>
        <p:grpSpPr>
          <a:xfrm>
            <a:off x="3677805" y="3374751"/>
            <a:ext cx="4998787" cy="2037115"/>
            <a:chOff x="3006375" y="3487499"/>
            <a:chExt cx="4998787" cy="2037115"/>
          </a:xfrm>
        </p:grpSpPr>
        <p:cxnSp>
          <p:nvCxnSpPr>
            <p:cNvPr id="51" name="Gerader Verbinder 50"/>
            <p:cNvCxnSpPr>
              <a:cxnSpLocks/>
            </p:cNvCxnSpPr>
            <p:nvPr/>
          </p:nvCxnSpPr>
          <p:spPr>
            <a:xfrm flipH="1">
              <a:off x="3006375" y="3487499"/>
              <a:ext cx="2933661" cy="0"/>
            </a:xfrm>
            <a:prstGeom prst="line">
              <a:avLst/>
            </a:prstGeom>
            <a:ln w="19050">
              <a:solidFill>
                <a:srgbClr val="0088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/>
            <p:cNvCxnSpPr>
              <a:cxnSpLocks/>
            </p:cNvCxnSpPr>
            <p:nvPr/>
          </p:nvCxnSpPr>
          <p:spPr>
            <a:xfrm flipH="1" flipV="1">
              <a:off x="5951308" y="4847066"/>
              <a:ext cx="1982325" cy="677548"/>
            </a:xfrm>
            <a:prstGeom prst="line">
              <a:avLst/>
            </a:prstGeom>
            <a:ln w="19050">
              <a:solidFill>
                <a:srgbClr val="0088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/>
            <p:cNvCxnSpPr>
              <a:cxnSpLocks/>
            </p:cNvCxnSpPr>
            <p:nvPr/>
          </p:nvCxnSpPr>
          <p:spPr>
            <a:xfrm>
              <a:off x="3042380" y="4847066"/>
              <a:ext cx="2908928" cy="0"/>
            </a:xfrm>
            <a:prstGeom prst="line">
              <a:avLst/>
            </a:prstGeom>
            <a:ln w="19050">
              <a:solidFill>
                <a:srgbClr val="0088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feld 53"/>
            <p:cNvSpPr txBox="1"/>
            <p:nvPr/>
          </p:nvSpPr>
          <p:spPr bwMode="auto">
            <a:xfrm rot="1530807">
              <a:off x="7366846" y="4945579"/>
              <a:ext cx="63831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de-AT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itchFamily="34" charset="0"/>
                </a:rPr>
                <a:t>lesen</a:t>
              </a:r>
            </a:p>
          </p:txBody>
        </p:sp>
      </p:grpSp>
      <p:cxnSp>
        <p:nvCxnSpPr>
          <p:cNvPr id="55" name="Gerader Verbinder 54"/>
          <p:cNvCxnSpPr>
            <a:cxnSpLocks/>
            <a:stCxn id="44" idx="1"/>
          </p:cNvCxnSpPr>
          <p:nvPr/>
        </p:nvCxnSpPr>
        <p:spPr>
          <a:xfrm flipH="1" flipV="1">
            <a:off x="6584597" y="3374751"/>
            <a:ext cx="2060049" cy="1470505"/>
          </a:xfrm>
          <a:prstGeom prst="line">
            <a:avLst/>
          </a:prstGeom>
          <a:ln w="19050">
            <a:solidFill>
              <a:srgbClr val="0088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11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Ergebnistypen (</a:t>
            </a:r>
            <a:r>
              <a:rPr lang="de-AT" dirty="0" err="1"/>
              <a:t>Deliverables</a:t>
            </a:r>
            <a:r>
              <a:rPr lang="de-AT" dirty="0"/>
              <a:t>) von EAM definieren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981" y="405740"/>
            <a:ext cx="2481528" cy="72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887207"/>
              </p:ext>
            </p:extLst>
          </p:nvPr>
        </p:nvGraphicFramePr>
        <p:xfrm>
          <a:off x="1864028" y="2121209"/>
          <a:ext cx="8489347" cy="2663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96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0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2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349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Ziele / Informationsbedarf / Ergebnistypen</a:t>
                      </a:r>
                      <a:endParaRPr lang="de-AT" sz="16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82935" marR="82935" marT="41468" marB="41468">
                    <a:solidFill>
                      <a:srgbClr val="009D3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1" noProof="0" dirty="0">
                          <a:solidFill>
                            <a:schemeClr val="bg1"/>
                          </a:solidFill>
                        </a:rPr>
                        <a:t>Rolle</a:t>
                      </a:r>
                    </a:p>
                  </a:txBody>
                  <a:tcPr marL="82935" marR="82935" marT="41468" marB="41468">
                    <a:solidFill>
                      <a:srgbClr val="009D3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noProof="0" dirty="0">
                          <a:solidFill>
                            <a:schemeClr val="bg1"/>
                          </a:solidFill>
                        </a:rPr>
                        <a:t>Priorität</a:t>
                      </a:r>
                      <a:endParaRPr lang="de-AT" sz="13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82935" marR="82935" marT="41468" marB="41468">
                    <a:solidFill>
                      <a:srgbClr val="009D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547">
                <a:tc>
                  <a:txBody>
                    <a:bodyPr/>
                    <a:lstStyle/>
                    <a:p>
                      <a:r>
                        <a:rPr lang="de-AT" sz="1600" b="0" noProof="0" dirty="0"/>
                        <a:t>Welche Auswirkungen</a:t>
                      </a:r>
                      <a:r>
                        <a:rPr lang="de-AT" sz="1600" b="0" baseline="0" noProof="0" dirty="0"/>
                        <a:t> hat die Abschaltung einer Anwendung für meine Unternehmensarchitektur?</a:t>
                      </a:r>
                      <a:endParaRPr lang="de-AT" sz="1600" b="0" noProof="0" dirty="0"/>
                    </a:p>
                  </a:txBody>
                  <a:tcPr marL="82935" marR="82935" marT="41468" marB="41468"/>
                </a:tc>
                <a:tc>
                  <a:txBody>
                    <a:bodyPr/>
                    <a:lstStyle/>
                    <a:p>
                      <a:r>
                        <a:rPr lang="de-AT" sz="1600" b="0" noProof="0" dirty="0"/>
                        <a:t>Enterprise Architect</a:t>
                      </a:r>
                    </a:p>
                  </a:txBody>
                  <a:tcPr marL="82935" marR="82935" marT="41468" marB="4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0" noProof="0" dirty="0"/>
                        <a:t>1</a:t>
                      </a:r>
                    </a:p>
                  </a:txBody>
                  <a:tcPr marL="82935" marR="82935" marT="41468" marB="41468"/>
                </a:tc>
                <a:extLst>
                  <a:ext uri="{0D108BD9-81ED-4DB2-BD59-A6C34878D82A}">
                    <a16:rowId xmlns:a16="http://schemas.microsoft.com/office/drawing/2014/main" val="767666094"/>
                  </a:ext>
                </a:extLst>
              </a:tr>
              <a:tr h="580547">
                <a:tc>
                  <a:txBody>
                    <a:bodyPr/>
                    <a:lstStyle/>
                    <a:p>
                      <a:r>
                        <a:rPr lang="de-AT" sz="1600" b="0" noProof="0" dirty="0"/>
                        <a:t>Liste aller produktiven Anwendungen</a:t>
                      </a:r>
                      <a:r>
                        <a:rPr lang="de-AT" sz="1600" b="0" baseline="0" noProof="0" dirty="0"/>
                        <a:t> inkl. Verantwortlichkeiten und fachl. Beschreibung</a:t>
                      </a:r>
                      <a:endParaRPr lang="de-AT" sz="1600" b="0" noProof="0" dirty="0"/>
                    </a:p>
                  </a:txBody>
                  <a:tcPr marL="82935" marR="82935" marT="41468" marB="41468"/>
                </a:tc>
                <a:tc>
                  <a:txBody>
                    <a:bodyPr/>
                    <a:lstStyle/>
                    <a:p>
                      <a:r>
                        <a:rPr lang="de-AT" sz="1600" b="0" noProof="0" dirty="0"/>
                        <a:t>Anwendungsverantwortliche</a:t>
                      </a:r>
                    </a:p>
                    <a:p>
                      <a:r>
                        <a:rPr lang="de-AT" sz="1600" b="0" noProof="0" dirty="0"/>
                        <a:t>Fachbereich (Reader)</a:t>
                      </a:r>
                    </a:p>
                  </a:txBody>
                  <a:tcPr marL="82935" marR="82935" marT="41468" marB="4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0" noProof="0" dirty="0"/>
                        <a:t>1</a:t>
                      </a:r>
                    </a:p>
                  </a:txBody>
                  <a:tcPr marL="82935" marR="82935" marT="41468" marB="4146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9353">
                <a:tc>
                  <a:txBody>
                    <a:bodyPr/>
                    <a:lstStyle/>
                    <a:p>
                      <a:r>
                        <a:rPr lang="de-AT" sz="1600" b="0" noProof="0" dirty="0"/>
                        <a:t>Datenflüsse (aus Sicht eines Geschäftsobjekts) –</a:t>
                      </a:r>
                    </a:p>
                    <a:p>
                      <a:r>
                        <a:rPr lang="de-AT" sz="1600" b="0" noProof="0" dirty="0"/>
                        <a:t>Welche Anwendungen verarbeiten welche GO</a:t>
                      </a:r>
                      <a:r>
                        <a:rPr lang="de-AT" sz="1600" b="0" baseline="0" noProof="0" dirty="0"/>
                        <a:t> und</a:t>
                      </a:r>
                      <a:r>
                        <a:rPr lang="de-AT" sz="1600" b="0" noProof="0" dirty="0"/>
                        <a:t> über welche SST wird ein GO transportiert?</a:t>
                      </a:r>
                    </a:p>
                  </a:txBody>
                  <a:tcPr marL="82935" marR="82935" marT="41468" marB="41468"/>
                </a:tc>
                <a:tc>
                  <a:txBody>
                    <a:bodyPr/>
                    <a:lstStyle/>
                    <a:p>
                      <a:r>
                        <a:rPr lang="de-AT" sz="1600" b="0" noProof="0" dirty="0"/>
                        <a:t>Fachbereich (Reader)</a:t>
                      </a:r>
                    </a:p>
                    <a:p>
                      <a:pPr marL="0" marR="0" indent="0" algn="l" defTabSz="11232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0" noProof="0" dirty="0"/>
                        <a:t>Daten-</a:t>
                      </a:r>
                      <a:r>
                        <a:rPr lang="de-AT" sz="1600" b="0" noProof="0" dirty="0" err="1"/>
                        <a:t>Owner</a:t>
                      </a:r>
                      <a:endParaRPr lang="de-AT" sz="1600" b="0" noProof="0" dirty="0"/>
                    </a:p>
                  </a:txBody>
                  <a:tcPr marL="82935" marR="82935" marT="41468" marB="4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0" noProof="0" dirty="0"/>
                        <a:t>2</a:t>
                      </a:r>
                    </a:p>
                  </a:txBody>
                  <a:tcPr marL="82935" marR="82935" marT="41468" marB="4146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349">
                <a:tc>
                  <a:txBody>
                    <a:bodyPr/>
                    <a:lstStyle/>
                    <a:p>
                      <a:r>
                        <a:rPr lang="de-AT" sz="1600" b="0" noProof="0" dirty="0"/>
                        <a:t>…</a:t>
                      </a:r>
                    </a:p>
                  </a:txBody>
                  <a:tcPr marL="82935" marR="82935" marT="41468" marB="41468"/>
                </a:tc>
                <a:tc>
                  <a:txBody>
                    <a:bodyPr/>
                    <a:lstStyle/>
                    <a:p>
                      <a:endParaRPr lang="de-AT" sz="1600" b="0" noProof="0" dirty="0"/>
                    </a:p>
                  </a:txBody>
                  <a:tcPr marL="82935" marR="82935" marT="41468" marB="41468"/>
                </a:tc>
                <a:tc>
                  <a:txBody>
                    <a:bodyPr/>
                    <a:lstStyle/>
                    <a:p>
                      <a:pPr algn="ctr"/>
                      <a:endParaRPr lang="de-AT" sz="1600" b="0" noProof="0" dirty="0"/>
                    </a:p>
                  </a:txBody>
                  <a:tcPr marL="82935" marR="82935" marT="41468" marB="4146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154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Vorgehensmodell zur Beantwortung der initialen Fragestellungen</a:t>
            </a:r>
          </a:p>
        </p:txBody>
      </p:sp>
      <p:sp>
        <p:nvSpPr>
          <p:cNvPr id="14" name="Eingekerbter Richtungspfeil 1"/>
          <p:cNvSpPr/>
          <p:nvPr/>
        </p:nvSpPr>
        <p:spPr>
          <a:xfrm>
            <a:off x="1458816" y="2906501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>
              <a:alpha val="30196"/>
            </a:srgbClr>
          </a:solidFill>
          <a:ln>
            <a:solidFill>
              <a:srgbClr val="6FBC84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33" dirty="0">
                <a:solidFill>
                  <a:schemeClr val="bg1">
                    <a:lumMod val="95000"/>
                  </a:schemeClr>
                </a:solidFill>
              </a:rPr>
              <a:t>Geltungsbereich der EAM Initiative festlegen</a:t>
            </a:r>
          </a:p>
        </p:txBody>
      </p:sp>
      <p:sp>
        <p:nvSpPr>
          <p:cNvPr id="15" name="Eingekerbter Richtungspfeil 23"/>
          <p:cNvSpPr/>
          <p:nvPr/>
        </p:nvSpPr>
        <p:spPr>
          <a:xfrm>
            <a:off x="3222252" y="2905144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>
              <a:alpha val="30196"/>
            </a:srgbClr>
          </a:solidFill>
          <a:ln>
            <a:solidFill>
              <a:srgbClr val="6FBC84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33" dirty="0">
                <a:solidFill>
                  <a:schemeClr val="bg1">
                    <a:lumMod val="95000"/>
                  </a:schemeClr>
                </a:solidFill>
              </a:rPr>
              <a:t>Stakeholder-analyse / Interviews durchführen</a:t>
            </a:r>
          </a:p>
        </p:txBody>
      </p:sp>
      <p:sp>
        <p:nvSpPr>
          <p:cNvPr id="16" name="Eingekerbter Richtungspfeil 24"/>
          <p:cNvSpPr/>
          <p:nvPr/>
        </p:nvSpPr>
        <p:spPr>
          <a:xfrm>
            <a:off x="4985688" y="2905144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>
              <a:alpha val="30196"/>
            </a:srgbClr>
          </a:solidFill>
          <a:ln>
            <a:solidFill>
              <a:srgbClr val="6FBC84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33" dirty="0">
                <a:solidFill>
                  <a:schemeClr val="bg1">
                    <a:lumMod val="95000"/>
                  </a:schemeClr>
                </a:solidFill>
              </a:rPr>
              <a:t>Architektur-prinzipien ableiten</a:t>
            </a:r>
          </a:p>
        </p:txBody>
      </p:sp>
      <p:sp>
        <p:nvSpPr>
          <p:cNvPr id="17" name="Eingekerbter Richtungspfeil 25"/>
          <p:cNvSpPr/>
          <p:nvPr/>
        </p:nvSpPr>
        <p:spPr>
          <a:xfrm>
            <a:off x="6814437" y="2188064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>
              <a:alpha val="30196"/>
            </a:srgbClr>
          </a:solidFill>
          <a:ln>
            <a:solidFill>
              <a:srgbClr val="6FBC84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bg1">
                    <a:lumMod val="95000"/>
                  </a:schemeClr>
                </a:solidFill>
              </a:rPr>
              <a:t>Prozesse, Rollen und Verantwort-lichkeiten definieren</a:t>
            </a:r>
          </a:p>
        </p:txBody>
      </p:sp>
      <p:sp>
        <p:nvSpPr>
          <p:cNvPr id="18" name="Eingekerbter Richtungspfeil 26"/>
          <p:cNvSpPr/>
          <p:nvPr/>
        </p:nvSpPr>
        <p:spPr>
          <a:xfrm>
            <a:off x="8577873" y="2188064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>
              <a:alpha val="30196"/>
            </a:srgbClr>
          </a:solidFill>
          <a:ln>
            <a:solidFill>
              <a:srgbClr val="6FBC84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33" dirty="0">
                <a:solidFill>
                  <a:schemeClr val="bg1">
                    <a:lumMod val="95000"/>
                  </a:schemeClr>
                </a:solidFill>
              </a:rPr>
              <a:t>Ergebnistypen (Deliverables) von EAM definieren</a:t>
            </a:r>
          </a:p>
        </p:txBody>
      </p:sp>
      <p:sp>
        <p:nvSpPr>
          <p:cNvPr id="19" name="Eingekerbter Richtungspfeil 27"/>
          <p:cNvSpPr/>
          <p:nvPr/>
        </p:nvSpPr>
        <p:spPr>
          <a:xfrm>
            <a:off x="6814437" y="3624937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/>
          </a:solidFill>
          <a:ln>
            <a:solidFill>
              <a:srgbClr val="6FBC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tx1"/>
                </a:solidFill>
              </a:rPr>
              <a:t>Beschreibungs-modell festlegen</a:t>
            </a:r>
          </a:p>
        </p:txBody>
      </p:sp>
      <p:sp>
        <p:nvSpPr>
          <p:cNvPr id="20" name="Eingekerbter Richtungspfeil 28"/>
          <p:cNvSpPr/>
          <p:nvPr/>
        </p:nvSpPr>
        <p:spPr>
          <a:xfrm>
            <a:off x="8577873" y="3624937"/>
            <a:ext cx="1828749" cy="1044999"/>
          </a:xfrm>
          <a:prstGeom prst="chevron">
            <a:avLst>
              <a:gd name="adj" fmla="val 17299"/>
            </a:avLst>
          </a:prstGeom>
          <a:solidFill>
            <a:srgbClr val="D6E9D8"/>
          </a:solidFill>
          <a:ln>
            <a:solidFill>
              <a:srgbClr val="6FBC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dirty="0">
                <a:solidFill>
                  <a:schemeClr val="tx1"/>
                </a:solidFill>
              </a:rPr>
              <a:t>Patterns zur Beschreibung der Architektur entwickeln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4346779" y="5428780"/>
            <a:ext cx="3521613" cy="515071"/>
            <a:chOff x="2325793" y="6012941"/>
            <a:chExt cx="3882742" cy="567890"/>
          </a:xfrm>
        </p:grpSpPr>
        <p:sp>
          <p:nvSpPr>
            <p:cNvPr id="21" name="Pfeil nach unten 11"/>
            <p:cNvSpPr/>
            <p:nvPr/>
          </p:nvSpPr>
          <p:spPr bwMode="auto">
            <a:xfrm rot="16200000">
              <a:off x="2257306" y="6081428"/>
              <a:ext cx="567890" cy="430915"/>
            </a:xfrm>
            <a:prstGeom prst="downArrow">
              <a:avLst/>
            </a:prstGeom>
            <a:solidFill>
              <a:srgbClr val="6FBC84"/>
            </a:solidFill>
            <a:ln>
              <a:solidFill>
                <a:srgbClr val="009D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AT" sz="2086" b="1" dirty="0"/>
            </a:p>
          </p:txBody>
        </p:sp>
        <p:sp>
          <p:nvSpPr>
            <p:cNvPr id="22" name="Textfeld 21"/>
            <p:cNvSpPr txBox="1"/>
            <p:nvPr/>
          </p:nvSpPr>
          <p:spPr bwMode="auto">
            <a:xfrm>
              <a:off x="2797127" y="6040401"/>
              <a:ext cx="3411408" cy="532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r>
                <a:rPr lang="de-AT" sz="2540" b="1" dirty="0">
                  <a:latin typeface="Arial Narrow" pitchFamily="34" charset="0"/>
                </a:rPr>
                <a:t>Architektur-Repository</a:t>
              </a:r>
            </a:p>
          </p:txBody>
        </p:sp>
      </p:grpSp>
      <p:cxnSp>
        <p:nvCxnSpPr>
          <p:cNvPr id="23" name="Gewinkelte Verbindung 5"/>
          <p:cNvCxnSpPr>
            <a:stCxn id="18" idx="2"/>
            <a:endCxn id="19" idx="0"/>
          </p:cNvCxnSpPr>
          <p:nvPr/>
        </p:nvCxnSpPr>
        <p:spPr>
          <a:xfrm rot="5400000">
            <a:off x="8324205" y="2547282"/>
            <a:ext cx="391875" cy="1763436"/>
          </a:xfrm>
          <a:prstGeom prst="bentConnector3">
            <a:avLst/>
          </a:prstGeom>
          <a:ln w="28575">
            <a:solidFill>
              <a:srgbClr val="6FBC84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54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205" y="401340"/>
            <a:ext cx="2481528" cy="72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4" descr="In den IT-Grundschutz-Katalogen erläutert das BSI grundlegende IT-Security-Maßnahmen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42360" y="-1556476"/>
            <a:ext cx="5338959" cy="328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In den IT-Grundschutz-Katalogen erläutert das BSI grundlegende IT-Security-Maßnahmen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42360" y="-1418251"/>
            <a:ext cx="5338959" cy="328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 descr="In den IT-Grundschutz-Katalogen erläutert das BSI grundlegende IT-Security-Maßnahmen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42360" y="-1418251"/>
            <a:ext cx="5338959" cy="328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Beschreibungsmodell festlegen</a:t>
            </a:r>
            <a:endParaRPr lang="de-DE" b="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10" y="1274569"/>
            <a:ext cx="5996312" cy="516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8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chemeClr val="tx1"/>
                </a:solidFill>
              </a:rPr>
              <a:t>Patterns zur Beschreibung der Architektur entwickeln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Zentrale vs. Dezentrale Datenverwaltung vs. Mischform</a:t>
            </a:r>
          </a:p>
          <a:p>
            <a:pPr lvl="1"/>
            <a:r>
              <a:rPr lang="de-DE" dirty="0"/>
              <a:t>Wie soll die Datenerfassung und -pflege erfolgen?</a:t>
            </a:r>
          </a:p>
          <a:p>
            <a:pPr lvl="1"/>
            <a:endParaRPr lang="de-DE" dirty="0"/>
          </a:p>
          <a:p>
            <a:r>
              <a:rPr lang="de-DE" dirty="0"/>
              <a:t>Prüfung der Datenaktualität – Pflegeprozess</a:t>
            </a:r>
          </a:p>
          <a:p>
            <a:pPr lvl="1"/>
            <a:r>
              <a:rPr lang="de-DE" dirty="0"/>
              <a:t>Welche Gestaltungsobjekte sollen nach welchen Abständen </a:t>
            </a:r>
            <a:r>
              <a:rPr lang="de-DE" dirty="0" err="1"/>
              <a:t>reevaluiert</a:t>
            </a:r>
            <a:r>
              <a:rPr lang="de-DE" dirty="0"/>
              <a:t> werden?</a:t>
            </a:r>
          </a:p>
          <a:p>
            <a:pPr lvl="1"/>
            <a:r>
              <a:rPr lang="de-DE" dirty="0"/>
              <a:t>Wer soll diese bearbeiten dürfen?</a:t>
            </a:r>
          </a:p>
          <a:p>
            <a:pPr lvl="1"/>
            <a:endParaRPr lang="de-DE" dirty="0"/>
          </a:p>
          <a:p>
            <a:r>
              <a:rPr lang="de-DE" dirty="0"/>
              <a:t>Validierung der Architekturinformationen</a:t>
            </a:r>
          </a:p>
          <a:p>
            <a:pPr lvl="1"/>
            <a:r>
              <a:rPr lang="de-DE" dirty="0"/>
              <a:t>Nach welchen Kriterien sollen Objekte im Repository validiert werden?</a:t>
            </a:r>
          </a:p>
          <a:p>
            <a:pPr lvl="1"/>
            <a:r>
              <a:rPr lang="de-DE" dirty="0"/>
              <a:t>Was sind die Pflichtattribute zur Befüllung des Architektur-Repositorys?</a:t>
            </a:r>
          </a:p>
          <a:p>
            <a:pPr lvl="1"/>
            <a:endParaRPr lang="de-DE" dirty="0"/>
          </a:p>
          <a:p>
            <a:r>
              <a:rPr lang="de-DE" dirty="0"/>
              <a:t>Modell- und Objektgruppenstruktur</a:t>
            </a:r>
          </a:p>
          <a:p>
            <a:pPr lvl="1"/>
            <a:r>
              <a:rPr lang="de-DE" dirty="0"/>
              <a:t>Nach welcher Struktur sollen Objekte und Modelle im Repository abgelegt werden?</a:t>
            </a:r>
          </a:p>
          <a:p>
            <a:endParaRPr lang="de-DE" dirty="0"/>
          </a:p>
          <a:p>
            <a:r>
              <a:rPr lang="de-DE" dirty="0"/>
              <a:t>uvm.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205" y="401340"/>
            <a:ext cx="2481528" cy="72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66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80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Was ist EAM?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Wozu benötige ich EAM?</a:t>
            </a:r>
            <a:br>
              <a:rPr lang="de-AT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e-A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Inwiefern hilft mir ein Verständnis der Unternehmensarchitektur?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Wie beginne ich meine EAM-Initiative?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Zusammenspiel EAM und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The Open Group Architecture Framework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e-A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Vorgehensmodell zur Beantwortung der initialen Fragestellungen</a:t>
            </a:r>
            <a:br>
              <a:rPr lang="de-AT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e-A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EAM mit ADOIT</a:t>
            </a:r>
          </a:p>
          <a:p>
            <a:endParaRPr lang="de-A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de-A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Zusammenfassung &amp; Generelle Empfehlungen</a:t>
            </a:r>
            <a:endParaRPr lang="en-GB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AT" dirty="0"/>
              <a:t>Weitere Szenarien in EAM</a:t>
            </a:r>
            <a:br>
              <a:rPr lang="de-AT" dirty="0"/>
            </a:br>
            <a:r>
              <a:rPr lang="de-AT" dirty="0"/>
              <a:t>EAM-Checkliste</a:t>
            </a:r>
          </a:p>
        </p:txBody>
      </p:sp>
    </p:spTree>
    <p:extLst>
      <p:ext uri="{BB962C8B-B14F-4D97-AF65-F5344CB8AC3E}">
        <p14:creationId xmlns:p14="http://schemas.microsoft.com/office/powerpoint/2010/main" val="47077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Zusammenhänge – Beispiel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205" y="405740"/>
            <a:ext cx="2481528" cy="72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520447"/>
              </p:ext>
            </p:extLst>
          </p:nvPr>
        </p:nvGraphicFramePr>
        <p:xfrm>
          <a:off x="1864026" y="1627724"/>
          <a:ext cx="8489349" cy="4487090"/>
        </p:xfrm>
        <a:graphic>
          <a:graphicData uri="http://schemas.openxmlformats.org/drawingml/2006/table">
            <a:tbl>
              <a:tblPr firstRow="1" bandRow="1"/>
              <a:tblGrid>
                <a:gridCol w="1975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3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6595">
                <a:tc>
                  <a:txBody>
                    <a:bodyPr/>
                    <a:lstStyle>
                      <a:lvl1pPr marL="0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61602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123205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84807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246408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808010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369613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931215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492817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CH" sz="1600" noProof="0" dirty="0">
                          <a:latin typeface="+mj-lt"/>
                        </a:rPr>
                        <a:t>Prinzip</a:t>
                      </a:r>
                    </a:p>
                  </a:txBody>
                  <a:tcPr marL="82935" marR="82935" marT="41468" marB="4146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3A"/>
                    </a:solidFill>
                  </a:tcPr>
                </a:tc>
                <a:tc>
                  <a:txBody>
                    <a:bodyPr/>
                    <a:lstStyle>
                      <a:lvl1pPr marL="0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61602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123205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84807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246408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808010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369613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931215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492817" algn="l" defTabSz="1123205" rtl="0" eaLnBrk="1" latinLnBrk="0" hangingPunct="1">
                        <a:defRPr sz="22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CH" sz="1600" noProof="0" dirty="0">
                          <a:latin typeface="+mj-lt"/>
                        </a:rPr>
                        <a:t>Geschäftsobjekte werden zentral in jeweils einer Anwendung erstellt und über Schnittstellen an andere Anwendung verteilt (keine Datenredundanz).</a:t>
                      </a:r>
                    </a:p>
                  </a:txBody>
                  <a:tcPr marL="82935" marR="82935" marT="41468" marB="4146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584">
                <a:tc>
                  <a:txBody>
                    <a:bodyPr/>
                    <a:lstStyle>
                      <a:lvl1pPr marL="0" algn="l" defTabSz="1123205" rtl="0" eaLnBrk="1" latinLnBrk="0" hangingPunct="1">
                        <a:spcBef>
                          <a:spcPct val="20000"/>
                        </a:spcBef>
                        <a:defRPr sz="3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1123205" rtl="0" eaLnBrk="1" latinLnBrk="0" hangingPunct="1">
                        <a:spcBef>
                          <a:spcPct val="20000"/>
                        </a:spcBef>
                        <a:defRPr sz="2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112320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CH" altLang="de-DE" sz="16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Architektur-Repository</a:t>
                      </a:r>
                    </a:p>
                  </a:txBody>
                  <a:tcPr marL="82924" marR="82924" marT="41463" marB="41463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D8"/>
                    </a:solidFill>
                  </a:tcPr>
                </a:tc>
                <a:tc>
                  <a:txBody>
                    <a:bodyPr/>
                    <a:lstStyle>
                      <a:lvl1pPr marL="0" algn="l" defTabSz="1123205" rtl="0" eaLnBrk="1" latinLnBrk="0" hangingPunct="1">
                        <a:spcBef>
                          <a:spcPct val="20000"/>
                        </a:spcBef>
                        <a:defRPr sz="3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1123205" rtl="0" eaLnBrk="1" latinLnBrk="0" hangingPunct="1">
                        <a:spcBef>
                          <a:spcPct val="20000"/>
                        </a:spcBef>
                        <a:defRPr sz="2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112320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de-CH" altLang="de-DE" sz="1600" kern="1200" noProof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2924" marR="82924" marT="41463" marB="41463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9344">
                <a:tc>
                  <a:txBody>
                    <a:bodyPr/>
                    <a:lstStyle>
                      <a:lvl1pPr marL="0" algn="l" defTabSz="1123205" rtl="0" eaLnBrk="1" latinLnBrk="0" hangingPunct="1">
                        <a:spcBef>
                          <a:spcPct val="20000"/>
                        </a:spcBef>
                        <a:defRPr sz="3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1123205" rtl="0" eaLnBrk="1" latinLnBrk="0" hangingPunct="1">
                        <a:spcBef>
                          <a:spcPct val="20000"/>
                        </a:spcBef>
                        <a:defRPr sz="2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112320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CH" altLang="de-DE" sz="16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Prozesse und Verantwortlichkeiten</a:t>
                      </a:r>
                    </a:p>
                  </a:txBody>
                  <a:tcPr marL="82924" marR="82924" marT="41463" marB="41463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71450" indent="-171450" algn="l" defTabSz="1123205" rtl="0" eaLnBrk="1" latinLnBrk="0" hangingPunct="1">
                        <a:spcBef>
                          <a:spcPct val="20000"/>
                        </a:spcBef>
                        <a:defRPr sz="3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1123205" rtl="0" eaLnBrk="1" latinLnBrk="0" hangingPunct="1">
                        <a:spcBef>
                          <a:spcPct val="20000"/>
                        </a:spcBef>
                        <a:defRPr sz="2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112320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DAE35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lang="de-AT" altLang="de-DE" sz="16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Anwendungsverantwortliche müssen definieren und laufend verifizieren, welche Geschäftsobjekte wie genutzt werden (Create, Read, Update, Delete).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DAE35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lang="de-AT" altLang="de-DE" sz="16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Bei Neuimplementierungen muss diese Abhängigkeit vorab geklärt werden.</a:t>
                      </a:r>
                    </a:p>
                  </a:txBody>
                  <a:tcPr marL="82924" marR="82924" marT="41463" marB="41463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4567">
                <a:tc>
                  <a:txBody>
                    <a:bodyPr/>
                    <a:lstStyle>
                      <a:lvl1pPr marL="0" algn="l" defTabSz="1123205" rtl="0" eaLnBrk="1" latinLnBrk="0" hangingPunct="1">
                        <a:spcBef>
                          <a:spcPct val="20000"/>
                        </a:spcBef>
                        <a:defRPr sz="3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1123205" rtl="0" eaLnBrk="1" latinLnBrk="0" hangingPunct="1">
                        <a:spcBef>
                          <a:spcPct val="20000"/>
                        </a:spcBef>
                        <a:defRPr sz="2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112320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CH" altLang="de-DE" sz="16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Ergebnistypen</a:t>
                      </a:r>
                    </a:p>
                  </a:txBody>
                  <a:tcPr marL="82924" marR="82924" marT="41463" marB="41463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D8"/>
                    </a:solidFill>
                  </a:tcPr>
                </a:tc>
                <a:tc>
                  <a:txBody>
                    <a:bodyPr/>
                    <a:lstStyle>
                      <a:lvl1pPr marL="171450" indent="-171450" algn="l" defTabSz="1123205" rtl="0" eaLnBrk="1" latinLnBrk="0" hangingPunct="1">
                        <a:spcBef>
                          <a:spcPct val="20000"/>
                        </a:spcBef>
                        <a:defRPr sz="3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1123205" rtl="0" eaLnBrk="1" latinLnBrk="0" hangingPunct="1">
                        <a:spcBef>
                          <a:spcPct val="20000"/>
                        </a:spcBef>
                        <a:defRPr sz="2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112320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1123205" rtl="0" eaLnBrk="1" latinLnBrk="0" hangingPunct="1">
                        <a:spcBef>
                          <a:spcPct val="20000"/>
                        </a:spcBef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11232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9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de-CH" altLang="de-DE" sz="1600" kern="1200" noProof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de-CH" altLang="de-DE" sz="1600" kern="1200" noProof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de-CH" altLang="de-DE" sz="1600" kern="1200" noProof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de-CH" altLang="de-DE" sz="1600" kern="1200" noProof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de-CH" altLang="de-DE" sz="1600" kern="1200" noProof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de-CH" altLang="de-DE" sz="1600" kern="1200" noProof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de-CH" altLang="de-DE" sz="1600" kern="1200" noProof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2924" marR="82924" marT="41463" marB="41463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hteck 2"/>
          <p:cNvSpPr>
            <a:spLocks noChangeArrowheads="1"/>
          </p:cNvSpPr>
          <p:nvPr/>
        </p:nvSpPr>
        <p:spPr bwMode="auto">
          <a:xfrm>
            <a:off x="4826218" y="2717223"/>
            <a:ext cx="1020852" cy="545703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293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CH" altLang="de-DE" sz="1270" kern="0" dirty="0">
                <a:solidFill>
                  <a:srgbClr val="000000"/>
                </a:solidFill>
                <a:latin typeface="+mn-lt"/>
              </a:rPr>
              <a:t>Anwendung</a:t>
            </a:r>
          </a:p>
        </p:txBody>
      </p:sp>
      <p:sp>
        <p:nvSpPr>
          <p:cNvPr id="14" name="Rechteck 19"/>
          <p:cNvSpPr>
            <a:spLocks noChangeArrowheads="1"/>
          </p:cNvSpPr>
          <p:nvPr/>
        </p:nvSpPr>
        <p:spPr bwMode="auto">
          <a:xfrm>
            <a:off x="7333061" y="2717223"/>
            <a:ext cx="954620" cy="544263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293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CH" altLang="de-DE" sz="1270" kern="0" dirty="0">
                <a:solidFill>
                  <a:srgbClr val="000000"/>
                </a:solidFill>
                <a:latin typeface="+mn-lt"/>
              </a:rPr>
              <a:t>Geschäfts-objekt</a:t>
            </a:r>
          </a:p>
        </p:txBody>
      </p:sp>
      <p:cxnSp>
        <p:nvCxnSpPr>
          <p:cNvPr id="15" name="Gewinkelte Verbindung 16"/>
          <p:cNvCxnSpPr>
            <a:cxnSpLocks noChangeShapeType="1"/>
            <a:stCxn id="13" idx="3"/>
            <a:endCxn id="14" idx="1"/>
          </p:cNvCxnSpPr>
          <p:nvPr/>
        </p:nvCxnSpPr>
        <p:spPr bwMode="auto">
          <a:xfrm flipV="1">
            <a:off x="5847070" y="2989355"/>
            <a:ext cx="1485991" cy="720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chemeClr val="bg1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feld 17"/>
          <p:cNvSpPr txBox="1">
            <a:spLocks noChangeArrowheads="1"/>
          </p:cNvSpPr>
          <p:nvPr/>
        </p:nvSpPr>
        <p:spPr bwMode="auto">
          <a:xfrm>
            <a:off x="6289734" y="2710024"/>
            <a:ext cx="569387" cy="28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293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CH" altLang="de-DE" sz="1270" i="1" kern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CRUD</a:t>
            </a:r>
          </a:p>
        </p:txBody>
      </p:sp>
      <p:sp>
        <p:nvSpPr>
          <p:cNvPr id="26" name="Rechteck 2"/>
          <p:cNvSpPr>
            <a:spLocks noChangeArrowheads="1"/>
          </p:cNvSpPr>
          <p:nvPr/>
        </p:nvSpPr>
        <p:spPr bwMode="auto">
          <a:xfrm>
            <a:off x="4394001" y="4785966"/>
            <a:ext cx="1020852" cy="349771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293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CH" altLang="de-DE" sz="1270" kern="0" dirty="0">
                <a:solidFill>
                  <a:srgbClr val="000000"/>
                </a:solidFill>
                <a:latin typeface="+mn-lt"/>
              </a:rPr>
              <a:t>SAP ERP</a:t>
            </a:r>
          </a:p>
        </p:txBody>
      </p:sp>
      <p:sp>
        <p:nvSpPr>
          <p:cNvPr id="27" name="Rechteck 2"/>
          <p:cNvSpPr>
            <a:spLocks noChangeArrowheads="1"/>
          </p:cNvSpPr>
          <p:nvPr/>
        </p:nvSpPr>
        <p:spPr bwMode="auto">
          <a:xfrm>
            <a:off x="4394001" y="5219923"/>
            <a:ext cx="1020852" cy="349771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293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CH" altLang="de-DE" sz="1270" kern="0" dirty="0">
                <a:solidFill>
                  <a:srgbClr val="000000"/>
                </a:solidFill>
                <a:latin typeface="+mn-lt"/>
              </a:rPr>
              <a:t>EasyPartner</a:t>
            </a:r>
          </a:p>
        </p:txBody>
      </p:sp>
      <p:sp>
        <p:nvSpPr>
          <p:cNvPr id="28" name="Rechteck 2"/>
          <p:cNvSpPr>
            <a:spLocks noChangeArrowheads="1"/>
          </p:cNvSpPr>
          <p:nvPr/>
        </p:nvSpPr>
        <p:spPr bwMode="auto">
          <a:xfrm>
            <a:off x="4394001" y="5653879"/>
            <a:ext cx="1020852" cy="349771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293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CH" altLang="de-DE" sz="1270" kern="0" dirty="0">
                <a:solidFill>
                  <a:srgbClr val="000000"/>
                </a:solidFill>
                <a:latin typeface="+mn-lt"/>
              </a:rPr>
              <a:t>eShop</a:t>
            </a:r>
          </a:p>
        </p:txBody>
      </p:sp>
      <p:sp>
        <p:nvSpPr>
          <p:cNvPr id="29" name="Rechteck 2"/>
          <p:cNvSpPr>
            <a:spLocks noChangeArrowheads="1"/>
          </p:cNvSpPr>
          <p:nvPr/>
        </p:nvSpPr>
        <p:spPr bwMode="auto">
          <a:xfrm>
            <a:off x="5463089" y="4785966"/>
            <a:ext cx="1020852" cy="349771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293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CH" altLang="de-DE" sz="1270" kern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CRUD</a:t>
            </a:r>
          </a:p>
        </p:txBody>
      </p:sp>
      <p:sp>
        <p:nvSpPr>
          <p:cNvPr id="30" name="Rechteck 2"/>
          <p:cNvSpPr>
            <a:spLocks noChangeArrowheads="1"/>
          </p:cNvSpPr>
          <p:nvPr/>
        </p:nvSpPr>
        <p:spPr bwMode="auto">
          <a:xfrm>
            <a:off x="5463089" y="5219923"/>
            <a:ext cx="1020852" cy="349771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293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CH" altLang="de-DE" sz="1270" kern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R</a:t>
            </a:r>
          </a:p>
        </p:txBody>
      </p:sp>
      <p:sp>
        <p:nvSpPr>
          <p:cNvPr id="31" name="Rechteck 2"/>
          <p:cNvSpPr>
            <a:spLocks noChangeArrowheads="1"/>
          </p:cNvSpPr>
          <p:nvPr/>
        </p:nvSpPr>
        <p:spPr bwMode="auto">
          <a:xfrm>
            <a:off x="5463089" y="5653879"/>
            <a:ext cx="1020852" cy="349771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293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altLang="de-DE" sz="1270" kern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2" name="Rechteck 2"/>
          <p:cNvSpPr>
            <a:spLocks noChangeArrowheads="1"/>
          </p:cNvSpPr>
          <p:nvPr/>
        </p:nvSpPr>
        <p:spPr bwMode="auto">
          <a:xfrm>
            <a:off x="6532177" y="4785966"/>
            <a:ext cx="1020852" cy="349771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293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CH" altLang="de-DE" sz="1270" kern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CUD</a:t>
            </a:r>
          </a:p>
        </p:txBody>
      </p:sp>
      <p:sp>
        <p:nvSpPr>
          <p:cNvPr id="33" name="Rechteck 2"/>
          <p:cNvSpPr>
            <a:spLocks noChangeArrowheads="1"/>
          </p:cNvSpPr>
          <p:nvPr/>
        </p:nvSpPr>
        <p:spPr bwMode="auto">
          <a:xfrm>
            <a:off x="6532177" y="5219923"/>
            <a:ext cx="1020852" cy="349771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293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CH" altLang="de-DE" sz="1270" kern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R</a:t>
            </a:r>
          </a:p>
        </p:txBody>
      </p:sp>
      <p:sp>
        <p:nvSpPr>
          <p:cNvPr id="34" name="Rechteck 2"/>
          <p:cNvSpPr>
            <a:spLocks noChangeArrowheads="1"/>
          </p:cNvSpPr>
          <p:nvPr/>
        </p:nvSpPr>
        <p:spPr bwMode="auto">
          <a:xfrm>
            <a:off x="6532177" y="5653879"/>
            <a:ext cx="1020852" cy="349771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293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CH" altLang="de-DE" sz="1270" kern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CU</a:t>
            </a:r>
          </a:p>
        </p:txBody>
      </p:sp>
      <p:sp>
        <p:nvSpPr>
          <p:cNvPr id="35" name="Rechteck 2"/>
          <p:cNvSpPr>
            <a:spLocks noChangeArrowheads="1"/>
          </p:cNvSpPr>
          <p:nvPr/>
        </p:nvSpPr>
        <p:spPr bwMode="auto">
          <a:xfrm>
            <a:off x="7601265" y="4785966"/>
            <a:ext cx="1020852" cy="349771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293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altLang="de-DE" sz="1270" kern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6" name="Rechteck 2"/>
          <p:cNvSpPr>
            <a:spLocks noChangeArrowheads="1"/>
          </p:cNvSpPr>
          <p:nvPr/>
        </p:nvSpPr>
        <p:spPr bwMode="auto">
          <a:xfrm>
            <a:off x="7601265" y="5219923"/>
            <a:ext cx="1020852" cy="349771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293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CH" altLang="de-DE" sz="1270" kern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CUD</a:t>
            </a:r>
          </a:p>
        </p:txBody>
      </p:sp>
      <p:sp>
        <p:nvSpPr>
          <p:cNvPr id="37" name="Rechteck 2"/>
          <p:cNvSpPr>
            <a:spLocks noChangeArrowheads="1"/>
          </p:cNvSpPr>
          <p:nvPr/>
        </p:nvSpPr>
        <p:spPr bwMode="auto">
          <a:xfrm>
            <a:off x="7601265" y="5653879"/>
            <a:ext cx="1020852" cy="349771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293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CH" altLang="de-DE" sz="1270" kern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R</a:t>
            </a:r>
          </a:p>
        </p:txBody>
      </p:sp>
      <p:sp>
        <p:nvSpPr>
          <p:cNvPr id="38" name="Rechteck 2"/>
          <p:cNvSpPr>
            <a:spLocks noChangeArrowheads="1"/>
          </p:cNvSpPr>
          <p:nvPr/>
        </p:nvSpPr>
        <p:spPr bwMode="auto">
          <a:xfrm>
            <a:off x="5459167" y="4394103"/>
            <a:ext cx="1020852" cy="349771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293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CH" altLang="de-DE" sz="1270" kern="0" dirty="0">
                <a:solidFill>
                  <a:srgbClr val="000000"/>
                </a:solidFill>
                <a:latin typeface="+mn-lt"/>
              </a:rPr>
              <a:t>Bestellung</a:t>
            </a:r>
          </a:p>
        </p:txBody>
      </p:sp>
      <p:sp>
        <p:nvSpPr>
          <p:cNvPr id="39" name="Rechteck 2"/>
          <p:cNvSpPr>
            <a:spLocks noChangeArrowheads="1"/>
          </p:cNvSpPr>
          <p:nvPr/>
        </p:nvSpPr>
        <p:spPr bwMode="auto">
          <a:xfrm>
            <a:off x="6528255" y="4394103"/>
            <a:ext cx="1020852" cy="349771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293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CH" altLang="de-DE" sz="1270" kern="0" dirty="0">
                <a:solidFill>
                  <a:srgbClr val="000000"/>
                </a:solidFill>
                <a:latin typeface="+mn-lt"/>
              </a:rPr>
              <a:t>Auftrag</a:t>
            </a:r>
          </a:p>
        </p:txBody>
      </p:sp>
      <p:sp>
        <p:nvSpPr>
          <p:cNvPr id="40" name="Rechteck 2"/>
          <p:cNvSpPr>
            <a:spLocks noChangeArrowheads="1"/>
          </p:cNvSpPr>
          <p:nvPr/>
        </p:nvSpPr>
        <p:spPr bwMode="auto">
          <a:xfrm>
            <a:off x="7597343" y="4394103"/>
            <a:ext cx="1020852" cy="349771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293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CH" altLang="de-DE" sz="1270" kern="0" dirty="0">
                <a:solidFill>
                  <a:srgbClr val="000000"/>
                </a:solidFill>
                <a:latin typeface="+mn-lt"/>
              </a:rPr>
              <a:t>Partner</a:t>
            </a:r>
          </a:p>
        </p:txBody>
      </p:sp>
      <p:sp>
        <p:nvSpPr>
          <p:cNvPr id="41" name="Gewitterblitz 40"/>
          <p:cNvSpPr/>
          <p:nvPr/>
        </p:nvSpPr>
        <p:spPr>
          <a:xfrm>
            <a:off x="6549251" y="5624506"/>
            <a:ext cx="391864" cy="391864"/>
          </a:xfrm>
          <a:prstGeom prst="lightningBol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633" dirty="0"/>
          </a:p>
        </p:txBody>
      </p:sp>
    </p:spTree>
    <p:extLst>
      <p:ext uri="{BB962C8B-B14F-4D97-AF65-F5344CB8AC3E}">
        <p14:creationId xmlns:p14="http://schemas.microsoft.com/office/powerpoint/2010/main" val="419975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72" y="1077752"/>
            <a:ext cx="4571872" cy="538243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815" y="1077752"/>
            <a:ext cx="7184370" cy="539183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Weitere Szenarien in EAM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02050" y="5695004"/>
            <a:ext cx="2726937" cy="100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5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EAM-Checkliste – </a:t>
            </a:r>
            <a:r>
              <a:rPr lang="de-AT" dirty="0"/>
              <a:t>Der Weg zum Erfolg</a:t>
            </a:r>
            <a:br>
              <a:rPr lang="de-AT" dirty="0"/>
            </a:br>
            <a:endParaRPr lang="de-AT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982809" y="1360238"/>
            <a:ext cx="362113" cy="395222"/>
            <a:chOff x="974366" y="1360238"/>
            <a:chExt cx="362113" cy="395222"/>
          </a:xfrm>
        </p:grpSpPr>
        <p:pic>
          <p:nvPicPr>
            <p:cNvPr id="43" name="Picture 7" descr="right_foot_print_benji_p_0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948" y="1360238"/>
              <a:ext cx="210531" cy="252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9" descr="left_foot_print_benji_pa_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366" y="1503089"/>
              <a:ext cx="210531" cy="252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Text Box 17"/>
          <p:cNvSpPr txBox="1">
            <a:spLocks noChangeArrowheads="1"/>
          </p:cNvSpPr>
          <p:nvPr/>
        </p:nvSpPr>
        <p:spPr bwMode="auto">
          <a:xfrm>
            <a:off x="1700109" y="1352302"/>
            <a:ext cx="3757560" cy="36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9" tIns="42447" rIns="81629" bIns="42447">
            <a:spAutoFit/>
          </a:bodyPr>
          <a:lstStyle/>
          <a:p>
            <a:pPr defTabSz="787605" eaLnBrk="0" hangingPunct="0">
              <a:spcBef>
                <a:spcPct val="20000"/>
              </a:spcBef>
              <a:buSzPct val="100000"/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+mj-lt"/>
              </a:rPr>
              <a:t>Kleine Schritte (kein </a:t>
            </a:r>
            <a:r>
              <a:rPr lang="de-DE" b="1" kern="0" dirty="0">
                <a:solidFill>
                  <a:srgbClr val="009D3A"/>
                </a:solidFill>
                <a:latin typeface="+mj-lt"/>
              </a:rPr>
              <a:t>Big Bang Approach</a:t>
            </a:r>
            <a:r>
              <a:rPr lang="de-DE" kern="0" dirty="0">
                <a:solidFill>
                  <a:sysClr val="windowText" lastClr="000000"/>
                </a:solidFill>
                <a:latin typeface="+mj-lt"/>
              </a:rPr>
              <a:t>)</a:t>
            </a:r>
          </a:p>
        </p:txBody>
      </p:sp>
      <p:pic>
        <p:nvPicPr>
          <p:cNvPr id="47" name="Picture 11" descr="ahead_on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21" y="3762946"/>
            <a:ext cx="402489" cy="53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 Box 18"/>
          <p:cNvSpPr txBox="1">
            <a:spLocks noChangeArrowheads="1"/>
          </p:cNvSpPr>
          <p:nvPr/>
        </p:nvSpPr>
        <p:spPr bwMode="auto">
          <a:xfrm>
            <a:off x="1700109" y="3787386"/>
            <a:ext cx="5552326" cy="36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9" tIns="42447" rIns="81629" bIns="42447">
            <a:spAutoFit/>
          </a:bodyPr>
          <a:lstStyle/>
          <a:p>
            <a:pPr defTabSz="787605" eaLnBrk="0" hangingPunct="0">
              <a:spcBef>
                <a:spcPct val="20000"/>
              </a:spcBef>
              <a:buSzPct val="100000"/>
              <a:defRPr/>
            </a:pPr>
            <a:r>
              <a:rPr lang="de-DE" b="1" kern="0" dirty="0">
                <a:solidFill>
                  <a:srgbClr val="009D3A"/>
                </a:solidFill>
                <a:latin typeface="+mj-lt"/>
              </a:rPr>
              <a:t>Einfacher Zugang </a:t>
            </a:r>
            <a:r>
              <a:rPr lang="de-DE" kern="0" dirty="0">
                <a:solidFill>
                  <a:sysClr val="windowText" lastClr="000000"/>
                </a:solidFill>
                <a:latin typeface="+mj-lt"/>
              </a:rPr>
              <a:t>für alle Beteiligte zu den EAM-Informationen</a:t>
            </a:r>
          </a:p>
        </p:txBody>
      </p:sp>
      <p:pic>
        <p:nvPicPr>
          <p:cNvPr id="50" name="Picture 6" descr="dartboard_ruud_steltenpo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28" y="1842949"/>
            <a:ext cx="382275" cy="36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19"/>
          <p:cNvSpPr txBox="1">
            <a:spLocks noChangeArrowheads="1"/>
          </p:cNvSpPr>
          <p:nvPr/>
        </p:nvSpPr>
        <p:spPr bwMode="auto">
          <a:xfrm>
            <a:off x="1700109" y="1839426"/>
            <a:ext cx="4922416" cy="36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9" tIns="42447" rIns="81629" bIns="42447">
            <a:spAutoFit/>
          </a:bodyPr>
          <a:lstStyle/>
          <a:p>
            <a:pPr defTabSz="787605" eaLnBrk="0" hangingPunct="0">
              <a:spcBef>
                <a:spcPct val="20000"/>
              </a:spcBef>
              <a:buSzPct val="100000"/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+mj-lt"/>
              </a:rPr>
              <a:t>Frühe Festlegung überschaubarer und </a:t>
            </a:r>
            <a:r>
              <a:rPr lang="de-DE" b="1" kern="0" dirty="0">
                <a:solidFill>
                  <a:srgbClr val="009D3A"/>
                </a:solidFill>
                <a:latin typeface="+mj-lt"/>
              </a:rPr>
              <a:t>messbarer Ziele</a:t>
            </a:r>
          </a:p>
        </p:txBody>
      </p:sp>
      <p:pic>
        <p:nvPicPr>
          <p:cNvPr id="53" name="Picture 5" descr="yang_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8" y="2233490"/>
            <a:ext cx="808075" cy="56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 Box 20"/>
          <p:cNvSpPr txBox="1">
            <a:spLocks noChangeArrowheads="1"/>
          </p:cNvSpPr>
          <p:nvPr/>
        </p:nvSpPr>
        <p:spPr bwMode="auto">
          <a:xfrm>
            <a:off x="1700109" y="2326550"/>
            <a:ext cx="4897272" cy="36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9" tIns="42447" rIns="81629" bIns="42447">
            <a:spAutoFit/>
          </a:bodyPr>
          <a:lstStyle/>
          <a:p>
            <a:pPr defTabSz="787605" eaLnBrk="0" hangingPunct="0">
              <a:spcBef>
                <a:spcPct val="20000"/>
              </a:spcBef>
              <a:buSzPct val="100000"/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+mj-lt"/>
              </a:rPr>
              <a:t>Zu Beginn</a:t>
            </a:r>
            <a:r>
              <a:rPr lang="de-DE" kern="0" dirty="0">
                <a:solidFill>
                  <a:srgbClr val="18AC04"/>
                </a:solidFill>
                <a:latin typeface="+mj-lt"/>
              </a:rPr>
              <a:t> </a:t>
            </a:r>
            <a:r>
              <a:rPr lang="de-DE" b="1" kern="0" dirty="0">
                <a:solidFill>
                  <a:srgbClr val="009D3A"/>
                </a:solidFill>
                <a:latin typeface="+mj-lt"/>
              </a:rPr>
              <a:t>minimales</a:t>
            </a:r>
            <a:r>
              <a:rPr lang="de-DE" kern="0" dirty="0">
                <a:solidFill>
                  <a:srgbClr val="009D3A"/>
                </a:solidFill>
                <a:latin typeface="+mj-lt"/>
              </a:rPr>
              <a:t> </a:t>
            </a:r>
            <a:r>
              <a:rPr lang="de-DE" kern="0" dirty="0">
                <a:solidFill>
                  <a:sysClr val="windowText" lastClr="000000"/>
                </a:solidFill>
                <a:latin typeface="+mj-lt"/>
              </a:rPr>
              <a:t>(aber zielorientiertes) Metamodell</a:t>
            </a:r>
          </a:p>
        </p:txBody>
      </p:sp>
      <p:pic>
        <p:nvPicPr>
          <p:cNvPr id="56" name="Picture 14" descr="user_frederic_moser_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53" y="2795558"/>
            <a:ext cx="557425" cy="33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 Box 21"/>
          <p:cNvSpPr txBox="1">
            <a:spLocks noChangeArrowheads="1"/>
          </p:cNvSpPr>
          <p:nvPr/>
        </p:nvSpPr>
        <p:spPr bwMode="auto">
          <a:xfrm>
            <a:off x="1700109" y="2813453"/>
            <a:ext cx="3969337" cy="36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9" tIns="42447" rIns="81629" bIns="42447">
            <a:spAutoFit/>
          </a:bodyPr>
          <a:lstStyle/>
          <a:p>
            <a:pPr defTabSz="787605" eaLnBrk="0" hangingPunct="0">
              <a:spcBef>
                <a:spcPct val="20000"/>
              </a:spcBef>
              <a:buSzPct val="100000"/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+mj-lt"/>
              </a:rPr>
              <a:t>Einführung eines tragenden </a:t>
            </a:r>
            <a:r>
              <a:rPr lang="de-DE" b="1" kern="0" dirty="0">
                <a:solidFill>
                  <a:srgbClr val="009D3A"/>
                </a:solidFill>
                <a:latin typeface="+mj-lt"/>
              </a:rPr>
              <a:t>Rollenkonzepts</a:t>
            </a:r>
          </a:p>
        </p:txBody>
      </p:sp>
      <p:pic>
        <p:nvPicPr>
          <p:cNvPr id="59" name="Picture 13" descr="bb_fforward_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45" y="3226985"/>
            <a:ext cx="535441" cy="50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 Box 22"/>
          <p:cNvSpPr txBox="1">
            <a:spLocks noChangeArrowheads="1"/>
          </p:cNvSpPr>
          <p:nvPr/>
        </p:nvSpPr>
        <p:spPr bwMode="auto">
          <a:xfrm>
            <a:off x="1700109" y="3299795"/>
            <a:ext cx="2811906" cy="36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9" tIns="42447" rIns="81629" bIns="42447">
            <a:spAutoFit/>
          </a:bodyPr>
          <a:lstStyle/>
          <a:p>
            <a:pPr defTabSz="787605" eaLnBrk="0" hangingPunct="0">
              <a:spcBef>
                <a:spcPct val="20000"/>
              </a:spcBef>
              <a:buSzPct val="100000"/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+mj-lt"/>
              </a:rPr>
              <a:t>Definition von </a:t>
            </a:r>
            <a:r>
              <a:rPr lang="de-DE" b="1" kern="0" dirty="0">
                <a:solidFill>
                  <a:srgbClr val="009D3A"/>
                </a:solidFill>
                <a:latin typeface="+mj-lt"/>
              </a:rPr>
              <a:t>EAM-Prozessen</a:t>
            </a:r>
          </a:p>
        </p:txBody>
      </p:sp>
      <p:pic>
        <p:nvPicPr>
          <p:cNvPr id="62" name="Picture 15" descr="finestre_sovrapposte_arc_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" y="4297408"/>
            <a:ext cx="458105" cy="38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ext Box 23"/>
          <p:cNvSpPr txBox="1">
            <a:spLocks noChangeArrowheads="1"/>
          </p:cNvSpPr>
          <p:nvPr/>
        </p:nvSpPr>
        <p:spPr bwMode="auto">
          <a:xfrm>
            <a:off x="1700109" y="4274674"/>
            <a:ext cx="4757890" cy="36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9" tIns="42447" rIns="81629" bIns="42447">
            <a:spAutoFit/>
          </a:bodyPr>
          <a:lstStyle/>
          <a:p>
            <a:pPr defTabSz="787605" eaLnBrk="0" hangingPunct="0">
              <a:spcBef>
                <a:spcPct val="20000"/>
              </a:spcBef>
              <a:buSzPct val="100000"/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+mj-lt"/>
              </a:rPr>
              <a:t>Dahingehend </a:t>
            </a:r>
            <a:r>
              <a:rPr lang="de-DE" b="1" kern="0" dirty="0">
                <a:solidFill>
                  <a:srgbClr val="009D3A"/>
                </a:solidFill>
                <a:latin typeface="+mj-lt"/>
              </a:rPr>
              <a:t>konsequente Werkzeugunterstützung</a:t>
            </a:r>
          </a:p>
        </p:txBody>
      </p:sp>
      <p:pic>
        <p:nvPicPr>
          <p:cNvPr id="65" name="Picture 16" descr="bussola_mauro_olivo_0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98" y="4640917"/>
            <a:ext cx="483335" cy="64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 Box 24"/>
          <p:cNvSpPr txBox="1">
            <a:spLocks noChangeArrowheads="1"/>
          </p:cNvSpPr>
          <p:nvPr/>
        </p:nvSpPr>
        <p:spPr bwMode="auto">
          <a:xfrm>
            <a:off x="1700109" y="4761666"/>
            <a:ext cx="4137822" cy="36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9" tIns="42447" rIns="81629" bIns="42447">
            <a:spAutoFit/>
          </a:bodyPr>
          <a:lstStyle/>
          <a:p>
            <a:pPr defTabSz="787605" eaLnBrk="0" hangingPunct="0">
              <a:spcBef>
                <a:spcPct val="20000"/>
              </a:spcBef>
              <a:buSzPct val="100000"/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+mj-lt"/>
              </a:rPr>
              <a:t>Überführung der Projektergebnisse in die</a:t>
            </a:r>
            <a:r>
              <a:rPr lang="de-DE" b="1" kern="0" dirty="0">
                <a:solidFill>
                  <a:srgbClr val="18AC04"/>
                </a:solidFill>
                <a:latin typeface="+mj-lt"/>
              </a:rPr>
              <a:t> </a:t>
            </a:r>
            <a:r>
              <a:rPr lang="de-DE" b="1" kern="0" dirty="0">
                <a:solidFill>
                  <a:srgbClr val="009D3A"/>
                </a:solidFill>
                <a:latin typeface="+mj-lt"/>
              </a:rPr>
              <a:t>Linie</a:t>
            </a:r>
          </a:p>
        </p:txBody>
      </p:sp>
      <p:pic>
        <p:nvPicPr>
          <p:cNvPr id="67" name="Picture 40" descr="C:\Users\max\Desktop\Folien Input\checklist.t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32"/>
          <a:stretch>
            <a:fillRect/>
          </a:stretch>
        </p:blipFill>
        <p:spPr bwMode="auto">
          <a:xfrm>
            <a:off x="7523321" y="3013683"/>
            <a:ext cx="3593863" cy="370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90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/>
          <p:cNvSpPr>
            <a:spLocks noGrp="1"/>
          </p:cNvSpPr>
          <p:nvPr>
            <p:ph type="body" sz="quarter" idx="11"/>
          </p:nvPr>
        </p:nvSpPr>
        <p:spPr>
          <a:xfrm>
            <a:off x="840877" y="1607591"/>
            <a:ext cx="5475256" cy="3249674"/>
          </a:xfrm>
        </p:spPr>
        <p:txBody>
          <a:bodyPr/>
          <a:lstStyle/>
          <a:p>
            <a:pPr marL="0" indent="0">
              <a:buNone/>
            </a:pPr>
            <a:r>
              <a:rPr lang="de-AT" dirty="0"/>
              <a:t>In unserem Webinar zeigen wir Ihnen anhand konkreter Beispiele </a:t>
            </a:r>
            <a:r>
              <a:rPr lang="de-AT" b="1" dirty="0"/>
              <a:t>Ziele und Nutzen von EAM </a:t>
            </a:r>
            <a:r>
              <a:rPr lang="de-AT" dirty="0"/>
              <a:t>auf. Sie erhalten einen Einblick in folgende Themenbereiche:</a:t>
            </a:r>
          </a:p>
          <a:p>
            <a:pPr marL="285750" indent="-285750"/>
            <a:r>
              <a:rPr lang="de-AT" b="1" dirty="0"/>
              <a:t>Grundlagen des Enterprise </a:t>
            </a:r>
            <a:r>
              <a:rPr lang="de-AT" b="1" dirty="0" err="1"/>
              <a:t>Architecture</a:t>
            </a:r>
            <a:r>
              <a:rPr lang="de-AT" b="1" dirty="0"/>
              <a:t> Management </a:t>
            </a:r>
            <a:r>
              <a:rPr lang="de-AT" dirty="0"/>
              <a:t>– was ist EAM?</a:t>
            </a:r>
          </a:p>
          <a:p>
            <a:pPr marL="285750" indent="-285750"/>
            <a:r>
              <a:rPr lang="de-AT" b="1" dirty="0"/>
              <a:t>Umsetzung von EAM </a:t>
            </a:r>
            <a:r>
              <a:rPr lang="de-AT" dirty="0"/>
              <a:t>– wie realisiere ich EAM in meinem Unternehmen?</a:t>
            </a:r>
          </a:p>
          <a:p>
            <a:pPr marL="285750" indent="-285750"/>
            <a:r>
              <a:rPr lang="de-AT" b="1" dirty="0"/>
              <a:t>Transparenz schaffen und Optimierungspotentiale identifizieren </a:t>
            </a:r>
            <a:r>
              <a:rPr lang="de-AT" dirty="0"/>
              <a:t>– wie unterstützt mich ADOIT bei meiner EAM-Initiative?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549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de-DE" b="1" dirty="0"/>
              <a:t>ADO</a:t>
            </a:r>
            <a:r>
              <a:rPr lang="de-DE" dirty="0"/>
              <a:t>IT</a:t>
            </a:r>
            <a:r>
              <a:rPr lang="de-DE" b="1" dirty="0"/>
              <a:t> – die EAM-Suite der nächsten Generation</a:t>
            </a:r>
          </a:p>
          <a:p>
            <a:pPr marL="139700" indent="0">
              <a:buNone/>
            </a:pPr>
            <a:endParaRPr lang="en-GB" sz="500" b="1" dirty="0"/>
          </a:p>
          <a:p>
            <a:pPr lvl="1"/>
            <a:r>
              <a:rPr lang="en-GB" dirty="0"/>
              <a:t>100 % </a:t>
            </a:r>
            <a:r>
              <a:rPr lang="en-GB" dirty="0" err="1"/>
              <a:t>webbasiert</a:t>
            </a:r>
            <a:endParaRPr lang="en-GB" dirty="0"/>
          </a:p>
          <a:p>
            <a:pPr lvl="1"/>
            <a:r>
              <a:rPr lang="en-GB" dirty="0"/>
              <a:t>TOGAF-</a:t>
            </a:r>
            <a:r>
              <a:rPr lang="en-GB" dirty="0" err="1"/>
              <a:t>zertifiziert</a:t>
            </a:r>
            <a:endParaRPr lang="en-GB" dirty="0"/>
          </a:p>
          <a:p>
            <a:pPr lvl="1"/>
            <a:r>
              <a:rPr lang="en-GB" dirty="0" err="1"/>
              <a:t>Rollenbasierte</a:t>
            </a:r>
            <a:r>
              <a:rPr lang="en-GB" dirty="0"/>
              <a:t> </a:t>
            </a:r>
            <a:r>
              <a:rPr lang="en-GB" dirty="0" err="1"/>
              <a:t>Zugriffe</a:t>
            </a:r>
            <a:endParaRPr lang="en-GB" dirty="0"/>
          </a:p>
          <a:p>
            <a:pPr lvl="1"/>
            <a:r>
              <a:rPr lang="de-AT" dirty="0"/>
              <a:t>Automatisches Modellieren mittels Live-Impact- Analyse</a:t>
            </a:r>
          </a:p>
          <a:p>
            <a:pPr lvl="1"/>
            <a:r>
              <a:rPr lang="de-AT" dirty="0"/>
              <a:t>Zeitpunktbezogene Auswertungen und Sichten</a:t>
            </a:r>
          </a:p>
          <a:p>
            <a:pPr lvl="1"/>
            <a:r>
              <a:rPr lang="en-GB" dirty="0" err="1"/>
              <a:t>Maßgeschneiderte</a:t>
            </a:r>
            <a:r>
              <a:rPr lang="en-GB" dirty="0"/>
              <a:t> Reports</a:t>
            </a:r>
          </a:p>
          <a:p>
            <a:pPr lvl="1"/>
            <a:r>
              <a:rPr lang="en-GB" dirty="0"/>
              <a:t>“Leader” </a:t>
            </a:r>
            <a:r>
              <a:rPr lang="en-GB" dirty="0" err="1"/>
              <a:t>unter</a:t>
            </a:r>
            <a:r>
              <a:rPr lang="en-GB" dirty="0"/>
              <a:t> den </a:t>
            </a:r>
            <a:r>
              <a:rPr lang="en-GB" dirty="0" err="1"/>
              <a:t>besten</a:t>
            </a:r>
            <a:r>
              <a:rPr lang="en-GB" dirty="0"/>
              <a:t> EAM-Suites in</a:t>
            </a:r>
            <a:br>
              <a:rPr lang="en-GB" dirty="0"/>
            </a:br>
            <a:r>
              <a:rPr lang="en-GB" dirty="0"/>
              <a:t>The Forrester Wave™: “Enterprise Architecture Management</a:t>
            </a:r>
            <a:br>
              <a:rPr lang="en-GB" dirty="0"/>
            </a:br>
            <a:r>
              <a:rPr lang="en-GB" dirty="0"/>
              <a:t>Suites, Q2 2017”</a:t>
            </a:r>
          </a:p>
          <a:p>
            <a:endParaRPr lang="en-GB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Starten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EAM </a:t>
            </a:r>
            <a:r>
              <a:rPr lang="en-GB" dirty="0" err="1"/>
              <a:t>mit</a:t>
            </a:r>
            <a:r>
              <a:rPr lang="en-GB" dirty="0"/>
              <a:t> ADO</a:t>
            </a:r>
            <a:r>
              <a:rPr lang="en-GB" b="0" dirty="0"/>
              <a:t>IT</a:t>
            </a:r>
            <a:br>
              <a:rPr lang="en-GB" dirty="0"/>
            </a:br>
            <a:r>
              <a:rPr lang="de-DE" dirty="0"/>
              <a:t> </a:t>
            </a:r>
            <a:endParaRPr lang="en-GB" dirty="0"/>
          </a:p>
        </p:txBody>
      </p:sp>
      <p:sp>
        <p:nvSpPr>
          <p:cNvPr id="4" name="Rectangle 6"/>
          <p:cNvSpPr/>
          <p:nvPr/>
        </p:nvSpPr>
        <p:spPr>
          <a:xfrm>
            <a:off x="749349" y="5962426"/>
            <a:ext cx="2511634" cy="409850"/>
          </a:xfrm>
          <a:prstGeom prst="rect">
            <a:avLst/>
          </a:prstGeom>
          <a:noFill/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55600" algn="l"/>
              </a:tabLs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	</a:t>
            </a:r>
          </a:p>
          <a:p>
            <a:pPr>
              <a:tabLst>
                <a:tab pos="355600" algn="l"/>
              </a:tabLs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</a:p>
          <a:p>
            <a:pPr>
              <a:tabLst>
                <a:tab pos="355600" algn="l"/>
              </a:tabLs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hlinkClick r:id="rId3"/>
              </a:rPr>
              <a:t>www.boc-group.com/adoit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tabLst>
                <a:tab pos="355600" algn="l"/>
              </a:tabLst>
            </a:pP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tabLst>
                <a:tab pos="355600" algn="l"/>
              </a:tabLst>
            </a:pP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3156633-5EFC-41A5-95B5-EEBCDEEC2E4E}"/>
              </a:ext>
            </a:extLst>
          </p:cNvPr>
          <p:cNvSpPr/>
          <p:nvPr/>
        </p:nvSpPr>
        <p:spPr>
          <a:xfrm>
            <a:off x="840535" y="5526283"/>
            <a:ext cx="4188665" cy="460866"/>
          </a:xfrm>
          <a:prstGeom prst="rect">
            <a:avLst/>
          </a:prstGeom>
          <a:solidFill>
            <a:srgbClr val="FBC541"/>
          </a:solidFill>
          <a:ln w="12700">
            <a:solidFill>
              <a:srgbClr val="FBC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800" b="1" cap="all" baseline="0" dirty="0">
                <a:latin typeface="Arial Narrow" pitchFamily="34" charset="0"/>
              </a:rPr>
              <a:t>Lernen Sie unsere EAM-Suite kennen!</a:t>
            </a:r>
          </a:p>
        </p:txBody>
      </p:sp>
    </p:spTree>
    <p:extLst>
      <p:ext uri="{BB962C8B-B14F-4D97-AF65-F5344CB8AC3E}">
        <p14:creationId xmlns:p14="http://schemas.microsoft.com/office/powerpoint/2010/main" val="14804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17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Starten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EAM </a:t>
            </a:r>
            <a:r>
              <a:rPr lang="en-GB" dirty="0" err="1"/>
              <a:t>gemeinsam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uns</a:t>
            </a:r>
            <a:br>
              <a:rPr lang="en-GB" dirty="0"/>
            </a:br>
            <a:r>
              <a:rPr lang="de-DE" dirty="0"/>
              <a:t> 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de-AT" b="1" dirty="0"/>
              <a:t>Sie haben eine Aufgabe, für die Sie Unterstützung benötigen?</a:t>
            </a:r>
          </a:p>
          <a:p>
            <a:pPr marL="139700" indent="0">
              <a:buNone/>
            </a:pPr>
            <a:endParaRPr lang="de-AT" sz="500" dirty="0"/>
          </a:p>
          <a:p>
            <a:pPr lvl="1"/>
            <a:r>
              <a:rPr lang="de-AT" dirty="0"/>
              <a:t>Aufbau von Enterprise </a:t>
            </a:r>
            <a:r>
              <a:rPr lang="de-AT" dirty="0" err="1"/>
              <a:t>Architecture</a:t>
            </a:r>
            <a:r>
              <a:rPr lang="de-AT" dirty="0"/>
              <a:t> Management</a:t>
            </a:r>
          </a:p>
          <a:p>
            <a:pPr lvl="1"/>
            <a:r>
              <a:rPr lang="de-AT" dirty="0"/>
              <a:t>Erstellung von Applikations- und Servicearchitekturen</a:t>
            </a:r>
          </a:p>
          <a:p>
            <a:pPr lvl="1"/>
            <a:r>
              <a:rPr lang="de-AT" dirty="0"/>
              <a:t>Umsetzung von Master Data Management</a:t>
            </a:r>
          </a:p>
          <a:p>
            <a:pPr lvl="1"/>
            <a:r>
              <a:rPr lang="de-AT" dirty="0"/>
              <a:t>Aufbau von IT Governance</a:t>
            </a:r>
          </a:p>
          <a:p>
            <a:pPr lvl="1"/>
            <a:r>
              <a:rPr lang="de-AT" dirty="0"/>
              <a:t>Einführung ITIL – Prozesse und Organisation</a:t>
            </a:r>
          </a:p>
          <a:p>
            <a:pPr lvl="1"/>
            <a:r>
              <a:rPr lang="de-AT" dirty="0"/>
              <a:t>Business IT Alignment</a:t>
            </a:r>
          </a:p>
          <a:p>
            <a:pPr lvl="1"/>
            <a:r>
              <a:rPr lang="de-AT" dirty="0"/>
              <a:t>uvm.</a:t>
            </a:r>
          </a:p>
          <a:p>
            <a:pPr lvl="1"/>
            <a:endParaRPr lang="de-AT" sz="500" dirty="0"/>
          </a:p>
          <a:p>
            <a:pPr marL="127000" lvl="1" indent="0">
              <a:buNone/>
            </a:pPr>
            <a:r>
              <a:rPr lang="de-AT" b="1" dirty="0"/>
              <a:t>Wir unterstützen Sie mit mehr als 20 Jahren Beratungserfahrung</a:t>
            </a:r>
            <a:r>
              <a:rPr lang="de-AT" dirty="0"/>
              <a:t>.</a:t>
            </a:r>
            <a:endParaRPr lang="de-DE" dirty="0"/>
          </a:p>
        </p:txBody>
      </p:sp>
      <p:sp>
        <p:nvSpPr>
          <p:cNvPr id="4" name="Rectangle 6"/>
          <p:cNvSpPr/>
          <p:nvPr/>
        </p:nvSpPr>
        <p:spPr>
          <a:xfrm>
            <a:off x="749349" y="5962426"/>
            <a:ext cx="2511634" cy="409850"/>
          </a:xfrm>
          <a:prstGeom prst="rect">
            <a:avLst/>
          </a:prstGeom>
          <a:noFill/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55600" algn="l"/>
              </a:tabLs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	</a:t>
            </a:r>
          </a:p>
          <a:p>
            <a:pPr>
              <a:tabLst>
                <a:tab pos="355600" algn="l"/>
              </a:tabLs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</a:p>
          <a:p>
            <a:pPr>
              <a:tabLst>
                <a:tab pos="355600" algn="l"/>
              </a:tabLs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hlinkClick r:id="rId3"/>
              </a:rPr>
              <a:t>www.boc-group.com/kontakt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tabLst>
                <a:tab pos="355600" algn="l"/>
              </a:tabLst>
            </a:pP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tabLst>
                <a:tab pos="355600" algn="l"/>
              </a:tabLst>
            </a:pP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3156633-5EFC-41A5-95B5-EEBCDEEC2E4E}"/>
              </a:ext>
            </a:extLst>
          </p:cNvPr>
          <p:cNvSpPr/>
          <p:nvPr/>
        </p:nvSpPr>
        <p:spPr>
          <a:xfrm>
            <a:off x="840535" y="5526283"/>
            <a:ext cx="3867267" cy="460866"/>
          </a:xfrm>
          <a:prstGeom prst="rect">
            <a:avLst/>
          </a:prstGeom>
          <a:solidFill>
            <a:srgbClr val="FBC541"/>
          </a:solidFill>
          <a:ln w="12700">
            <a:solidFill>
              <a:srgbClr val="FBC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800" b="1" cap="all" baseline="0" dirty="0">
                <a:latin typeface="Arial Narrow" pitchFamily="34" charset="0"/>
              </a:rPr>
              <a:t>KONTAKTIEREN SIE</a:t>
            </a:r>
            <a:r>
              <a:rPr lang="de-AT" sz="1800" b="1" cap="all" dirty="0">
                <a:latin typeface="Arial Narrow" pitchFamily="34" charset="0"/>
              </a:rPr>
              <a:t> UNS NOCH HEUTE!</a:t>
            </a:r>
            <a:endParaRPr lang="de-AT" sz="1800" b="1" cap="all" baseline="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96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6902824" y="1534488"/>
            <a:ext cx="4805619" cy="1559719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Webinare</a:t>
            </a:r>
            <a:br>
              <a:rPr lang="en-GB" dirty="0"/>
            </a:br>
            <a:r>
              <a:rPr lang="en-GB" dirty="0"/>
              <a:t>&amp; Events</a:t>
            </a:r>
            <a:br>
              <a:rPr lang="en-GB" dirty="0"/>
            </a:br>
            <a:endParaRPr lang="en-GB" dirty="0"/>
          </a:p>
        </p:txBody>
      </p:sp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Entdecken Sie unser umfangreiches Portfolio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4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ADOIT 8.3 auf einen Blick</a:t>
            </a:r>
            <a:endParaRPr lang="en-GB" dirty="0"/>
          </a:p>
          <a:p>
            <a:endParaRPr lang="en-GB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2"/>
          </p:nvPr>
        </p:nvSpPr>
        <p:spPr>
          <a:xfrm>
            <a:off x="2114224" y="1618866"/>
            <a:ext cx="5267174" cy="635875"/>
          </a:xfrm>
        </p:spPr>
        <p:txBody>
          <a:bodyPr/>
          <a:lstStyle/>
          <a:p>
            <a:r>
              <a:rPr lang="de-DE" dirty="0"/>
              <a:t>Gestalten Sie Änderungen in Ihrer Unternehmensarchitektur aktiv mit</a:t>
            </a:r>
          </a:p>
          <a:p>
            <a:endParaRPr lang="en-GB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EAM in der Praxis</a:t>
            </a:r>
            <a:endParaRPr lang="en-GB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Making </a:t>
            </a:r>
            <a:r>
              <a:rPr lang="en-US" dirty="0" err="1"/>
              <a:t>ArchiMate</a:t>
            </a:r>
            <a:r>
              <a:rPr lang="en-US" dirty="0"/>
              <a:t> Business-fit</a:t>
            </a:r>
          </a:p>
          <a:p>
            <a:endParaRPr lang="en-GB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Optimieren Sie Ihre IT</a:t>
            </a:r>
            <a:endParaRPr lang="en-GB" dirty="0"/>
          </a:p>
          <a:p>
            <a:endParaRPr lang="en-GB" dirty="0"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Prozesse und Leistungen standardisiert und Risiken unter Kontrolle</a:t>
            </a:r>
          </a:p>
          <a:p>
            <a:endParaRPr lang="en-GB" dirty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de-DE" dirty="0"/>
              <a:t>Auf der Suche nach einer EAM-Suite? </a:t>
            </a:r>
            <a:endParaRPr lang="en-GB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27"/>
          </p:nvPr>
        </p:nvSpPr>
        <p:spPr>
          <a:xfrm>
            <a:off x="2114224" y="4750264"/>
            <a:ext cx="5689863" cy="631667"/>
          </a:xfrm>
        </p:spPr>
        <p:txBody>
          <a:bodyPr/>
          <a:lstStyle/>
          <a:p>
            <a:r>
              <a:rPr lang="de-DE" dirty="0"/>
              <a:t>Kriterien und Best-Practices in der Toolauswahl</a:t>
            </a:r>
          </a:p>
          <a:p>
            <a:endParaRPr lang="en-GB" dirty="0"/>
          </a:p>
        </p:txBody>
      </p:sp>
      <p:sp>
        <p:nvSpPr>
          <p:cNvPr id="24" name="Textplatzhalter 23"/>
          <p:cNvSpPr>
            <a:spLocks noGrp="1"/>
          </p:cNvSpPr>
          <p:nvPr>
            <p:ph type="body" sz="quarter" idx="29"/>
          </p:nvPr>
        </p:nvSpPr>
        <p:spPr>
          <a:xfrm>
            <a:off x="2129623" y="5527971"/>
            <a:ext cx="6201577" cy="265321"/>
          </a:xfrm>
        </p:spPr>
        <p:txBody>
          <a:bodyPr/>
          <a:lstStyle/>
          <a:p>
            <a:r>
              <a:rPr lang="de-DE" dirty="0"/>
              <a:t>Umsetzung der EU-Datenschutzgrundverordnung (DSGVO)</a:t>
            </a:r>
            <a:endParaRPr lang="en-GB" dirty="0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30"/>
          </p:nvPr>
        </p:nvSpPr>
        <p:spPr>
          <a:xfrm>
            <a:off x="2129623" y="5793292"/>
            <a:ext cx="6453062" cy="635875"/>
          </a:xfrm>
        </p:spPr>
        <p:txBody>
          <a:bodyPr/>
          <a:lstStyle/>
          <a:p>
            <a:r>
              <a:rPr lang="de-DE" dirty="0"/>
              <a:t>mit ADOIT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41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0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03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09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467749-A4AD-4931-BF36-AB29E3D3BE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055E4-C693-40E8-9C2B-C43C7E5E53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454B4-7E71-45C7-BEA2-0BB07A1097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66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C77437-D404-4AAF-BA07-53FAC66A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5F258-A86D-4457-BEF5-47E2E37BF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B13CE-3374-47AE-B606-C27B04606F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96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85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Custom 7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00"/>
      </a:hlink>
      <a:folHlink>
        <a:srgbClr val="000000"/>
      </a:folHlink>
    </a:clrScheme>
    <a:fontScheme name="Benutzerdefiniert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1948</Words>
  <Application>Microsoft Office PowerPoint</Application>
  <PresentationFormat>Widescreen</PresentationFormat>
  <Paragraphs>387</Paragraphs>
  <Slides>45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Calibri</vt:lpstr>
      <vt:lpstr>FontAwesome</vt:lpstr>
      <vt:lpstr>Arial Narrow</vt:lpstr>
      <vt:lpstr>Arial</vt:lpstr>
      <vt:lpstr>Wingdings 3</vt:lpstr>
      <vt:lpstr>Office</vt:lpstr>
      <vt:lpstr>PowerPoint Presentation</vt:lpstr>
      <vt:lpstr>EAM Jetzt Starten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EAM Jetzt Starten</vt:lpstr>
      <vt:lpstr>PowerPoint Presentation</vt:lpstr>
      <vt:lpstr>Enterprise Architecture Management – Eine Begriffsbestimmung </vt:lpstr>
      <vt:lpstr>Enterprise Architecture Management – Eine Begriffsbestimmung </vt:lpstr>
      <vt:lpstr>Enterprise Architecture Management – Eine Analogie zur Städteplanung </vt:lpstr>
      <vt:lpstr>Warum benötigt man ein Verständnis von Architektur?</vt:lpstr>
      <vt:lpstr>Warum benötigt man ein Verständnis von Architektur?</vt:lpstr>
      <vt:lpstr>Wozu brauche ich EAM?</vt:lpstr>
      <vt:lpstr>PowerPoint Presentation</vt:lpstr>
      <vt:lpstr>Die Rolle des IT-Architekten</vt:lpstr>
      <vt:lpstr>Zusammenspiel EAM und Open Group Architecture Framework</vt:lpstr>
      <vt:lpstr>Zentrale Entscheidungen für die Umsetzung von Architekturmanagement </vt:lpstr>
      <vt:lpstr>Vorgehensmodell zur Beantwortung der initialen Fragestellungen</vt:lpstr>
      <vt:lpstr>Vorgehensmodell zur Beantwortung der initialen Fragestellungen</vt:lpstr>
      <vt:lpstr>Vorgehensmodell zur Beantwortung der initialen Fragestellungen</vt:lpstr>
      <vt:lpstr>Architekturprinzipien ableiten</vt:lpstr>
      <vt:lpstr>Vorgehensmodell zur Beantwortung der initialen Fragestellungen</vt:lpstr>
      <vt:lpstr>Prozesse, Rollen und Verantwortlichkeiten definieren</vt:lpstr>
      <vt:lpstr>Prozesse, Rollen und Verantwortlichkeiten definieren</vt:lpstr>
      <vt:lpstr>Prozesse, Rollen und Verantwortlichkeiten definieren</vt:lpstr>
      <vt:lpstr>Prozesse, Rollen und Verantwortlichkeiten definieren</vt:lpstr>
      <vt:lpstr>Ergebnistypen (Deliverables) von EAM definieren</vt:lpstr>
      <vt:lpstr>Vorgehensmodell zur Beantwortung der initialen Fragestellungen</vt:lpstr>
      <vt:lpstr>Beschreibungsmodell festlegen</vt:lpstr>
      <vt:lpstr>Patterns zur Beschreibung der Architektur entwickeln</vt:lpstr>
      <vt:lpstr>PowerPoint Presentation</vt:lpstr>
      <vt:lpstr>PowerPoint Presentation</vt:lpstr>
      <vt:lpstr>Zusammenhänge – Beispiel</vt:lpstr>
      <vt:lpstr>Weitere Szenarien in EAM</vt:lpstr>
      <vt:lpstr>EAM-Checkliste – Der Weg zum Erfolg </vt:lpstr>
      <vt:lpstr>Starten Sie EAM mit ADOIT  </vt:lpstr>
      <vt:lpstr>PowerPoint Presentation</vt:lpstr>
      <vt:lpstr>Starten Sie EAM gemeinsam mit uns  </vt:lpstr>
      <vt:lpstr>Webinare &amp; Events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Claudia Groller</dc:creator>
  <cp:lastModifiedBy>Tijana Karadzic</cp:lastModifiedBy>
  <cp:revision>162</cp:revision>
  <dcterms:created xsi:type="dcterms:W3CDTF">2017-12-18T11:38:53Z</dcterms:created>
  <dcterms:modified xsi:type="dcterms:W3CDTF">2019-05-21T08:36:05Z</dcterms:modified>
</cp:coreProperties>
</file>